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wmf" ContentType="image/x-wmf"/>
  <Default Extension="xml" ContentType="application/xml"/>
  <Default Extension="xlsx" ContentType="application/vnd.openxmlformats-officedocument.spreadsheetml.sheet"/>
  <Default Extension="jpg" ContentType="image/jpeg"/>
  <Override PartName="/ppt/drawings/drawing1.xml" ContentType="application/vnd.openxmlformats-officedocument.drawingml.chartshapes+xml"/>
  <Override PartName="/ppt/drawings/drawing2.xml" ContentType="application/vnd.openxmlformats-officedocument.drawingml.chartshapes+xml"/>
  <Override PartName="/ppt/presentation.xml" ContentType="application/vnd.openxmlformats-officedocument.presentationml.presentation.main+xml"/>
  <Override PartName="/ppt/slides/slide20.xml" ContentType="application/vnd.openxmlformats-officedocument.presentationml.slide+xml"/>
  <Override PartName="/ppt/slides/slide9.xml" ContentType="application/vnd.openxmlformats-officedocument.presentationml.slide+xml"/>
  <Override PartName="/ppt/slides/slide8.xml" ContentType="application/vnd.openxmlformats-officedocument.presentationml.slide+xml"/>
  <Override PartName="/ppt/slides/slide7.xml" ContentType="application/vnd.openxmlformats-officedocument.presentationml.slide+xml"/>
  <Override PartName="/ppt/slides/slide6.xml" ContentType="application/vnd.openxmlformats-officedocument.presentationml.slide+xml"/>
  <Override PartName="/ppt/slides/slide5.xml" ContentType="application/vnd.openxmlformats-officedocument.presentationml.slide+xml"/>
  <Override PartName="/ppt/slides/slide4.xml" ContentType="application/vnd.openxmlformats-officedocument.presentationml.slide+xml"/>
  <Override PartName="/ppt/slides/slide3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9.xml" ContentType="application/vnd.openxmlformats-officedocument.presentationml.slide+xml"/>
  <Override PartName="/ppt/slides/slide18.xml" ContentType="application/vnd.openxmlformats-officedocument.presentationml.slide+xml"/>
  <Override PartName="/ppt/slides/slide17.xml" ContentType="application/vnd.openxmlformats-officedocument.presentationml.slide+xml"/>
  <Override PartName="/ppt/slides/slide16.xml" ContentType="application/vnd.openxmlformats-officedocument.presentationml.slide+xml"/>
  <Override PartName="/ppt/slides/slide15.xml" ContentType="application/vnd.openxmlformats-officedocument.presentationml.slide+xml"/>
  <Override PartName="/ppt/slides/slide14.xml" ContentType="application/vnd.openxmlformats-officedocument.presentationml.slide+xml"/>
  <Override PartName="/ppt/slides/slide13.xml" ContentType="application/vnd.openxmlformats-officedocument.presentationml.slide+xml"/>
  <Override PartName="/ppt/slides/slide2.xml" ContentType="application/vnd.openxmlformats-officedocument.presentationml.slide+xml"/>
  <Override PartName="/ppt/slides/slide1.xml" ContentType="application/vnd.openxmlformats-officedocument.presentationml.slide+xml"/>
  <Override PartName="/ppt/slides/slide22.xml" ContentType="application/vnd.openxmlformats-officedocument.presentationml.slide+xml"/>
  <Override PartName="/ppt/slides/slide30.xml" ContentType="application/vnd.openxmlformats-officedocument.presentationml.slide+xml"/>
  <Override PartName="/ppt/slides/slide2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29.xml" ContentType="application/vnd.openxmlformats-officedocument.presentationml.slide+xml"/>
  <Override PartName="/ppt/slides/slide31.xml" ContentType="application/vnd.openxmlformats-officedocument.presentationml.slide+xml"/>
  <Override PartName="/ppt/slides/slide27.xml" ContentType="application/vnd.openxmlformats-officedocument.presentationml.slide+xml"/>
  <Override PartName="/ppt/slides/slide23.xml" ContentType="application/vnd.openxmlformats-officedocument.presentationml.slide+xml"/>
  <Override PartName="/ppt/slides/slide28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Masters/slideMaster1.xml" ContentType="application/vnd.openxmlformats-officedocument.presentationml.slideMaster+xml"/>
  <Override PartName="/ppt/notesSlides/notesSlide16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slideMasters/slideMaster3.xml" ContentType="application/vnd.openxmlformats-officedocument.presentationml.slideMaster+xml"/>
  <Override PartName="/ppt/slideMasters/slideMaster2.xml" ContentType="application/vnd.openxmlformats-officedocument.presentationml.slideMaster+xml"/>
  <Override PartName="/ppt/notesSlides/notesSlide14.xml" ContentType="application/vnd.openxmlformats-officedocument.presentationml.notesSlide+xml"/>
  <Override PartName="/ppt/notesSlides/notesSlide13.xml" ContentType="application/vnd.openxmlformats-officedocument.presentationml.notesSlide+xml"/>
  <Override PartName="/ppt/slideLayouts/slideLayout2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6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7.xml" ContentType="application/vnd.openxmlformats-officedocument.presentationml.notesSlide+xml"/>
  <Override PartName="/ppt/slideLayouts/slideLayout35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6.xml" ContentType="application/vnd.openxmlformats-officedocument.presentationml.slideLayout+xml"/>
  <Override PartName="/ppt/notesSlides/notesSlide1.xml" ContentType="application/vnd.openxmlformats-officedocument.presentationml.notesSlide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commentAuthors.xml" ContentType="application/vnd.openxmlformats-officedocument.presentationml.commentAuthors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Masters/notesMaster1.xml" ContentType="application/vnd.openxmlformats-officedocument.presentationml.notesMaster+xml"/>
  <Override PartName="/ppt/charts/style1.xml" ContentType="application/vnd.ms-office.chartstyle+xml"/>
  <Override PartName="/ppt/charts/colors1.xml" ContentType="application/vnd.ms-office.chartcolorstyle+xml"/>
  <Override PartName="/ppt/charts/chart1.xml" ContentType="application/vnd.openxmlformats-officedocument.drawingml.chart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49" r:id="rId1"/>
    <p:sldMasterId id="2147483817" r:id="rId2"/>
    <p:sldMasterId id="2147483901" r:id="rId3"/>
  </p:sldMasterIdLst>
  <p:notesMasterIdLst>
    <p:notesMasterId r:id="rId37"/>
  </p:notesMasterIdLst>
  <p:sldIdLst>
    <p:sldId id="1470" r:id="rId4"/>
    <p:sldId id="1445" r:id="rId5"/>
    <p:sldId id="623" r:id="rId6"/>
    <p:sldId id="1456" r:id="rId7"/>
    <p:sldId id="1457" r:id="rId8"/>
    <p:sldId id="1458" r:id="rId9"/>
    <p:sldId id="1459" r:id="rId10"/>
    <p:sldId id="1460" r:id="rId11"/>
    <p:sldId id="1461" r:id="rId12"/>
    <p:sldId id="1462" r:id="rId13"/>
    <p:sldId id="1463" r:id="rId14"/>
    <p:sldId id="1446" r:id="rId15"/>
    <p:sldId id="1453" r:id="rId16"/>
    <p:sldId id="522" r:id="rId17"/>
    <p:sldId id="1452" r:id="rId18"/>
    <p:sldId id="1454" r:id="rId19"/>
    <p:sldId id="524" r:id="rId20"/>
    <p:sldId id="527" r:id="rId21"/>
    <p:sldId id="582" r:id="rId22"/>
    <p:sldId id="529" r:id="rId23"/>
    <p:sldId id="531" r:id="rId24"/>
    <p:sldId id="533" r:id="rId25"/>
    <p:sldId id="486" r:id="rId26"/>
    <p:sldId id="482" r:id="rId27"/>
    <p:sldId id="1444" r:id="rId28"/>
    <p:sldId id="535" r:id="rId29"/>
    <p:sldId id="281" r:id="rId30"/>
    <p:sldId id="586" r:id="rId31"/>
    <p:sldId id="285" r:id="rId32"/>
    <p:sldId id="799" r:id="rId33"/>
    <p:sldId id="546" r:id="rId34"/>
    <p:sldId id="578" r:id="rId35"/>
    <p:sldId id="602" r:id="rId3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Jessica Mastrodomenico, MPH" initials="JM" lastIdx="3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00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704"/>
    <p:restoredTop sz="94495"/>
  </p:normalViewPr>
  <p:slideViewPr>
    <p:cSldViewPr snapToGrid="0" snapToObjects="1">
      <p:cViewPr>
        <p:scale>
          <a:sx n="100" d="100"/>
          <a:sy n="100" d="100"/>
        </p:scale>
        <p:origin x="960" y="3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3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39" Type="http://schemas.openxmlformats.org/officeDocument/2006/relationships/presProps" Target="presProps.xml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42" Type="http://schemas.openxmlformats.org/officeDocument/2006/relationships/tableStyles" Target="tableStyles.xml"/><Relationship Id="rId7" Type="http://schemas.openxmlformats.org/officeDocument/2006/relationships/slide" Target="slides/slide4.xml"/><Relationship Id="rId29" Type="http://schemas.openxmlformats.org/officeDocument/2006/relationships/slide" Target="slides/slide26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4" Type="http://schemas.openxmlformats.org/officeDocument/2006/relationships/slide" Target="slides/slide21.xml"/><Relationship Id="rId1" Type="http://schemas.openxmlformats.org/officeDocument/2006/relationships/slideMaster" Target="slideMasters/slideMaster1.xml"/><Relationship Id="rId32" Type="http://schemas.openxmlformats.org/officeDocument/2006/relationships/slide" Target="slides/slide29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37" Type="http://schemas.openxmlformats.org/officeDocument/2006/relationships/notesMaster" Target="notesMasters/notesMaster1.xml"/><Relationship Id="rId40" Type="http://schemas.openxmlformats.org/officeDocument/2006/relationships/viewProps" Target="viewProps.xml"/><Relationship Id="rId45" Type="http://schemas.openxmlformats.org/officeDocument/2006/relationships/customXml" Target="../customXml/item3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5" Type="http://schemas.openxmlformats.org/officeDocument/2006/relationships/slide" Target="slides/slide2.xml"/><Relationship Id="rId36" Type="http://schemas.openxmlformats.org/officeDocument/2006/relationships/slide" Target="slides/slide33.xml"/><Relationship Id="rId15" Type="http://schemas.openxmlformats.org/officeDocument/2006/relationships/slide" Target="slides/slide12.xml"/><Relationship Id="rId31" Type="http://schemas.openxmlformats.org/officeDocument/2006/relationships/slide" Target="slides/slide28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4" Type="http://schemas.openxmlformats.org/officeDocument/2006/relationships/customXml" Target="../customXml/item2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4" Type="http://schemas.openxmlformats.org/officeDocument/2006/relationships/slide" Target="slides/slide1.xml"/><Relationship Id="rId30" Type="http://schemas.openxmlformats.org/officeDocument/2006/relationships/slide" Target="slides/slide27.xml"/><Relationship Id="rId9" Type="http://schemas.openxmlformats.org/officeDocument/2006/relationships/slide" Target="slides/slide6.xml"/><Relationship Id="rId35" Type="http://schemas.openxmlformats.org/officeDocument/2006/relationships/slide" Target="slides/slide32.xml"/><Relationship Id="rId14" Type="http://schemas.openxmlformats.org/officeDocument/2006/relationships/slide" Target="slides/slide11.xml"/><Relationship Id="rId43" Type="http://schemas.openxmlformats.org/officeDocument/2006/relationships/customXml" Target="../customXml/item1.xml"/><Relationship Id="rId8" Type="http://schemas.openxmlformats.org/officeDocument/2006/relationships/slide" Target="slides/slide5.xml"/><Relationship Id="rId3" Type="http://schemas.openxmlformats.org/officeDocument/2006/relationships/slideMaster" Target="slideMasters/slideMaster3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38" Type="http://schemas.openxmlformats.org/officeDocument/2006/relationships/commentAuthors" Target="commentAuthors.xml"/><Relationship Id="rId20" Type="http://schemas.openxmlformats.org/officeDocument/2006/relationships/slide" Target="slides/slide17.xml"/><Relationship Id="rId41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4" Type="http://schemas.openxmlformats.org/officeDocument/2006/relationships/chartUserShapes" Target="../drawings/drawing1.xml"/><Relationship Id="rId1" Type="http://schemas.microsoft.com/office/2011/relationships/chartStyle" Target="style1.xml"/><Relationship Id="rId2" Type="http://schemas.microsoft.com/office/2011/relationships/chartColorStyle" Target="colors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4" Type="http://schemas.openxmlformats.org/officeDocument/2006/relationships/chartUserShapes" Target="../drawings/drawing2.xml"/><Relationship Id="rId1" Type="http://schemas.microsoft.com/office/2011/relationships/chartStyle" Target="style2.xml"/><Relationship Id="rId2" Type="http://schemas.microsoft.com/office/2011/relationships/chartColorStyle" Target="colors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cap="none" spc="2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en-GB" dirty="0">
                <a:solidFill>
                  <a:schemeClr val="tx1"/>
                </a:solidFill>
              </a:rPr>
              <a:t>HSCT for CLL by year</a:t>
            </a:r>
          </a:p>
        </c:rich>
      </c:tx>
      <c:layout>
        <c:manualLayout>
          <c:xMode val="edge"/>
          <c:yMode val="edge"/>
          <c:x val="0.374777312992126"/>
          <c:y val="0.0585937463955619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cap="none" spc="2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CLL allo EBMT</c:v>
                </c:pt>
              </c:strCache>
            </c:strRef>
          </c:tx>
          <c:spPr>
            <a:ln w="22225" cap="rnd" cmpd="sng" algn="ctr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numRef>
              <c:f>Sheet1!$A$2:$A$28</c:f>
              <c:numCache>
                <c:formatCode>0</c:formatCode>
                <c:ptCount val="27"/>
                <c:pt idx="0">
                  <c:v>1990.0</c:v>
                </c:pt>
                <c:pt idx="1">
                  <c:v>1991.0</c:v>
                </c:pt>
                <c:pt idx="2">
                  <c:v>1992.0</c:v>
                </c:pt>
                <c:pt idx="3">
                  <c:v>1993.0</c:v>
                </c:pt>
                <c:pt idx="4">
                  <c:v>1994.0</c:v>
                </c:pt>
                <c:pt idx="5">
                  <c:v>1995.0</c:v>
                </c:pt>
                <c:pt idx="6">
                  <c:v>1996.0</c:v>
                </c:pt>
                <c:pt idx="7">
                  <c:v>1997.0</c:v>
                </c:pt>
                <c:pt idx="8">
                  <c:v>1998.0</c:v>
                </c:pt>
                <c:pt idx="9">
                  <c:v>1999.0</c:v>
                </c:pt>
                <c:pt idx="10">
                  <c:v>2000.0</c:v>
                </c:pt>
                <c:pt idx="11">
                  <c:v>2001.0</c:v>
                </c:pt>
                <c:pt idx="12">
                  <c:v>2002.0</c:v>
                </c:pt>
                <c:pt idx="13">
                  <c:v>2003.0</c:v>
                </c:pt>
                <c:pt idx="14">
                  <c:v>2004.0</c:v>
                </c:pt>
                <c:pt idx="15">
                  <c:v>2005.0</c:v>
                </c:pt>
                <c:pt idx="16">
                  <c:v>2006.0</c:v>
                </c:pt>
                <c:pt idx="17">
                  <c:v>2007.0</c:v>
                </c:pt>
                <c:pt idx="18">
                  <c:v>2008.0</c:v>
                </c:pt>
                <c:pt idx="19">
                  <c:v>2009.0</c:v>
                </c:pt>
                <c:pt idx="20">
                  <c:v>2010.0</c:v>
                </c:pt>
                <c:pt idx="21">
                  <c:v>2011.0</c:v>
                </c:pt>
                <c:pt idx="22">
                  <c:v>2012.0</c:v>
                </c:pt>
                <c:pt idx="23">
                  <c:v>2013.0</c:v>
                </c:pt>
                <c:pt idx="24">
                  <c:v>2014.0</c:v>
                </c:pt>
                <c:pt idx="25">
                  <c:v>2015.0</c:v>
                </c:pt>
                <c:pt idx="26">
                  <c:v>2016.0</c:v>
                </c:pt>
              </c:numCache>
            </c:numRef>
          </c:cat>
          <c:val>
            <c:numRef>
              <c:f>Sheet1!$B$2:$B$28</c:f>
              <c:numCache>
                <c:formatCode>General</c:formatCode>
                <c:ptCount val="27"/>
                <c:pt idx="0">
                  <c:v>10.0</c:v>
                </c:pt>
                <c:pt idx="1">
                  <c:v>11.0</c:v>
                </c:pt>
                <c:pt idx="2">
                  <c:v>12.0</c:v>
                </c:pt>
                <c:pt idx="3">
                  <c:v>15.0</c:v>
                </c:pt>
                <c:pt idx="4">
                  <c:v>22.0</c:v>
                </c:pt>
                <c:pt idx="5">
                  <c:v>25.0</c:v>
                </c:pt>
                <c:pt idx="6">
                  <c:v>27.0</c:v>
                </c:pt>
                <c:pt idx="7">
                  <c:v>35.0</c:v>
                </c:pt>
                <c:pt idx="8">
                  <c:v>60.0</c:v>
                </c:pt>
                <c:pt idx="9">
                  <c:v>101.0</c:v>
                </c:pt>
                <c:pt idx="10">
                  <c:v>125.0</c:v>
                </c:pt>
                <c:pt idx="11">
                  <c:v>189.0</c:v>
                </c:pt>
                <c:pt idx="12">
                  <c:v>191.0</c:v>
                </c:pt>
                <c:pt idx="13">
                  <c:v>195.0</c:v>
                </c:pt>
                <c:pt idx="14">
                  <c:v>308.0</c:v>
                </c:pt>
                <c:pt idx="15">
                  <c:v>304.0</c:v>
                </c:pt>
                <c:pt idx="16">
                  <c:v>321.0</c:v>
                </c:pt>
                <c:pt idx="17">
                  <c:v>375.0</c:v>
                </c:pt>
                <c:pt idx="18">
                  <c:v>397.0</c:v>
                </c:pt>
                <c:pt idx="19">
                  <c:v>401.0</c:v>
                </c:pt>
                <c:pt idx="20">
                  <c:v>485.0</c:v>
                </c:pt>
                <c:pt idx="21">
                  <c:v>501.0</c:v>
                </c:pt>
                <c:pt idx="22">
                  <c:v>455.0</c:v>
                </c:pt>
                <c:pt idx="23">
                  <c:v>415.0</c:v>
                </c:pt>
                <c:pt idx="24">
                  <c:v>314.0</c:v>
                </c:pt>
                <c:pt idx="25">
                  <c:v>235.0</c:v>
                </c:pt>
                <c:pt idx="26">
                  <c:v>164.0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75EE-874F-9C1B-4089031B4F06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CLL auto EBMT</c:v>
                </c:pt>
              </c:strCache>
            </c:strRef>
          </c:tx>
          <c:spPr>
            <a:ln w="22225" cap="rnd" cmpd="sng" algn="ctr">
              <a:solidFill>
                <a:srgbClr val="C00000"/>
              </a:solidFill>
              <a:round/>
            </a:ln>
            <a:effectLst/>
          </c:spPr>
          <c:marker>
            <c:symbol val="none"/>
          </c:marker>
          <c:cat>
            <c:numRef>
              <c:f>Sheet1!$A$2:$A$28</c:f>
              <c:numCache>
                <c:formatCode>0</c:formatCode>
                <c:ptCount val="27"/>
                <c:pt idx="0">
                  <c:v>1990.0</c:v>
                </c:pt>
                <c:pt idx="1">
                  <c:v>1991.0</c:v>
                </c:pt>
                <c:pt idx="2">
                  <c:v>1992.0</c:v>
                </c:pt>
                <c:pt idx="3">
                  <c:v>1993.0</c:v>
                </c:pt>
                <c:pt idx="4">
                  <c:v>1994.0</c:v>
                </c:pt>
                <c:pt idx="5">
                  <c:v>1995.0</c:v>
                </c:pt>
                <c:pt idx="6">
                  <c:v>1996.0</c:v>
                </c:pt>
                <c:pt idx="7">
                  <c:v>1997.0</c:v>
                </c:pt>
                <c:pt idx="8">
                  <c:v>1998.0</c:v>
                </c:pt>
                <c:pt idx="9">
                  <c:v>1999.0</c:v>
                </c:pt>
                <c:pt idx="10">
                  <c:v>2000.0</c:v>
                </c:pt>
                <c:pt idx="11">
                  <c:v>2001.0</c:v>
                </c:pt>
                <c:pt idx="12">
                  <c:v>2002.0</c:v>
                </c:pt>
                <c:pt idx="13">
                  <c:v>2003.0</c:v>
                </c:pt>
                <c:pt idx="14">
                  <c:v>2004.0</c:v>
                </c:pt>
                <c:pt idx="15">
                  <c:v>2005.0</c:v>
                </c:pt>
                <c:pt idx="16">
                  <c:v>2006.0</c:v>
                </c:pt>
                <c:pt idx="17">
                  <c:v>2007.0</c:v>
                </c:pt>
                <c:pt idx="18">
                  <c:v>2008.0</c:v>
                </c:pt>
                <c:pt idx="19">
                  <c:v>2009.0</c:v>
                </c:pt>
                <c:pt idx="20">
                  <c:v>2010.0</c:v>
                </c:pt>
                <c:pt idx="21">
                  <c:v>2011.0</c:v>
                </c:pt>
                <c:pt idx="22">
                  <c:v>2012.0</c:v>
                </c:pt>
                <c:pt idx="23">
                  <c:v>2013.0</c:v>
                </c:pt>
                <c:pt idx="24">
                  <c:v>2014.0</c:v>
                </c:pt>
                <c:pt idx="25">
                  <c:v>2015.0</c:v>
                </c:pt>
                <c:pt idx="26">
                  <c:v>2016.0</c:v>
                </c:pt>
              </c:numCache>
            </c:numRef>
          </c:cat>
          <c:val>
            <c:numRef>
              <c:f>Sheet1!$C$2:$C$28</c:f>
              <c:numCache>
                <c:formatCode>General</c:formatCode>
                <c:ptCount val="27"/>
                <c:pt idx="0">
                  <c:v>10.0</c:v>
                </c:pt>
                <c:pt idx="1">
                  <c:v>10.0</c:v>
                </c:pt>
                <c:pt idx="2">
                  <c:v>11.0</c:v>
                </c:pt>
                <c:pt idx="3">
                  <c:v>16.0</c:v>
                </c:pt>
                <c:pt idx="4">
                  <c:v>25.0</c:v>
                </c:pt>
                <c:pt idx="5">
                  <c:v>64.0</c:v>
                </c:pt>
                <c:pt idx="6">
                  <c:v>101.0</c:v>
                </c:pt>
                <c:pt idx="7">
                  <c:v>210.0</c:v>
                </c:pt>
                <c:pt idx="8">
                  <c:v>205.0</c:v>
                </c:pt>
                <c:pt idx="9">
                  <c:v>213.0</c:v>
                </c:pt>
                <c:pt idx="10">
                  <c:v>201.0</c:v>
                </c:pt>
                <c:pt idx="11">
                  <c:v>198.0</c:v>
                </c:pt>
                <c:pt idx="12">
                  <c:v>195.0</c:v>
                </c:pt>
                <c:pt idx="13">
                  <c:v>198.0</c:v>
                </c:pt>
                <c:pt idx="14">
                  <c:v>194.0</c:v>
                </c:pt>
                <c:pt idx="15">
                  <c:v>152.0</c:v>
                </c:pt>
                <c:pt idx="16">
                  <c:v>102.0</c:v>
                </c:pt>
                <c:pt idx="17">
                  <c:v>74.0</c:v>
                </c:pt>
                <c:pt idx="18">
                  <c:v>51.0</c:v>
                </c:pt>
                <c:pt idx="19">
                  <c:v>52.0</c:v>
                </c:pt>
                <c:pt idx="20">
                  <c:v>52.0</c:v>
                </c:pt>
                <c:pt idx="21">
                  <c:v>19.0</c:v>
                </c:pt>
                <c:pt idx="22">
                  <c:v>21.0</c:v>
                </c:pt>
                <c:pt idx="23">
                  <c:v>29.0</c:v>
                </c:pt>
                <c:pt idx="24">
                  <c:v>26.0</c:v>
                </c:pt>
                <c:pt idx="25">
                  <c:v>36.0</c:v>
                </c:pt>
                <c:pt idx="26">
                  <c:v>23.0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1-75EE-874F-9C1B-4089031B4F06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CLL allo USA</c:v>
                </c:pt>
              </c:strCache>
            </c:strRef>
          </c:tx>
          <c:spPr>
            <a:ln w="22225" cap="rnd" cmpd="sng" algn="ctr">
              <a:solidFill>
                <a:srgbClr val="FFC000"/>
              </a:solidFill>
              <a:round/>
            </a:ln>
            <a:effectLst/>
          </c:spPr>
          <c:marker>
            <c:symbol val="none"/>
          </c:marker>
          <c:cat>
            <c:numRef>
              <c:f>Sheet1!$A$2:$A$28</c:f>
              <c:numCache>
                <c:formatCode>0</c:formatCode>
                <c:ptCount val="27"/>
                <c:pt idx="0">
                  <c:v>1990.0</c:v>
                </c:pt>
                <c:pt idx="1">
                  <c:v>1991.0</c:v>
                </c:pt>
                <c:pt idx="2">
                  <c:v>1992.0</c:v>
                </c:pt>
                <c:pt idx="3">
                  <c:v>1993.0</c:v>
                </c:pt>
                <c:pt idx="4">
                  <c:v>1994.0</c:v>
                </c:pt>
                <c:pt idx="5">
                  <c:v>1995.0</c:v>
                </c:pt>
                <c:pt idx="6">
                  <c:v>1996.0</c:v>
                </c:pt>
                <c:pt idx="7">
                  <c:v>1997.0</c:v>
                </c:pt>
                <c:pt idx="8">
                  <c:v>1998.0</c:v>
                </c:pt>
                <c:pt idx="9">
                  <c:v>1999.0</c:v>
                </c:pt>
                <c:pt idx="10">
                  <c:v>2000.0</c:v>
                </c:pt>
                <c:pt idx="11">
                  <c:v>2001.0</c:v>
                </c:pt>
                <c:pt idx="12">
                  <c:v>2002.0</c:v>
                </c:pt>
                <c:pt idx="13">
                  <c:v>2003.0</c:v>
                </c:pt>
                <c:pt idx="14">
                  <c:v>2004.0</c:v>
                </c:pt>
                <c:pt idx="15">
                  <c:v>2005.0</c:v>
                </c:pt>
                <c:pt idx="16">
                  <c:v>2006.0</c:v>
                </c:pt>
                <c:pt idx="17">
                  <c:v>2007.0</c:v>
                </c:pt>
                <c:pt idx="18">
                  <c:v>2008.0</c:v>
                </c:pt>
                <c:pt idx="19">
                  <c:v>2009.0</c:v>
                </c:pt>
                <c:pt idx="20">
                  <c:v>2010.0</c:v>
                </c:pt>
                <c:pt idx="21">
                  <c:v>2011.0</c:v>
                </c:pt>
                <c:pt idx="22">
                  <c:v>2012.0</c:v>
                </c:pt>
                <c:pt idx="23">
                  <c:v>2013.0</c:v>
                </c:pt>
                <c:pt idx="24">
                  <c:v>2014.0</c:v>
                </c:pt>
                <c:pt idx="25">
                  <c:v>2015.0</c:v>
                </c:pt>
                <c:pt idx="26">
                  <c:v>2016.0</c:v>
                </c:pt>
              </c:numCache>
            </c:numRef>
          </c:cat>
          <c:val>
            <c:numRef>
              <c:f>Sheet1!$D$2:$D$28</c:f>
              <c:numCache>
                <c:formatCode>General</c:formatCode>
                <c:ptCount val="27"/>
                <c:pt idx="0">
                  <c:v>12.0</c:v>
                </c:pt>
                <c:pt idx="1">
                  <c:v>14.0</c:v>
                </c:pt>
                <c:pt idx="2">
                  <c:v>18.0</c:v>
                </c:pt>
                <c:pt idx="3">
                  <c:v>26.0</c:v>
                </c:pt>
                <c:pt idx="4">
                  <c:v>34.0</c:v>
                </c:pt>
                <c:pt idx="5">
                  <c:v>57.0</c:v>
                </c:pt>
                <c:pt idx="6">
                  <c:v>62.0</c:v>
                </c:pt>
                <c:pt idx="7">
                  <c:v>58.0</c:v>
                </c:pt>
                <c:pt idx="8">
                  <c:v>49.0</c:v>
                </c:pt>
                <c:pt idx="9">
                  <c:v>56.0</c:v>
                </c:pt>
                <c:pt idx="10">
                  <c:v>101.0</c:v>
                </c:pt>
                <c:pt idx="11">
                  <c:v>101.0</c:v>
                </c:pt>
                <c:pt idx="12">
                  <c:v>116.0</c:v>
                </c:pt>
                <c:pt idx="13">
                  <c:v>121.0</c:v>
                </c:pt>
                <c:pt idx="14">
                  <c:v>128.0</c:v>
                </c:pt>
                <c:pt idx="15">
                  <c:v>162.0</c:v>
                </c:pt>
                <c:pt idx="16">
                  <c:v>274.0</c:v>
                </c:pt>
                <c:pt idx="17">
                  <c:v>328.0</c:v>
                </c:pt>
                <c:pt idx="18">
                  <c:v>352.0</c:v>
                </c:pt>
                <c:pt idx="19">
                  <c:v>375.0</c:v>
                </c:pt>
                <c:pt idx="20">
                  <c:v>411.0</c:v>
                </c:pt>
                <c:pt idx="21">
                  <c:v>420.0</c:v>
                </c:pt>
                <c:pt idx="22">
                  <c:v>380.0</c:v>
                </c:pt>
                <c:pt idx="23">
                  <c:v>349.0</c:v>
                </c:pt>
                <c:pt idx="24">
                  <c:v>175.0</c:v>
                </c:pt>
                <c:pt idx="25">
                  <c:v>120.0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2-75EE-874F-9C1B-4089031B4F0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dropLines>
          <c:spPr>
            <a:ln w="9525" cap="flat" cmpd="sng" algn="ctr">
              <a:solidFill>
                <a:schemeClr val="dk1">
                  <a:lumMod val="35000"/>
                  <a:lumOff val="65000"/>
                  <a:alpha val="33000"/>
                </a:schemeClr>
              </a:solidFill>
              <a:round/>
            </a:ln>
            <a:effectLst/>
          </c:spPr>
        </c:dropLines>
        <c:smooth val="0"/>
        <c:axId val="1450655264"/>
        <c:axId val="1492863328"/>
      </c:lineChart>
      <c:catAx>
        <c:axId val="1450655264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197" b="0" i="0" u="none" strike="noStrike" kern="1200" cap="all" baseline="0">
                    <a:solidFill>
                      <a:schemeClr val="dk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dirty="0"/>
                  <a:t>Year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197" b="0" i="0" u="none" strike="noStrike" kern="1200" cap="all" baseline="0">
                  <a:solidFill>
                    <a:schemeClr val="dk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dk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spc="20" baseline="0">
                <a:solidFill>
                  <a:schemeClr val="dk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92863328"/>
        <c:crosses val="autoZero"/>
        <c:auto val="1"/>
        <c:lblAlgn val="ctr"/>
        <c:lblOffset val="100"/>
        <c:noMultiLvlLbl val="0"/>
      </c:catAx>
      <c:valAx>
        <c:axId val="1492863328"/>
        <c:scaling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197" b="0" i="0" u="none" strike="noStrike" kern="1200" cap="all" baseline="0">
                    <a:solidFill>
                      <a:schemeClr val="dk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dirty="0"/>
                  <a:t>Number of</a:t>
                </a:r>
                <a:r>
                  <a:rPr lang="en-GB" baseline="0" dirty="0"/>
                  <a:t> HSCT</a:t>
                </a:r>
                <a:endParaRPr lang="en-GB" dirty="0"/>
              </a:p>
            </c:rich>
          </c:tx>
          <c:layout>
            <c:manualLayout>
              <c:xMode val="edge"/>
              <c:yMode val="edge"/>
              <c:x val="0.00625"/>
              <c:y val="0.332250164108627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197" b="0" i="0" u="none" strike="noStrike" kern="1200" cap="all" baseline="0">
                  <a:solidFill>
                    <a:schemeClr val="dk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spc="20" baseline="0">
                <a:solidFill>
                  <a:schemeClr val="dk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50655264"/>
        <c:crosses val="autoZero"/>
        <c:crossBetween val="between"/>
      </c:valAx>
      <c:spPr>
        <a:gradFill>
          <a:gsLst>
            <a:gs pos="100000">
              <a:schemeClr val="lt1">
                <a:lumMod val="95000"/>
              </a:schemeClr>
            </a:gs>
            <a:gs pos="0">
              <a:schemeClr val="lt1"/>
            </a:gs>
          </a:gsLst>
          <a:lin ang="5400000" scaled="0"/>
        </a:gradFill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112965428149606"/>
          <c:y val="0.190318947445931"/>
          <c:w val="0.573499138779528"/>
          <c:h val="0.0537163475814255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dk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lt1"/>
    </a:solidFill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  <c:userShapes r:id="rId4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cap="none" spc="2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en-GB" dirty="0">
                <a:solidFill>
                  <a:schemeClr val="tx1"/>
                </a:solidFill>
              </a:rPr>
              <a:t>HSCT for CLL by year</a:t>
            </a:r>
          </a:p>
        </c:rich>
      </c:tx>
      <c:layout>
        <c:manualLayout>
          <c:xMode val="edge"/>
          <c:yMode val="edge"/>
          <c:x val="0.374777312992126"/>
          <c:y val="0.0585937463955619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cap="none" spc="2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CLL allo EBMT</c:v>
                </c:pt>
              </c:strCache>
            </c:strRef>
          </c:tx>
          <c:spPr>
            <a:ln w="22225" cap="rnd" cmpd="sng" algn="ctr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numRef>
              <c:f>Sheet1!$A$2:$A$28</c:f>
              <c:numCache>
                <c:formatCode>0</c:formatCode>
                <c:ptCount val="27"/>
                <c:pt idx="0">
                  <c:v>1990.0</c:v>
                </c:pt>
                <c:pt idx="1">
                  <c:v>1991.0</c:v>
                </c:pt>
                <c:pt idx="2">
                  <c:v>1992.0</c:v>
                </c:pt>
                <c:pt idx="3">
                  <c:v>1993.0</c:v>
                </c:pt>
                <c:pt idx="4">
                  <c:v>1994.0</c:v>
                </c:pt>
                <c:pt idx="5">
                  <c:v>1995.0</c:v>
                </c:pt>
                <c:pt idx="6">
                  <c:v>1996.0</c:v>
                </c:pt>
                <c:pt idx="7">
                  <c:v>1997.0</c:v>
                </c:pt>
                <c:pt idx="8">
                  <c:v>1998.0</c:v>
                </c:pt>
                <c:pt idx="9">
                  <c:v>1999.0</c:v>
                </c:pt>
                <c:pt idx="10">
                  <c:v>2000.0</c:v>
                </c:pt>
                <c:pt idx="11">
                  <c:v>2001.0</c:v>
                </c:pt>
                <c:pt idx="12">
                  <c:v>2002.0</c:v>
                </c:pt>
                <c:pt idx="13">
                  <c:v>2003.0</c:v>
                </c:pt>
                <c:pt idx="14">
                  <c:v>2004.0</c:v>
                </c:pt>
                <c:pt idx="15">
                  <c:v>2005.0</c:v>
                </c:pt>
                <c:pt idx="16">
                  <c:v>2006.0</c:v>
                </c:pt>
                <c:pt idx="17">
                  <c:v>2007.0</c:v>
                </c:pt>
                <c:pt idx="18">
                  <c:v>2008.0</c:v>
                </c:pt>
                <c:pt idx="19">
                  <c:v>2009.0</c:v>
                </c:pt>
                <c:pt idx="20">
                  <c:v>2010.0</c:v>
                </c:pt>
                <c:pt idx="21">
                  <c:v>2011.0</c:v>
                </c:pt>
                <c:pt idx="22">
                  <c:v>2012.0</c:v>
                </c:pt>
                <c:pt idx="23">
                  <c:v>2013.0</c:v>
                </c:pt>
                <c:pt idx="24">
                  <c:v>2014.0</c:v>
                </c:pt>
                <c:pt idx="25">
                  <c:v>2015.0</c:v>
                </c:pt>
                <c:pt idx="26">
                  <c:v>2016.0</c:v>
                </c:pt>
              </c:numCache>
            </c:numRef>
          </c:cat>
          <c:val>
            <c:numRef>
              <c:f>Sheet1!$B$2:$B$28</c:f>
              <c:numCache>
                <c:formatCode>General</c:formatCode>
                <c:ptCount val="27"/>
                <c:pt idx="0">
                  <c:v>10.0</c:v>
                </c:pt>
                <c:pt idx="1">
                  <c:v>11.0</c:v>
                </c:pt>
                <c:pt idx="2">
                  <c:v>12.0</c:v>
                </c:pt>
                <c:pt idx="3">
                  <c:v>15.0</c:v>
                </c:pt>
                <c:pt idx="4">
                  <c:v>22.0</c:v>
                </c:pt>
                <c:pt idx="5">
                  <c:v>25.0</c:v>
                </c:pt>
                <c:pt idx="6">
                  <c:v>27.0</c:v>
                </c:pt>
                <c:pt idx="7">
                  <c:v>35.0</c:v>
                </c:pt>
                <c:pt idx="8">
                  <c:v>60.0</c:v>
                </c:pt>
                <c:pt idx="9">
                  <c:v>101.0</c:v>
                </c:pt>
                <c:pt idx="10">
                  <c:v>125.0</c:v>
                </c:pt>
                <c:pt idx="11">
                  <c:v>189.0</c:v>
                </c:pt>
                <c:pt idx="12">
                  <c:v>191.0</c:v>
                </c:pt>
                <c:pt idx="13">
                  <c:v>195.0</c:v>
                </c:pt>
                <c:pt idx="14">
                  <c:v>308.0</c:v>
                </c:pt>
                <c:pt idx="15">
                  <c:v>304.0</c:v>
                </c:pt>
                <c:pt idx="16">
                  <c:v>321.0</c:v>
                </c:pt>
                <c:pt idx="17">
                  <c:v>375.0</c:v>
                </c:pt>
                <c:pt idx="18">
                  <c:v>397.0</c:v>
                </c:pt>
                <c:pt idx="19">
                  <c:v>401.0</c:v>
                </c:pt>
                <c:pt idx="20">
                  <c:v>485.0</c:v>
                </c:pt>
                <c:pt idx="21">
                  <c:v>501.0</c:v>
                </c:pt>
                <c:pt idx="22">
                  <c:v>455.0</c:v>
                </c:pt>
                <c:pt idx="23">
                  <c:v>415.0</c:v>
                </c:pt>
                <c:pt idx="24">
                  <c:v>314.0</c:v>
                </c:pt>
                <c:pt idx="25">
                  <c:v>235.0</c:v>
                </c:pt>
                <c:pt idx="26">
                  <c:v>164.0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746C-A347-8A4C-3AF896651EA0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CLL auto EBMT</c:v>
                </c:pt>
              </c:strCache>
            </c:strRef>
          </c:tx>
          <c:spPr>
            <a:ln w="22225" cap="rnd" cmpd="sng" algn="ctr">
              <a:solidFill>
                <a:srgbClr val="C00000"/>
              </a:solidFill>
              <a:round/>
            </a:ln>
            <a:effectLst/>
          </c:spPr>
          <c:marker>
            <c:symbol val="none"/>
          </c:marker>
          <c:cat>
            <c:numRef>
              <c:f>Sheet1!$A$2:$A$28</c:f>
              <c:numCache>
                <c:formatCode>0</c:formatCode>
                <c:ptCount val="27"/>
                <c:pt idx="0">
                  <c:v>1990.0</c:v>
                </c:pt>
                <c:pt idx="1">
                  <c:v>1991.0</c:v>
                </c:pt>
                <c:pt idx="2">
                  <c:v>1992.0</c:v>
                </c:pt>
                <c:pt idx="3">
                  <c:v>1993.0</c:v>
                </c:pt>
                <c:pt idx="4">
                  <c:v>1994.0</c:v>
                </c:pt>
                <c:pt idx="5">
                  <c:v>1995.0</c:v>
                </c:pt>
                <c:pt idx="6">
                  <c:v>1996.0</c:v>
                </c:pt>
                <c:pt idx="7">
                  <c:v>1997.0</c:v>
                </c:pt>
                <c:pt idx="8">
                  <c:v>1998.0</c:v>
                </c:pt>
                <c:pt idx="9">
                  <c:v>1999.0</c:v>
                </c:pt>
                <c:pt idx="10">
                  <c:v>2000.0</c:v>
                </c:pt>
                <c:pt idx="11">
                  <c:v>2001.0</c:v>
                </c:pt>
                <c:pt idx="12">
                  <c:v>2002.0</c:v>
                </c:pt>
                <c:pt idx="13">
                  <c:v>2003.0</c:v>
                </c:pt>
                <c:pt idx="14">
                  <c:v>2004.0</c:v>
                </c:pt>
                <c:pt idx="15">
                  <c:v>2005.0</c:v>
                </c:pt>
                <c:pt idx="16">
                  <c:v>2006.0</c:v>
                </c:pt>
                <c:pt idx="17">
                  <c:v>2007.0</c:v>
                </c:pt>
                <c:pt idx="18">
                  <c:v>2008.0</c:v>
                </c:pt>
                <c:pt idx="19">
                  <c:v>2009.0</c:v>
                </c:pt>
                <c:pt idx="20">
                  <c:v>2010.0</c:v>
                </c:pt>
                <c:pt idx="21">
                  <c:v>2011.0</c:v>
                </c:pt>
                <c:pt idx="22">
                  <c:v>2012.0</c:v>
                </c:pt>
                <c:pt idx="23">
                  <c:v>2013.0</c:v>
                </c:pt>
                <c:pt idx="24">
                  <c:v>2014.0</c:v>
                </c:pt>
                <c:pt idx="25">
                  <c:v>2015.0</c:v>
                </c:pt>
                <c:pt idx="26">
                  <c:v>2016.0</c:v>
                </c:pt>
              </c:numCache>
            </c:numRef>
          </c:cat>
          <c:val>
            <c:numRef>
              <c:f>Sheet1!$C$2:$C$28</c:f>
              <c:numCache>
                <c:formatCode>General</c:formatCode>
                <c:ptCount val="27"/>
                <c:pt idx="0">
                  <c:v>10.0</c:v>
                </c:pt>
                <c:pt idx="1">
                  <c:v>10.0</c:v>
                </c:pt>
                <c:pt idx="2">
                  <c:v>11.0</c:v>
                </c:pt>
                <c:pt idx="3">
                  <c:v>16.0</c:v>
                </c:pt>
                <c:pt idx="4">
                  <c:v>25.0</c:v>
                </c:pt>
                <c:pt idx="5">
                  <c:v>64.0</c:v>
                </c:pt>
                <c:pt idx="6">
                  <c:v>101.0</c:v>
                </c:pt>
                <c:pt idx="7">
                  <c:v>210.0</c:v>
                </c:pt>
                <c:pt idx="8">
                  <c:v>205.0</c:v>
                </c:pt>
                <c:pt idx="9">
                  <c:v>213.0</c:v>
                </c:pt>
                <c:pt idx="10">
                  <c:v>201.0</c:v>
                </c:pt>
                <c:pt idx="11">
                  <c:v>198.0</c:v>
                </c:pt>
                <c:pt idx="12">
                  <c:v>195.0</c:v>
                </c:pt>
                <c:pt idx="13">
                  <c:v>198.0</c:v>
                </c:pt>
                <c:pt idx="14">
                  <c:v>194.0</c:v>
                </c:pt>
                <c:pt idx="15">
                  <c:v>152.0</c:v>
                </c:pt>
                <c:pt idx="16">
                  <c:v>102.0</c:v>
                </c:pt>
                <c:pt idx="17">
                  <c:v>74.0</c:v>
                </c:pt>
                <c:pt idx="18">
                  <c:v>51.0</c:v>
                </c:pt>
                <c:pt idx="19">
                  <c:v>52.0</c:v>
                </c:pt>
                <c:pt idx="20">
                  <c:v>52.0</c:v>
                </c:pt>
                <c:pt idx="21">
                  <c:v>19.0</c:v>
                </c:pt>
                <c:pt idx="22">
                  <c:v>21.0</c:v>
                </c:pt>
                <c:pt idx="23">
                  <c:v>29.0</c:v>
                </c:pt>
                <c:pt idx="24">
                  <c:v>26.0</c:v>
                </c:pt>
                <c:pt idx="25">
                  <c:v>36.0</c:v>
                </c:pt>
                <c:pt idx="26">
                  <c:v>23.0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1-746C-A347-8A4C-3AF896651EA0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CLL allo USA</c:v>
                </c:pt>
              </c:strCache>
            </c:strRef>
          </c:tx>
          <c:spPr>
            <a:ln w="22225" cap="rnd" cmpd="sng" algn="ctr">
              <a:solidFill>
                <a:srgbClr val="FFC000"/>
              </a:solidFill>
              <a:round/>
            </a:ln>
            <a:effectLst/>
          </c:spPr>
          <c:marker>
            <c:symbol val="none"/>
          </c:marker>
          <c:cat>
            <c:numRef>
              <c:f>Sheet1!$A$2:$A$28</c:f>
              <c:numCache>
                <c:formatCode>0</c:formatCode>
                <c:ptCount val="27"/>
                <c:pt idx="0">
                  <c:v>1990.0</c:v>
                </c:pt>
                <c:pt idx="1">
                  <c:v>1991.0</c:v>
                </c:pt>
                <c:pt idx="2">
                  <c:v>1992.0</c:v>
                </c:pt>
                <c:pt idx="3">
                  <c:v>1993.0</c:v>
                </c:pt>
                <c:pt idx="4">
                  <c:v>1994.0</c:v>
                </c:pt>
                <c:pt idx="5">
                  <c:v>1995.0</c:v>
                </c:pt>
                <c:pt idx="6">
                  <c:v>1996.0</c:v>
                </c:pt>
                <c:pt idx="7">
                  <c:v>1997.0</c:v>
                </c:pt>
                <c:pt idx="8">
                  <c:v>1998.0</c:v>
                </c:pt>
                <c:pt idx="9">
                  <c:v>1999.0</c:v>
                </c:pt>
                <c:pt idx="10">
                  <c:v>2000.0</c:v>
                </c:pt>
                <c:pt idx="11">
                  <c:v>2001.0</c:v>
                </c:pt>
                <c:pt idx="12">
                  <c:v>2002.0</c:v>
                </c:pt>
                <c:pt idx="13">
                  <c:v>2003.0</c:v>
                </c:pt>
                <c:pt idx="14">
                  <c:v>2004.0</c:v>
                </c:pt>
                <c:pt idx="15">
                  <c:v>2005.0</c:v>
                </c:pt>
                <c:pt idx="16">
                  <c:v>2006.0</c:v>
                </c:pt>
                <c:pt idx="17">
                  <c:v>2007.0</c:v>
                </c:pt>
                <c:pt idx="18">
                  <c:v>2008.0</c:v>
                </c:pt>
                <c:pt idx="19">
                  <c:v>2009.0</c:v>
                </c:pt>
                <c:pt idx="20">
                  <c:v>2010.0</c:v>
                </c:pt>
                <c:pt idx="21">
                  <c:v>2011.0</c:v>
                </c:pt>
                <c:pt idx="22">
                  <c:v>2012.0</c:v>
                </c:pt>
                <c:pt idx="23">
                  <c:v>2013.0</c:v>
                </c:pt>
                <c:pt idx="24">
                  <c:v>2014.0</c:v>
                </c:pt>
                <c:pt idx="25">
                  <c:v>2015.0</c:v>
                </c:pt>
                <c:pt idx="26">
                  <c:v>2016.0</c:v>
                </c:pt>
              </c:numCache>
            </c:numRef>
          </c:cat>
          <c:val>
            <c:numRef>
              <c:f>Sheet1!$D$2:$D$28</c:f>
              <c:numCache>
                <c:formatCode>General</c:formatCode>
                <c:ptCount val="27"/>
                <c:pt idx="0">
                  <c:v>12.0</c:v>
                </c:pt>
                <c:pt idx="1">
                  <c:v>14.0</c:v>
                </c:pt>
                <c:pt idx="2">
                  <c:v>18.0</c:v>
                </c:pt>
                <c:pt idx="3">
                  <c:v>26.0</c:v>
                </c:pt>
                <c:pt idx="4">
                  <c:v>34.0</c:v>
                </c:pt>
                <c:pt idx="5">
                  <c:v>57.0</c:v>
                </c:pt>
                <c:pt idx="6">
                  <c:v>62.0</c:v>
                </c:pt>
                <c:pt idx="7">
                  <c:v>58.0</c:v>
                </c:pt>
                <c:pt idx="8">
                  <c:v>49.0</c:v>
                </c:pt>
                <c:pt idx="9">
                  <c:v>56.0</c:v>
                </c:pt>
                <c:pt idx="10">
                  <c:v>101.0</c:v>
                </c:pt>
                <c:pt idx="11">
                  <c:v>101.0</c:v>
                </c:pt>
                <c:pt idx="12">
                  <c:v>116.0</c:v>
                </c:pt>
                <c:pt idx="13">
                  <c:v>121.0</c:v>
                </c:pt>
                <c:pt idx="14">
                  <c:v>128.0</c:v>
                </c:pt>
                <c:pt idx="15">
                  <c:v>162.0</c:v>
                </c:pt>
                <c:pt idx="16">
                  <c:v>274.0</c:v>
                </c:pt>
                <c:pt idx="17">
                  <c:v>328.0</c:v>
                </c:pt>
                <c:pt idx="18">
                  <c:v>352.0</c:v>
                </c:pt>
                <c:pt idx="19">
                  <c:v>375.0</c:v>
                </c:pt>
                <c:pt idx="20">
                  <c:v>411.0</c:v>
                </c:pt>
                <c:pt idx="21">
                  <c:v>420.0</c:v>
                </c:pt>
                <c:pt idx="22">
                  <c:v>380.0</c:v>
                </c:pt>
                <c:pt idx="23">
                  <c:v>349.0</c:v>
                </c:pt>
                <c:pt idx="24">
                  <c:v>175.0</c:v>
                </c:pt>
                <c:pt idx="25">
                  <c:v>120.0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2-746C-A347-8A4C-3AF896651EA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dropLines>
          <c:spPr>
            <a:ln w="15875" cap="flat" cmpd="sng" algn="ctr">
              <a:solidFill>
                <a:schemeClr val="dk1">
                  <a:lumMod val="35000"/>
                  <a:lumOff val="65000"/>
                  <a:alpha val="33000"/>
                </a:schemeClr>
              </a:solidFill>
              <a:round/>
            </a:ln>
            <a:effectLst/>
          </c:spPr>
        </c:dropLines>
        <c:smooth val="0"/>
        <c:axId val="1095882544"/>
        <c:axId val="1095811648"/>
      </c:lineChart>
      <c:catAx>
        <c:axId val="1095882544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197" b="0" i="0" u="none" strike="noStrike" kern="1200" cap="all" baseline="0">
                    <a:solidFill>
                      <a:schemeClr val="dk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dirty="0"/>
                  <a:t>Year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197" b="0" i="0" u="none" strike="noStrike" kern="1200" cap="all" baseline="0">
                  <a:solidFill>
                    <a:schemeClr val="dk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dk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spc="20" baseline="0">
                <a:solidFill>
                  <a:schemeClr val="dk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095811648"/>
        <c:crosses val="autoZero"/>
        <c:auto val="1"/>
        <c:lblAlgn val="ctr"/>
        <c:lblOffset val="100"/>
        <c:noMultiLvlLbl val="0"/>
      </c:catAx>
      <c:valAx>
        <c:axId val="1095811648"/>
        <c:scaling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197" b="0" i="0" u="none" strike="noStrike" kern="1200" cap="all" baseline="0">
                    <a:solidFill>
                      <a:schemeClr val="dk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dirty="0"/>
                  <a:t>Number of</a:t>
                </a:r>
                <a:r>
                  <a:rPr lang="en-GB" baseline="0" dirty="0"/>
                  <a:t> HSCT</a:t>
                </a:r>
                <a:endParaRPr lang="en-GB" dirty="0"/>
              </a:p>
            </c:rich>
          </c:tx>
          <c:layout>
            <c:manualLayout>
              <c:xMode val="edge"/>
              <c:yMode val="edge"/>
              <c:x val="0.00625"/>
              <c:y val="0.332250164108627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197" b="0" i="0" u="none" strike="noStrike" kern="1200" cap="all" baseline="0">
                  <a:solidFill>
                    <a:schemeClr val="dk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spc="20" baseline="0">
                <a:solidFill>
                  <a:schemeClr val="dk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095882544"/>
        <c:crosses val="autoZero"/>
        <c:crossBetween val="between"/>
      </c:valAx>
      <c:spPr>
        <a:gradFill>
          <a:gsLst>
            <a:gs pos="100000">
              <a:schemeClr val="lt1">
                <a:lumMod val="95000"/>
              </a:schemeClr>
            </a:gs>
            <a:gs pos="0">
              <a:schemeClr val="lt1"/>
            </a:gs>
          </a:gsLst>
          <a:lin ang="5400000" scaled="0"/>
        </a:gradFill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112965428149606"/>
          <c:y val="0.190318947445931"/>
          <c:w val="0.573499138779528"/>
          <c:h val="0.0537163475814255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dk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lt1"/>
    </a:solidFill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  <c:userShapes r:id="rId4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30">
  <cs:axisTitle>
    <cs:lnRef idx="0"/>
    <cs:fillRef idx="0"/>
    <cs:effectRef idx="0"/>
    <cs:fontRef idx="minor">
      <a:schemeClr val="dk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b="0" kern="1200" spc="20" baseline="0"/>
  </cs:categoryAxis>
  <cs:chartArea mods="allowNoLineOverride"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>
  <cs:dataPoint3D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 cmpd="sng" algn="ctr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 cap="flat" cmpd="sng" algn="ctr">
        <a:solidFill>
          <a:schemeClr val="phClr"/>
        </a:solidFill>
        <a:round/>
      </a:ln>
    </cs:spPr>
  </cs:dataPointMarker>
  <cs:dataPointMarkerLayout symbol="circle" size="4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65000"/>
        <a:lumOff val="35000"/>
      </a:schemeClr>
    </cs:fontRef>
    <cs:spPr>
      <a:ln w="9525">
        <a:solidFill>
          <a:schemeClr val="dk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  <a:alpha val="33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>
        <a:solidFill>
          <a:schemeClr val="dk1">
            <a:lumMod val="15000"/>
            <a:lumOff val="85000"/>
          </a:schemeClr>
        </a:solidFill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dk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dk1"/>
    </cs:fontRef>
    <cs:spPr>
      <a:gradFill>
        <a:gsLst>
          <a:gs pos="100000">
            <a:schemeClr val="lt1">
              <a:lumMod val="95000"/>
            </a:schemeClr>
          </a:gs>
          <a:gs pos="0">
            <a:schemeClr val="lt1"/>
          </a:gs>
        </a:gsLst>
        <a:lin ang="5400000" scaled="0"/>
      </a:gradFill>
    </cs:spPr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dk1">
        <a:lumMod val="50000"/>
        <a:lumOff val="50000"/>
      </a:schemeClr>
    </cs:fontRef>
    <cs:defRPr sz="1862" kern="1200" cap="none" spc="2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 spc="20" baseline="0"/>
  </cs:valueAxis>
  <cs:wall>
    <cs:lnRef idx="0"/>
    <cs:fillRef idx="0"/>
    <cs:effectRef idx="0"/>
    <cs:fontRef idx="minor">
      <a:schemeClr val="dk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30">
  <cs:axisTitle>
    <cs:lnRef idx="0"/>
    <cs:fillRef idx="0"/>
    <cs:effectRef idx="0"/>
    <cs:fontRef idx="minor">
      <a:schemeClr val="dk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b="0" kern="1200" spc="20" baseline="0"/>
  </cs:categoryAxis>
  <cs:chartArea mods="allowNoLineOverride"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>
  <cs:dataPoint3D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 cmpd="sng" algn="ctr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 cap="flat" cmpd="sng" algn="ctr">
        <a:solidFill>
          <a:schemeClr val="phClr"/>
        </a:solidFill>
        <a:round/>
      </a:ln>
    </cs:spPr>
  </cs:dataPointMarker>
  <cs:dataPointMarkerLayout symbol="circle" size="4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65000"/>
        <a:lumOff val="35000"/>
      </a:schemeClr>
    </cs:fontRef>
    <cs:spPr>
      <a:ln w="9525">
        <a:solidFill>
          <a:schemeClr val="dk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  <a:alpha val="33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>
        <a:solidFill>
          <a:schemeClr val="dk1">
            <a:lumMod val="15000"/>
            <a:lumOff val="85000"/>
          </a:schemeClr>
        </a:solidFill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dk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dk1"/>
    </cs:fontRef>
    <cs:spPr>
      <a:gradFill>
        <a:gsLst>
          <a:gs pos="100000">
            <a:schemeClr val="lt1">
              <a:lumMod val="95000"/>
            </a:schemeClr>
          </a:gs>
          <a:gs pos="0">
            <a:schemeClr val="lt1"/>
          </a:gs>
        </a:gsLst>
        <a:lin ang="5400000" scaled="0"/>
      </a:gradFill>
    </cs:spPr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dk1">
        <a:lumMod val="50000"/>
        <a:lumOff val="50000"/>
      </a:schemeClr>
    </cs:fontRef>
    <cs:defRPr sz="1862" kern="1200" cap="none" spc="2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 spc="20" baseline="0"/>
  </cs:valueAxis>
  <cs:wall>
    <cs:lnRef idx="0"/>
    <cs:fillRef idx="0"/>
    <cs:effectRef idx="0"/>
    <cs:fontRef idx="minor">
      <a:schemeClr val="dk1"/>
    </cs:fontRef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0.08891</cdr:x>
      <cdr:y>0.10133</cdr:y>
    </cdr:from>
    <cdr:to>
      <cdr:x>0.09453</cdr:x>
      <cdr:y>0.78055</cdr:y>
    </cdr:to>
    <cdr:cxnSp macro="">
      <cdr:nvCxnSpPr>
        <cdr:cNvPr id="3" name="Straight Connector 2">
          <a:extLst xmlns:a="http://schemas.openxmlformats.org/drawingml/2006/main">
            <a:ext uri="{FF2B5EF4-FFF2-40B4-BE49-F238E27FC236}">
              <a16:creationId xmlns="" xmlns:a16="http://schemas.microsoft.com/office/drawing/2014/main" id="{5AF5FB26-8781-5341-B92D-0BED43DE992D}"/>
            </a:ext>
          </a:extLst>
        </cdr:cNvPr>
        <cdr:cNvCxnSpPr/>
      </cdr:nvCxnSpPr>
      <cdr:spPr>
        <a:xfrm xmlns:a="http://schemas.openxmlformats.org/drawingml/2006/main" flipH="1">
          <a:off x="840432" y="674074"/>
          <a:ext cx="53123" cy="4518348"/>
        </a:xfrm>
        <a:prstGeom xmlns:a="http://schemas.openxmlformats.org/drawingml/2006/main" prst="line">
          <a:avLst/>
        </a:prstGeom>
        <a:ln xmlns:a="http://schemas.openxmlformats.org/drawingml/2006/main">
          <a:solidFill>
            <a:schemeClr val="tx1"/>
          </a:solidFill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0.08891</cdr:x>
      <cdr:y>0.10133</cdr:y>
    </cdr:from>
    <cdr:to>
      <cdr:x>0.09453</cdr:x>
      <cdr:y>0.78055</cdr:y>
    </cdr:to>
    <cdr:cxnSp macro="">
      <cdr:nvCxnSpPr>
        <cdr:cNvPr id="3" name="Straight Connector 2">
          <a:extLst xmlns:a="http://schemas.openxmlformats.org/drawingml/2006/main">
            <a:ext uri="{FF2B5EF4-FFF2-40B4-BE49-F238E27FC236}">
              <a16:creationId xmlns="" xmlns:a16="http://schemas.microsoft.com/office/drawing/2014/main" id="{3A33AE48-A94E-5647-9646-8B61C4661D7F}"/>
            </a:ext>
          </a:extLst>
        </cdr:cNvPr>
        <cdr:cNvCxnSpPr/>
      </cdr:nvCxnSpPr>
      <cdr:spPr>
        <a:xfrm xmlns:a="http://schemas.openxmlformats.org/drawingml/2006/main" flipH="1">
          <a:off x="840432" y="674074"/>
          <a:ext cx="53123" cy="4518348"/>
        </a:xfrm>
        <a:prstGeom xmlns:a="http://schemas.openxmlformats.org/drawingml/2006/main" prst="line">
          <a:avLst/>
        </a:prstGeom>
        <a:ln xmlns:a="http://schemas.openxmlformats.org/drawingml/2006/main">
          <a:solidFill>
            <a:schemeClr val="tx1"/>
          </a:solidFill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872CB69-14FE-E241-BEAC-1544DB17AF02}" type="datetimeFigureOut">
              <a:rPr lang="en-US" smtClean="0"/>
              <a:t>7/23/18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306061B-EFE7-0C45-8413-4FB72F4118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69692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8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7"/>
          <p:cNvSpPr txBox="1">
            <a:spLocks noGrp="1" noChangeArrowheads="1"/>
          </p:cNvSpPr>
          <p:nvPr/>
        </p:nvSpPr>
        <p:spPr bwMode="auto">
          <a:xfrm>
            <a:off x="3971926" y="8831266"/>
            <a:ext cx="3038475" cy="465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3167" tIns="46585" rIns="93167" bIns="46585" anchor="b"/>
          <a:lstStyle>
            <a:lvl1pPr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1pPr>
            <a:lvl2pPr marL="742950" indent="-28575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2pPr>
            <a:lvl3pPr marL="1143000" indent="-22860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3pPr>
            <a:lvl4pPr marL="1600200" indent="-22860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4pPr>
            <a:lvl5pPr marL="2057400" indent="-22860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9pPr>
          </a:lstStyle>
          <a:p>
            <a:pPr algn="r" eaLnBrk="0" fontAlgn="base" hangingPunct="0">
              <a:spcBef>
                <a:spcPct val="0"/>
              </a:spcBef>
              <a:spcAft>
                <a:spcPct val="0"/>
              </a:spcAft>
            </a:pPr>
            <a:fld id="{C7EE6AA6-3663-4590-8EE6-4A2071D9A978}" type="slidenum">
              <a:rPr lang="en-US" altLang="en-US" sz="1200" b="0" baseline="0">
                <a:solidFill>
                  <a:srgbClr val="000000"/>
                </a:solidFill>
                <a:latin typeface="Arial" pitchFamily="34" charset="0"/>
              </a:rPr>
              <a:pPr algn="r" eaLnBrk="0" fontAlgn="base" hangingPunct="0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en-US" altLang="en-US" sz="1200" b="0" baseline="0" dirty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87043" name="Rectangle 7"/>
          <p:cNvSpPr txBox="1">
            <a:spLocks noGrp="1" noChangeArrowheads="1"/>
          </p:cNvSpPr>
          <p:nvPr/>
        </p:nvSpPr>
        <p:spPr bwMode="auto">
          <a:xfrm>
            <a:off x="3971926" y="8831266"/>
            <a:ext cx="3038475" cy="465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3167" tIns="46585" rIns="93167" bIns="46585" anchor="b"/>
          <a:lstStyle>
            <a:lvl1pPr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1pPr>
            <a:lvl2pPr marL="742950" indent="-28575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2pPr>
            <a:lvl3pPr marL="1143000" indent="-22860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3pPr>
            <a:lvl4pPr marL="1600200" indent="-22860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4pPr>
            <a:lvl5pPr marL="2057400" indent="-22860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9pPr>
          </a:lstStyle>
          <a:p>
            <a:pPr algn="r" eaLnBrk="0" fontAlgn="base" hangingPunct="0">
              <a:spcBef>
                <a:spcPct val="0"/>
              </a:spcBef>
              <a:spcAft>
                <a:spcPct val="0"/>
              </a:spcAft>
            </a:pPr>
            <a:fld id="{34FC389D-ABE6-409C-B044-6E2B733B6742}" type="slidenum">
              <a:rPr lang="en-US" altLang="en-US" sz="1200" b="0" baseline="0">
                <a:solidFill>
                  <a:srgbClr val="000000"/>
                </a:solidFill>
                <a:latin typeface="Arial" pitchFamily="34" charset="0"/>
              </a:rPr>
              <a:pPr algn="r" eaLnBrk="0" fontAlgn="base" hangingPunct="0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en-US" altLang="en-US" sz="1200" b="0" baseline="0" dirty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87044" name="Rectangle 7"/>
          <p:cNvSpPr txBox="1">
            <a:spLocks noGrp="1" noChangeArrowheads="1"/>
          </p:cNvSpPr>
          <p:nvPr/>
        </p:nvSpPr>
        <p:spPr bwMode="auto">
          <a:xfrm>
            <a:off x="3971926" y="8831266"/>
            <a:ext cx="3038475" cy="465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3167" tIns="46585" rIns="93167" bIns="46585" anchor="b"/>
          <a:lstStyle>
            <a:lvl1pPr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1pPr>
            <a:lvl2pPr marL="742950" indent="-28575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2pPr>
            <a:lvl3pPr marL="1143000" indent="-22860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3pPr>
            <a:lvl4pPr marL="1600200" indent="-22860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4pPr>
            <a:lvl5pPr marL="2057400" indent="-22860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9pPr>
          </a:lstStyle>
          <a:p>
            <a:pPr algn="r" eaLnBrk="0" fontAlgn="base" hangingPunct="0">
              <a:spcBef>
                <a:spcPct val="0"/>
              </a:spcBef>
              <a:spcAft>
                <a:spcPct val="0"/>
              </a:spcAft>
            </a:pPr>
            <a:fld id="{7BB75B19-4961-418A-A66C-1F59997093CE}" type="slidenum">
              <a:rPr lang="en-US" altLang="en-US" sz="1200" b="0" baseline="0">
                <a:solidFill>
                  <a:srgbClr val="000000"/>
                </a:solidFill>
                <a:latin typeface="Arial" pitchFamily="34" charset="0"/>
              </a:rPr>
              <a:pPr algn="r" eaLnBrk="0" fontAlgn="base" hangingPunct="0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en-US" altLang="en-US" sz="1200" b="0" baseline="0" dirty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87045" name="Rectangle 7"/>
          <p:cNvSpPr txBox="1">
            <a:spLocks noGrp="1" noChangeArrowheads="1"/>
          </p:cNvSpPr>
          <p:nvPr/>
        </p:nvSpPr>
        <p:spPr bwMode="auto">
          <a:xfrm>
            <a:off x="3971926" y="8831266"/>
            <a:ext cx="3038475" cy="465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3167" tIns="46585" rIns="93167" bIns="46585" anchor="b"/>
          <a:lstStyle>
            <a:lvl1pPr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1pPr>
            <a:lvl2pPr marL="742950" indent="-28575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2pPr>
            <a:lvl3pPr marL="1143000" indent="-22860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3pPr>
            <a:lvl4pPr marL="1600200" indent="-22860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4pPr>
            <a:lvl5pPr marL="2057400" indent="-22860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9pPr>
          </a:lstStyle>
          <a:p>
            <a:pPr algn="r" eaLnBrk="0" fontAlgn="base" hangingPunct="0">
              <a:spcBef>
                <a:spcPct val="0"/>
              </a:spcBef>
              <a:spcAft>
                <a:spcPct val="0"/>
              </a:spcAft>
            </a:pPr>
            <a:fld id="{B383FED5-FD11-410A-80A0-604BD0ACFD6D}" type="slidenum">
              <a:rPr lang="en-US" altLang="en-US" sz="1200" b="0" baseline="0">
                <a:solidFill>
                  <a:srgbClr val="000000"/>
                </a:solidFill>
                <a:latin typeface="Arial" pitchFamily="34" charset="0"/>
              </a:rPr>
              <a:pPr algn="r" eaLnBrk="0" fontAlgn="base" hangingPunct="0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en-US" altLang="en-US" sz="1200" b="0" baseline="0" dirty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87046" name="Rectangle 7"/>
          <p:cNvSpPr txBox="1">
            <a:spLocks noGrp="1" noChangeArrowheads="1"/>
          </p:cNvSpPr>
          <p:nvPr/>
        </p:nvSpPr>
        <p:spPr bwMode="auto">
          <a:xfrm>
            <a:off x="3971926" y="8831266"/>
            <a:ext cx="3038475" cy="465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3167" tIns="46585" rIns="93167" bIns="46585" anchor="b"/>
          <a:lstStyle>
            <a:lvl1pPr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1pPr>
            <a:lvl2pPr marL="742950" indent="-28575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2pPr>
            <a:lvl3pPr marL="1143000" indent="-22860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3pPr>
            <a:lvl4pPr marL="1600200" indent="-22860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4pPr>
            <a:lvl5pPr marL="2057400" indent="-22860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9pPr>
          </a:lstStyle>
          <a:p>
            <a:pPr algn="r" eaLnBrk="0" fontAlgn="base" hangingPunct="0">
              <a:spcBef>
                <a:spcPct val="0"/>
              </a:spcBef>
              <a:spcAft>
                <a:spcPct val="0"/>
              </a:spcAft>
            </a:pPr>
            <a:fld id="{09E5E09D-2876-4DD4-BE9E-6B6724F3C6B1}" type="slidenum">
              <a:rPr lang="en-US" altLang="en-US" sz="1200" b="0" baseline="0">
                <a:solidFill>
                  <a:srgbClr val="000000"/>
                </a:solidFill>
                <a:latin typeface="Arial" pitchFamily="34" charset="0"/>
              </a:rPr>
              <a:pPr algn="r" eaLnBrk="0" fontAlgn="base" hangingPunct="0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en-US" altLang="en-US" sz="1200" b="0" baseline="0" dirty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870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62472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>
              <a:defRPr/>
            </a:pPr>
            <a:endParaRPr lang="en-US" altLang="en-US" sz="1000" b="0" dirty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2502982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13824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56192" y="4481286"/>
            <a:ext cx="6042567" cy="4245429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6853" tIns="48427" rIns="96853" bIns="48427"/>
          <a:lstStyle/>
          <a:p>
            <a:pPr eaLnBrk="1" hangingPunct="1"/>
            <a:endParaRPr lang="en-US" altLang="de-DE"/>
          </a:p>
        </p:txBody>
      </p:sp>
    </p:spTree>
    <p:extLst>
      <p:ext uri="{BB962C8B-B14F-4D97-AF65-F5344CB8AC3E}">
        <p14:creationId xmlns:p14="http://schemas.microsoft.com/office/powerpoint/2010/main" val="259870466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13824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56192" y="4481286"/>
            <a:ext cx="6042567" cy="4245429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6853" tIns="48427" rIns="96853" bIns="48427"/>
          <a:lstStyle/>
          <a:p>
            <a:pPr eaLnBrk="1" hangingPunct="1"/>
            <a:endParaRPr lang="en-US" altLang="de-DE"/>
          </a:p>
        </p:txBody>
      </p:sp>
    </p:spTree>
    <p:extLst>
      <p:ext uri="{BB962C8B-B14F-4D97-AF65-F5344CB8AC3E}">
        <p14:creationId xmlns:p14="http://schemas.microsoft.com/office/powerpoint/2010/main" val="21990012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13824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56192" y="4481286"/>
            <a:ext cx="6042567" cy="4245429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6853" tIns="48427" rIns="96853" bIns="48427"/>
          <a:lstStyle/>
          <a:p>
            <a:pPr eaLnBrk="1" hangingPunct="1"/>
            <a:endParaRPr lang="en-US" altLang="de-DE"/>
          </a:p>
        </p:txBody>
      </p:sp>
    </p:spTree>
    <p:extLst>
      <p:ext uri="{BB962C8B-B14F-4D97-AF65-F5344CB8AC3E}">
        <p14:creationId xmlns:p14="http://schemas.microsoft.com/office/powerpoint/2010/main" val="299385867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C655094-1D6B-4749-ADBE-43F9CC6D2F79}" type="slidenum">
              <a:rPr lang="en-GB" altLang="nl-NL" smtClean="0"/>
              <a:pPr>
                <a:defRPr/>
              </a:pPr>
              <a:t>20</a:t>
            </a:fld>
            <a:endParaRPr lang="en-GB" altLang="nl-NL"/>
          </a:p>
        </p:txBody>
      </p:sp>
    </p:spTree>
    <p:extLst>
      <p:ext uri="{BB962C8B-B14F-4D97-AF65-F5344CB8AC3E}">
        <p14:creationId xmlns:p14="http://schemas.microsoft.com/office/powerpoint/2010/main" val="208776753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58788" y="722313"/>
            <a:ext cx="6397625" cy="35988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000B06-10DB-4D2F-9BB9-EAD6830529FF}" type="slidenum">
              <a:rPr lang="en-GB" smtClean="0">
                <a:solidFill>
                  <a:prstClr val="black"/>
                </a:solidFill>
              </a:rPr>
              <a:pPr/>
              <a:t>22</a:t>
            </a:fld>
            <a:endParaRPr lang="en-GB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588328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F5C593-AA58-491D-A046-036964F90A8C}" type="slidenum">
              <a:rPr lang="en-US" smtClean="0"/>
              <a:pPr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647805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F5C593-AA58-491D-A046-036964F90A8C}" type="slidenum">
              <a:rPr lang="en-US" smtClean="0">
                <a:solidFill>
                  <a:prstClr val="black"/>
                </a:solidFill>
              </a:rPr>
              <a:pPr/>
              <a:t>26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125675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1" y="9544181"/>
            <a:ext cx="2945660" cy="266870"/>
          </a:xfrm>
          <a:prstGeom prst="rect">
            <a:avLst/>
          </a:prstGeom>
        </p:spPr>
        <p:txBody>
          <a:bodyPr/>
          <a:lstStyle/>
          <a:p>
            <a:fld id="{FED13BBB-D318-4230-A9E3-8C2A2E4F3973}" type="datetime8">
              <a:rPr lang="en-GB" smtClean="0">
                <a:solidFill>
                  <a:prstClr val="black"/>
                </a:solidFill>
              </a:rPr>
              <a:pPr/>
              <a:t>23/07/2018 12:56</a:t>
            </a:fld>
            <a:endParaRPr lang="en-GB" dirty="0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6904992-98B2-43EF-8AFA-B426A3D09A69}" type="slidenum">
              <a:rPr lang="en-GB" smtClean="0">
                <a:solidFill>
                  <a:prstClr val="black"/>
                </a:solidFill>
              </a:rPr>
              <a:pPr/>
              <a:t>28</a:t>
            </a:fld>
            <a:endParaRPr lang="en-GB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617914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indent="0" defTabSz="913303">
              <a:buFont typeface="Arial"/>
              <a:buNone/>
              <a:defRPr/>
            </a:pPr>
            <a:endParaRPr lang="en-US" sz="1100" b="0" i="0" u="none" kern="1200" dirty="0">
              <a:solidFill>
                <a:schemeClr val="tx1"/>
              </a:solidFill>
              <a:effectLst/>
              <a:latin typeface="Times New Roman" pitchFamily="18" charset="0"/>
              <a:ea typeface="+mn-ea"/>
              <a:cs typeface="+mn-cs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1" y="8832222"/>
            <a:ext cx="3038162" cy="464180"/>
          </a:xfrm>
          <a:prstGeom prst="rect">
            <a:avLst/>
          </a:prstGeom>
        </p:spPr>
        <p:txBody>
          <a:bodyPr/>
          <a:lstStyle/>
          <a:p>
            <a:fld id="{FED13BBB-D318-4230-A9E3-8C2A2E4F3973}" type="datetime8">
              <a:rPr lang="en-GB" smtClean="0">
                <a:solidFill>
                  <a:srgbClr val="000000"/>
                </a:solidFill>
              </a:rPr>
              <a:pPr/>
              <a:t>23/07/2018 12:56</a:t>
            </a:fld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6904992-98B2-43EF-8AFA-B426A3D09A69}" type="slidenum">
              <a:rPr lang="en-GB" smtClean="0">
                <a:solidFill>
                  <a:srgbClr val="000000"/>
                </a:solidFill>
              </a:rPr>
              <a:pPr/>
              <a:t>31</a:t>
            </a:fld>
            <a:endParaRPr lang="en-GB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718368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7"/>
          <p:cNvSpPr txBox="1">
            <a:spLocks noGrp="1" noChangeArrowheads="1"/>
          </p:cNvSpPr>
          <p:nvPr/>
        </p:nvSpPr>
        <p:spPr bwMode="auto">
          <a:xfrm>
            <a:off x="3971926" y="8831266"/>
            <a:ext cx="3038475" cy="465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3167" tIns="46585" rIns="93167" bIns="46585" anchor="b"/>
          <a:lstStyle>
            <a:lvl1pPr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1pPr>
            <a:lvl2pPr marL="742950" indent="-28575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2pPr>
            <a:lvl3pPr marL="1143000" indent="-22860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3pPr>
            <a:lvl4pPr marL="1600200" indent="-22860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4pPr>
            <a:lvl5pPr marL="2057400" indent="-22860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9pPr>
          </a:lstStyle>
          <a:p>
            <a:pPr algn="r" eaLnBrk="0" fontAlgn="base" hangingPunct="0">
              <a:spcBef>
                <a:spcPct val="0"/>
              </a:spcBef>
              <a:spcAft>
                <a:spcPct val="0"/>
              </a:spcAft>
            </a:pPr>
            <a:fld id="{C7EE6AA6-3663-4590-8EE6-4A2071D9A978}" type="slidenum">
              <a:rPr lang="en-US" altLang="en-US" sz="1200" b="0" baseline="0">
                <a:solidFill>
                  <a:srgbClr val="000000"/>
                </a:solidFill>
                <a:latin typeface="Arial" pitchFamily="34" charset="0"/>
              </a:rPr>
              <a:pPr algn="r" eaLnBrk="0" fontAlgn="base" hangingPunct="0">
                <a:spcBef>
                  <a:spcPct val="0"/>
                </a:spcBef>
                <a:spcAft>
                  <a:spcPct val="0"/>
                </a:spcAft>
              </a:pPr>
              <a:t>5</a:t>
            </a:fld>
            <a:endParaRPr lang="en-US" altLang="en-US" sz="1200" b="0" baseline="0" dirty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87043" name="Rectangle 7"/>
          <p:cNvSpPr txBox="1">
            <a:spLocks noGrp="1" noChangeArrowheads="1"/>
          </p:cNvSpPr>
          <p:nvPr/>
        </p:nvSpPr>
        <p:spPr bwMode="auto">
          <a:xfrm>
            <a:off x="3971926" y="8831266"/>
            <a:ext cx="3038475" cy="465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3167" tIns="46585" rIns="93167" bIns="46585" anchor="b"/>
          <a:lstStyle>
            <a:lvl1pPr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1pPr>
            <a:lvl2pPr marL="742950" indent="-28575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2pPr>
            <a:lvl3pPr marL="1143000" indent="-22860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3pPr>
            <a:lvl4pPr marL="1600200" indent="-22860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4pPr>
            <a:lvl5pPr marL="2057400" indent="-22860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9pPr>
          </a:lstStyle>
          <a:p>
            <a:pPr algn="r" eaLnBrk="0" fontAlgn="base" hangingPunct="0">
              <a:spcBef>
                <a:spcPct val="0"/>
              </a:spcBef>
              <a:spcAft>
                <a:spcPct val="0"/>
              </a:spcAft>
            </a:pPr>
            <a:fld id="{34FC389D-ABE6-409C-B044-6E2B733B6742}" type="slidenum">
              <a:rPr lang="en-US" altLang="en-US" sz="1200" b="0" baseline="0">
                <a:solidFill>
                  <a:srgbClr val="000000"/>
                </a:solidFill>
                <a:latin typeface="Arial" pitchFamily="34" charset="0"/>
              </a:rPr>
              <a:pPr algn="r" eaLnBrk="0" fontAlgn="base" hangingPunct="0">
                <a:spcBef>
                  <a:spcPct val="0"/>
                </a:spcBef>
                <a:spcAft>
                  <a:spcPct val="0"/>
                </a:spcAft>
              </a:pPr>
              <a:t>5</a:t>
            </a:fld>
            <a:endParaRPr lang="en-US" altLang="en-US" sz="1200" b="0" baseline="0" dirty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87044" name="Rectangle 7"/>
          <p:cNvSpPr txBox="1">
            <a:spLocks noGrp="1" noChangeArrowheads="1"/>
          </p:cNvSpPr>
          <p:nvPr/>
        </p:nvSpPr>
        <p:spPr bwMode="auto">
          <a:xfrm>
            <a:off x="3971926" y="8831266"/>
            <a:ext cx="3038475" cy="465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3167" tIns="46585" rIns="93167" bIns="46585" anchor="b"/>
          <a:lstStyle>
            <a:lvl1pPr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1pPr>
            <a:lvl2pPr marL="742950" indent="-28575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2pPr>
            <a:lvl3pPr marL="1143000" indent="-22860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3pPr>
            <a:lvl4pPr marL="1600200" indent="-22860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4pPr>
            <a:lvl5pPr marL="2057400" indent="-22860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9pPr>
          </a:lstStyle>
          <a:p>
            <a:pPr algn="r" eaLnBrk="0" fontAlgn="base" hangingPunct="0">
              <a:spcBef>
                <a:spcPct val="0"/>
              </a:spcBef>
              <a:spcAft>
                <a:spcPct val="0"/>
              </a:spcAft>
            </a:pPr>
            <a:fld id="{7BB75B19-4961-418A-A66C-1F59997093CE}" type="slidenum">
              <a:rPr lang="en-US" altLang="en-US" sz="1200" b="0" baseline="0">
                <a:solidFill>
                  <a:srgbClr val="000000"/>
                </a:solidFill>
                <a:latin typeface="Arial" pitchFamily="34" charset="0"/>
              </a:rPr>
              <a:pPr algn="r" eaLnBrk="0" fontAlgn="base" hangingPunct="0">
                <a:spcBef>
                  <a:spcPct val="0"/>
                </a:spcBef>
                <a:spcAft>
                  <a:spcPct val="0"/>
                </a:spcAft>
              </a:pPr>
              <a:t>5</a:t>
            </a:fld>
            <a:endParaRPr lang="en-US" altLang="en-US" sz="1200" b="0" baseline="0" dirty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87045" name="Rectangle 7"/>
          <p:cNvSpPr txBox="1">
            <a:spLocks noGrp="1" noChangeArrowheads="1"/>
          </p:cNvSpPr>
          <p:nvPr/>
        </p:nvSpPr>
        <p:spPr bwMode="auto">
          <a:xfrm>
            <a:off x="3971926" y="8831266"/>
            <a:ext cx="3038475" cy="465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3167" tIns="46585" rIns="93167" bIns="46585" anchor="b"/>
          <a:lstStyle>
            <a:lvl1pPr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1pPr>
            <a:lvl2pPr marL="742950" indent="-28575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2pPr>
            <a:lvl3pPr marL="1143000" indent="-22860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3pPr>
            <a:lvl4pPr marL="1600200" indent="-22860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4pPr>
            <a:lvl5pPr marL="2057400" indent="-22860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9pPr>
          </a:lstStyle>
          <a:p>
            <a:pPr algn="r" eaLnBrk="0" fontAlgn="base" hangingPunct="0">
              <a:spcBef>
                <a:spcPct val="0"/>
              </a:spcBef>
              <a:spcAft>
                <a:spcPct val="0"/>
              </a:spcAft>
            </a:pPr>
            <a:fld id="{B383FED5-FD11-410A-80A0-604BD0ACFD6D}" type="slidenum">
              <a:rPr lang="en-US" altLang="en-US" sz="1200" b="0" baseline="0">
                <a:solidFill>
                  <a:srgbClr val="000000"/>
                </a:solidFill>
                <a:latin typeface="Arial" pitchFamily="34" charset="0"/>
              </a:rPr>
              <a:pPr algn="r" eaLnBrk="0" fontAlgn="base" hangingPunct="0">
                <a:spcBef>
                  <a:spcPct val="0"/>
                </a:spcBef>
                <a:spcAft>
                  <a:spcPct val="0"/>
                </a:spcAft>
              </a:pPr>
              <a:t>5</a:t>
            </a:fld>
            <a:endParaRPr lang="en-US" altLang="en-US" sz="1200" b="0" baseline="0" dirty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87046" name="Rectangle 7"/>
          <p:cNvSpPr txBox="1">
            <a:spLocks noGrp="1" noChangeArrowheads="1"/>
          </p:cNvSpPr>
          <p:nvPr/>
        </p:nvSpPr>
        <p:spPr bwMode="auto">
          <a:xfrm>
            <a:off x="3971926" y="8831266"/>
            <a:ext cx="3038475" cy="465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3167" tIns="46585" rIns="93167" bIns="46585" anchor="b"/>
          <a:lstStyle>
            <a:lvl1pPr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1pPr>
            <a:lvl2pPr marL="742950" indent="-28575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2pPr>
            <a:lvl3pPr marL="1143000" indent="-22860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3pPr>
            <a:lvl4pPr marL="1600200" indent="-22860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4pPr>
            <a:lvl5pPr marL="2057400" indent="-22860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9pPr>
          </a:lstStyle>
          <a:p>
            <a:pPr algn="r" eaLnBrk="0" fontAlgn="base" hangingPunct="0">
              <a:spcBef>
                <a:spcPct val="0"/>
              </a:spcBef>
              <a:spcAft>
                <a:spcPct val="0"/>
              </a:spcAft>
            </a:pPr>
            <a:fld id="{09E5E09D-2876-4DD4-BE9E-6B6724F3C6B1}" type="slidenum">
              <a:rPr lang="en-US" altLang="en-US" sz="1200" b="0" baseline="0">
                <a:solidFill>
                  <a:srgbClr val="000000"/>
                </a:solidFill>
                <a:latin typeface="Arial" pitchFamily="34" charset="0"/>
              </a:rPr>
              <a:pPr algn="r" eaLnBrk="0" fontAlgn="base" hangingPunct="0">
                <a:spcBef>
                  <a:spcPct val="0"/>
                </a:spcBef>
                <a:spcAft>
                  <a:spcPct val="0"/>
                </a:spcAft>
              </a:pPr>
              <a:t>5</a:t>
            </a:fld>
            <a:endParaRPr lang="en-US" altLang="en-US" sz="1200" b="0" baseline="0" dirty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870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62472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>
              <a:defRPr/>
            </a:pPr>
            <a:endParaRPr lang="en-US" altLang="en-US" sz="1000" b="0" dirty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0682280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7"/>
          <p:cNvSpPr txBox="1">
            <a:spLocks noGrp="1" noChangeArrowheads="1"/>
          </p:cNvSpPr>
          <p:nvPr/>
        </p:nvSpPr>
        <p:spPr bwMode="auto">
          <a:xfrm>
            <a:off x="3971926" y="8831266"/>
            <a:ext cx="3038475" cy="465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3167" tIns="46585" rIns="93167" bIns="46585" anchor="b"/>
          <a:lstStyle>
            <a:lvl1pPr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1pPr>
            <a:lvl2pPr marL="742950" indent="-28575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2pPr>
            <a:lvl3pPr marL="1143000" indent="-22860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3pPr>
            <a:lvl4pPr marL="1600200" indent="-22860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4pPr>
            <a:lvl5pPr marL="2057400" indent="-22860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9pPr>
          </a:lstStyle>
          <a:p>
            <a:pPr algn="r" eaLnBrk="0" fontAlgn="base" hangingPunct="0">
              <a:spcBef>
                <a:spcPct val="0"/>
              </a:spcBef>
              <a:spcAft>
                <a:spcPct val="0"/>
              </a:spcAft>
            </a:pPr>
            <a:fld id="{C7EE6AA6-3663-4590-8EE6-4A2071D9A978}" type="slidenum">
              <a:rPr lang="en-US" altLang="en-US" sz="1200" b="0" baseline="0">
                <a:solidFill>
                  <a:srgbClr val="000000"/>
                </a:solidFill>
                <a:latin typeface="Arial" pitchFamily="34" charset="0"/>
              </a:rPr>
              <a:pPr algn="r" eaLnBrk="0" fontAlgn="base" hangingPunct="0">
                <a:spcBef>
                  <a:spcPct val="0"/>
                </a:spcBef>
                <a:spcAft>
                  <a:spcPct val="0"/>
                </a:spcAft>
              </a:pPr>
              <a:t>6</a:t>
            </a:fld>
            <a:endParaRPr lang="en-US" altLang="en-US" sz="1200" b="0" baseline="0" dirty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87043" name="Rectangle 7"/>
          <p:cNvSpPr txBox="1">
            <a:spLocks noGrp="1" noChangeArrowheads="1"/>
          </p:cNvSpPr>
          <p:nvPr/>
        </p:nvSpPr>
        <p:spPr bwMode="auto">
          <a:xfrm>
            <a:off x="3971926" y="8831266"/>
            <a:ext cx="3038475" cy="465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3167" tIns="46585" rIns="93167" bIns="46585" anchor="b"/>
          <a:lstStyle>
            <a:lvl1pPr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1pPr>
            <a:lvl2pPr marL="742950" indent="-28575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2pPr>
            <a:lvl3pPr marL="1143000" indent="-22860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3pPr>
            <a:lvl4pPr marL="1600200" indent="-22860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4pPr>
            <a:lvl5pPr marL="2057400" indent="-22860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9pPr>
          </a:lstStyle>
          <a:p>
            <a:pPr algn="r" eaLnBrk="0" fontAlgn="base" hangingPunct="0">
              <a:spcBef>
                <a:spcPct val="0"/>
              </a:spcBef>
              <a:spcAft>
                <a:spcPct val="0"/>
              </a:spcAft>
            </a:pPr>
            <a:fld id="{34FC389D-ABE6-409C-B044-6E2B733B6742}" type="slidenum">
              <a:rPr lang="en-US" altLang="en-US" sz="1200" b="0" baseline="0">
                <a:solidFill>
                  <a:srgbClr val="000000"/>
                </a:solidFill>
                <a:latin typeface="Arial" pitchFamily="34" charset="0"/>
              </a:rPr>
              <a:pPr algn="r" eaLnBrk="0" fontAlgn="base" hangingPunct="0">
                <a:spcBef>
                  <a:spcPct val="0"/>
                </a:spcBef>
                <a:spcAft>
                  <a:spcPct val="0"/>
                </a:spcAft>
              </a:pPr>
              <a:t>6</a:t>
            </a:fld>
            <a:endParaRPr lang="en-US" altLang="en-US" sz="1200" b="0" baseline="0" dirty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87044" name="Rectangle 7"/>
          <p:cNvSpPr txBox="1">
            <a:spLocks noGrp="1" noChangeArrowheads="1"/>
          </p:cNvSpPr>
          <p:nvPr/>
        </p:nvSpPr>
        <p:spPr bwMode="auto">
          <a:xfrm>
            <a:off x="3971926" y="8831266"/>
            <a:ext cx="3038475" cy="465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3167" tIns="46585" rIns="93167" bIns="46585" anchor="b"/>
          <a:lstStyle>
            <a:lvl1pPr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1pPr>
            <a:lvl2pPr marL="742950" indent="-28575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2pPr>
            <a:lvl3pPr marL="1143000" indent="-22860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3pPr>
            <a:lvl4pPr marL="1600200" indent="-22860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4pPr>
            <a:lvl5pPr marL="2057400" indent="-22860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9pPr>
          </a:lstStyle>
          <a:p>
            <a:pPr algn="r" eaLnBrk="0" fontAlgn="base" hangingPunct="0">
              <a:spcBef>
                <a:spcPct val="0"/>
              </a:spcBef>
              <a:spcAft>
                <a:spcPct val="0"/>
              </a:spcAft>
            </a:pPr>
            <a:fld id="{7BB75B19-4961-418A-A66C-1F59997093CE}" type="slidenum">
              <a:rPr lang="en-US" altLang="en-US" sz="1200" b="0" baseline="0">
                <a:solidFill>
                  <a:srgbClr val="000000"/>
                </a:solidFill>
                <a:latin typeface="Arial" pitchFamily="34" charset="0"/>
              </a:rPr>
              <a:pPr algn="r" eaLnBrk="0" fontAlgn="base" hangingPunct="0">
                <a:spcBef>
                  <a:spcPct val="0"/>
                </a:spcBef>
                <a:spcAft>
                  <a:spcPct val="0"/>
                </a:spcAft>
              </a:pPr>
              <a:t>6</a:t>
            </a:fld>
            <a:endParaRPr lang="en-US" altLang="en-US" sz="1200" b="0" baseline="0" dirty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87045" name="Rectangle 7"/>
          <p:cNvSpPr txBox="1">
            <a:spLocks noGrp="1" noChangeArrowheads="1"/>
          </p:cNvSpPr>
          <p:nvPr/>
        </p:nvSpPr>
        <p:spPr bwMode="auto">
          <a:xfrm>
            <a:off x="3971926" y="8831266"/>
            <a:ext cx="3038475" cy="465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3167" tIns="46585" rIns="93167" bIns="46585" anchor="b"/>
          <a:lstStyle>
            <a:lvl1pPr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1pPr>
            <a:lvl2pPr marL="742950" indent="-28575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2pPr>
            <a:lvl3pPr marL="1143000" indent="-22860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3pPr>
            <a:lvl4pPr marL="1600200" indent="-22860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4pPr>
            <a:lvl5pPr marL="2057400" indent="-22860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9pPr>
          </a:lstStyle>
          <a:p>
            <a:pPr algn="r" eaLnBrk="0" fontAlgn="base" hangingPunct="0">
              <a:spcBef>
                <a:spcPct val="0"/>
              </a:spcBef>
              <a:spcAft>
                <a:spcPct val="0"/>
              </a:spcAft>
            </a:pPr>
            <a:fld id="{B383FED5-FD11-410A-80A0-604BD0ACFD6D}" type="slidenum">
              <a:rPr lang="en-US" altLang="en-US" sz="1200" b="0" baseline="0">
                <a:solidFill>
                  <a:srgbClr val="000000"/>
                </a:solidFill>
                <a:latin typeface="Arial" pitchFamily="34" charset="0"/>
              </a:rPr>
              <a:pPr algn="r" eaLnBrk="0" fontAlgn="base" hangingPunct="0">
                <a:spcBef>
                  <a:spcPct val="0"/>
                </a:spcBef>
                <a:spcAft>
                  <a:spcPct val="0"/>
                </a:spcAft>
              </a:pPr>
              <a:t>6</a:t>
            </a:fld>
            <a:endParaRPr lang="en-US" altLang="en-US" sz="1200" b="0" baseline="0" dirty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87046" name="Rectangle 7"/>
          <p:cNvSpPr txBox="1">
            <a:spLocks noGrp="1" noChangeArrowheads="1"/>
          </p:cNvSpPr>
          <p:nvPr/>
        </p:nvSpPr>
        <p:spPr bwMode="auto">
          <a:xfrm>
            <a:off x="3971926" y="8831266"/>
            <a:ext cx="3038475" cy="465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3167" tIns="46585" rIns="93167" bIns="46585" anchor="b"/>
          <a:lstStyle>
            <a:lvl1pPr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1pPr>
            <a:lvl2pPr marL="742950" indent="-28575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2pPr>
            <a:lvl3pPr marL="1143000" indent="-22860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3pPr>
            <a:lvl4pPr marL="1600200" indent="-22860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4pPr>
            <a:lvl5pPr marL="2057400" indent="-22860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9pPr>
          </a:lstStyle>
          <a:p>
            <a:pPr algn="r" eaLnBrk="0" fontAlgn="base" hangingPunct="0">
              <a:spcBef>
                <a:spcPct val="0"/>
              </a:spcBef>
              <a:spcAft>
                <a:spcPct val="0"/>
              </a:spcAft>
            </a:pPr>
            <a:fld id="{09E5E09D-2876-4DD4-BE9E-6B6724F3C6B1}" type="slidenum">
              <a:rPr lang="en-US" altLang="en-US" sz="1200" b="0" baseline="0">
                <a:solidFill>
                  <a:srgbClr val="000000"/>
                </a:solidFill>
                <a:latin typeface="Arial" pitchFamily="34" charset="0"/>
              </a:rPr>
              <a:pPr algn="r" eaLnBrk="0" fontAlgn="base" hangingPunct="0">
                <a:spcBef>
                  <a:spcPct val="0"/>
                </a:spcBef>
                <a:spcAft>
                  <a:spcPct val="0"/>
                </a:spcAft>
              </a:pPr>
              <a:t>6</a:t>
            </a:fld>
            <a:endParaRPr lang="en-US" altLang="en-US" sz="1200" b="0" baseline="0" dirty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870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62472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>
              <a:defRPr/>
            </a:pPr>
            <a:endParaRPr lang="en-US" altLang="en-US" sz="1000" b="0" dirty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0474136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7"/>
          <p:cNvSpPr txBox="1">
            <a:spLocks noGrp="1" noChangeArrowheads="1"/>
          </p:cNvSpPr>
          <p:nvPr/>
        </p:nvSpPr>
        <p:spPr bwMode="auto">
          <a:xfrm>
            <a:off x="3971926" y="8831266"/>
            <a:ext cx="3038475" cy="465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3167" tIns="46585" rIns="93167" bIns="46585" anchor="b"/>
          <a:lstStyle>
            <a:lvl1pPr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1pPr>
            <a:lvl2pPr marL="742950" indent="-28575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2pPr>
            <a:lvl3pPr marL="1143000" indent="-22860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3pPr>
            <a:lvl4pPr marL="1600200" indent="-22860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4pPr>
            <a:lvl5pPr marL="2057400" indent="-22860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9pPr>
          </a:lstStyle>
          <a:p>
            <a:pPr algn="r" eaLnBrk="0" fontAlgn="base" hangingPunct="0">
              <a:spcBef>
                <a:spcPct val="0"/>
              </a:spcBef>
              <a:spcAft>
                <a:spcPct val="0"/>
              </a:spcAft>
            </a:pPr>
            <a:fld id="{C7EE6AA6-3663-4590-8EE6-4A2071D9A978}" type="slidenum">
              <a:rPr lang="en-US" altLang="en-US" sz="1200" b="0" baseline="0">
                <a:solidFill>
                  <a:srgbClr val="000000"/>
                </a:solidFill>
                <a:latin typeface="Arial" pitchFamily="34" charset="0"/>
              </a:rPr>
              <a:pPr algn="r" eaLnBrk="0" fontAlgn="base" hangingPunct="0">
                <a:spcBef>
                  <a:spcPct val="0"/>
                </a:spcBef>
                <a:spcAft>
                  <a:spcPct val="0"/>
                </a:spcAft>
              </a:pPr>
              <a:t>7</a:t>
            </a:fld>
            <a:endParaRPr lang="en-US" altLang="en-US" sz="1200" b="0" baseline="0" dirty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87043" name="Rectangle 7"/>
          <p:cNvSpPr txBox="1">
            <a:spLocks noGrp="1" noChangeArrowheads="1"/>
          </p:cNvSpPr>
          <p:nvPr/>
        </p:nvSpPr>
        <p:spPr bwMode="auto">
          <a:xfrm>
            <a:off x="3971926" y="8831266"/>
            <a:ext cx="3038475" cy="465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3167" tIns="46585" rIns="93167" bIns="46585" anchor="b"/>
          <a:lstStyle>
            <a:lvl1pPr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1pPr>
            <a:lvl2pPr marL="742950" indent="-28575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2pPr>
            <a:lvl3pPr marL="1143000" indent="-22860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3pPr>
            <a:lvl4pPr marL="1600200" indent="-22860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4pPr>
            <a:lvl5pPr marL="2057400" indent="-22860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9pPr>
          </a:lstStyle>
          <a:p>
            <a:pPr algn="r" eaLnBrk="0" fontAlgn="base" hangingPunct="0">
              <a:spcBef>
                <a:spcPct val="0"/>
              </a:spcBef>
              <a:spcAft>
                <a:spcPct val="0"/>
              </a:spcAft>
            </a:pPr>
            <a:fld id="{34FC389D-ABE6-409C-B044-6E2B733B6742}" type="slidenum">
              <a:rPr lang="en-US" altLang="en-US" sz="1200" b="0" baseline="0">
                <a:solidFill>
                  <a:srgbClr val="000000"/>
                </a:solidFill>
                <a:latin typeface="Arial" pitchFamily="34" charset="0"/>
              </a:rPr>
              <a:pPr algn="r" eaLnBrk="0" fontAlgn="base" hangingPunct="0">
                <a:spcBef>
                  <a:spcPct val="0"/>
                </a:spcBef>
                <a:spcAft>
                  <a:spcPct val="0"/>
                </a:spcAft>
              </a:pPr>
              <a:t>7</a:t>
            </a:fld>
            <a:endParaRPr lang="en-US" altLang="en-US" sz="1200" b="0" baseline="0" dirty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87044" name="Rectangle 7"/>
          <p:cNvSpPr txBox="1">
            <a:spLocks noGrp="1" noChangeArrowheads="1"/>
          </p:cNvSpPr>
          <p:nvPr/>
        </p:nvSpPr>
        <p:spPr bwMode="auto">
          <a:xfrm>
            <a:off x="3971926" y="8831266"/>
            <a:ext cx="3038475" cy="465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3167" tIns="46585" rIns="93167" bIns="46585" anchor="b"/>
          <a:lstStyle>
            <a:lvl1pPr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1pPr>
            <a:lvl2pPr marL="742950" indent="-28575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2pPr>
            <a:lvl3pPr marL="1143000" indent="-22860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3pPr>
            <a:lvl4pPr marL="1600200" indent="-22860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4pPr>
            <a:lvl5pPr marL="2057400" indent="-22860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9pPr>
          </a:lstStyle>
          <a:p>
            <a:pPr algn="r" eaLnBrk="0" fontAlgn="base" hangingPunct="0">
              <a:spcBef>
                <a:spcPct val="0"/>
              </a:spcBef>
              <a:spcAft>
                <a:spcPct val="0"/>
              </a:spcAft>
            </a:pPr>
            <a:fld id="{7BB75B19-4961-418A-A66C-1F59997093CE}" type="slidenum">
              <a:rPr lang="en-US" altLang="en-US" sz="1200" b="0" baseline="0">
                <a:solidFill>
                  <a:srgbClr val="000000"/>
                </a:solidFill>
                <a:latin typeface="Arial" pitchFamily="34" charset="0"/>
              </a:rPr>
              <a:pPr algn="r" eaLnBrk="0" fontAlgn="base" hangingPunct="0">
                <a:spcBef>
                  <a:spcPct val="0"/>
                </a:spcBef>
                <a:spcAft>
                  <a:spcPct val="0"/>
                </a:spcAft>
              </a:pPr>
              <a:t>7</a:t>
            </a:fld>
            <a:endParaRPr lang="en-US" altLang="en-US" sz="1200" b="0" baseline="0" dirty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87045" name="Rectangle 7"/>
          <p:cNvSpPr txBox="1">
            <a:spLocks noGrp="1" noChangeArrowheads="1"/>
          </p:cNvSpPr>
          <p:nvPr/>
        </p:nvSpPr>
        <p:spPr bwMode="auto">
          <a:xfrm>
            <a:off x="3971926" y="8831266"/>
            <a:ext cx="3038475" cy="465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3167" tIns="46585" rIns="93167" bIns="46585" anchor="b"/>
          <a:lstStyle>
            <a:lvl1pPr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1pPr>
            <a:lvl2pPr marL="742950" indent="-28575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2pPr>
            <a:lvl3pPr marL="1143000" indent="-22860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3pPr>
            <a:lvl4pPr marL="1600200" indent="-22860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4pPr>
            <a:lvl5pPr marL="2057400" indent="-22860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9pPr>
          </a:lstStyle>
          <a:p>
            <a:pPr algn="r" eaLnBrk="0" fontAlgn="base" hangingPunct="0">
              <a:spcBef>
                <a:spcPct val="0"/>
              </a:spcBef>
              <a:spcAft>
                <a:spcPct val="0"/>
              </a:spcAft>
            </a:pPr>
            <a:fld id="{B383FED5-FD11-410A-80A0-604BD0ACFD6D}" type="slidenum">
              <a:rPr lang="en-US" altLang="en-US" sz="1200" b="0" baseline="0">
                <a:solidFill>
                  <a:srgbClr val="000000"/>
                </a:solidFill>
                <a:latin typeface="Arial" pitchFamily="34" charset="0"/>
              </a:rPr>
              <a:pPr algn="r" eaLnBrk="0" fontAlgn="base" hangingPunct="0">
                <a:spcBef>
                  <a:spcPct val="0"/>
                </a:spcBef>
                <a:spcAft>
                  <a:spcPct val="0"/>
                </a:spcAft>
              </a:pPr>
              <a:t>7</a:t>
            </a:fld>
            <a:endParaRPr lang="en-US" altLang="en-US" sz="1200" b="0" baseline="0" dirty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87046" name="Rectangle 7"/>
          <p:cNvSpPr txBox="1">
            <a:spLocks noGrp="1" noChangeArrowheads="1"/>
          </p:cNvSpPr>
          <p:nvPr/>
        </p:nvSpPr>
        <p:spPr bwMode="auto">
          <a:xfrm>
            <a:off x="3971926" y="8831266"/>
            <a:ext cx="3038475" cy="465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3167" tIns="46585" rIns="93167" bIns="46585" anchor="b"/>
          <a:lstStyle>
            <a:lvl1pPr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1pPr>
            <a:lvl2pPr marL="742950" indent="-28575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2pPr>
            <a:lvl3pPr marL="1143000" indent="-22860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3pPr>
            <a:lvl4pPr marL="1600200" indent="-22860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4pPr>
            <a:lvl5pPr marL="2057400" indent="-22860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9pPr>
          </a:lstStyle>
          <a:p>
            <a:pPr algn="r" eaLnBrk="0" fontAlgn="base" hangingPunct="0">
              <a:spcBef>
                <a:spcPct val="0"/>
              </a:spcBef>
              <a:spcAft>
                <a:spcPct val="0"/>
              </a:spcAft>
            </a:pPr>
            <a:fld id="{09E5E09D-2876-4DD4-BE9E-6B6724F3C6B1}" type="slidenum">
              <a:rPr lang="en-US" altLang="en-US" sz="1200" b="0" baseline="0">
                <a:solidFill>
                  <a:srgbClr val="000000"/>
                </a:solidFill>
                <a:latin typeface="Arial" pitchFamily="34" charset="0"/>
              </a:rPr>
              <a:pPr algn="r" eaLnBrk="0" fontAlgn="base" hangingPunct="0">
                <a:spcBef>
                  <a:spcPct val="0"/>
                </a:spcBef>
                <a:spcAft>
                  <a:spcPct val="0"/>
                </a:spcAft>
              </a:pPr>
              <a:t>7</a:t>
            </a:fld>
            <a:endParaRPr lang="en-US" altLang="en-US" sz="1200" b="0" baseline="0" dirty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870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62472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>
              <a:defRPr/>
            </a:pPr>
            <a:endParaRPr lang="en-US" altLang="en-US" sz="1000" b="0" dirty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1768220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7"/>
          <p:cNvSpPr txBox="1">
            <a:spLocks noGrp="1" noChangeArrowheads="1"/>
          </p:cNvSpPr>
          <p:nvPr/>
        </p:nvSpPr>
        <p:spPr bwMode="auto">
          <a:xfrm>
            <a:off x="3971926" y="8831266"/>
            <a:ext cx="3038475" cy="465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3167" tIns="46585" rIns="93167" bIns="46585" anchor="b"/>
          <a:lstStyle>
            <a:lvl1pPr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1pPr>
            <a:lvl2pPr marL="742950" indent="-28575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2pPr>
            <a:lvl3pPr marL="1143000" indent="-22860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3pPr>
            <a:lvl4pPr marL="1600200" indent="-22860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4pPr>
            <a:lvl5pPr marL="2057400" indent="-22860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9pPr>
          </a:lstStyle>
          <a:p>
            <a:pPr algn="r" eaLnBrk="0" fontAlgn="base" hangingPunct="0">
              <a:spcBef>
                <a:spcPct val="0"/>
              </a:spcBef>
              <a:spcAft>
                <a:spcPct val="0"/>
              </a:spcAft>
            </a:pPr>
            <a:fld id="{C7EE6AA6-3663-4590-8EE6-4A2071D9A978}" type="slidenum">
              <a:rPr lang="en-US" altLang="en-US" sz="1200" b="0" baseline="0">
                <a:solidFill>
                  <a:srgbClr val="000000"/>
                </a:solidFill>
                <a:latin typeface="Arial" pitchFamily="34" charset="0"/>
              </a:rPr>
              <a:pPr algn="r" eaLnBrk="0" fontAlgn="base" hangingPunct="0">
                <a:spcBef>
                  <a:spcPct val="0"/>
                </a:spcBef>
                <a:spcAft>
                  <a:spcPct val="0"/>
                </a:spcAft>
              </a:pPr>
              <a:t>8</a:t>
            </a:fld>
            <a:endParaRPr lang="en-US" altLang="en-US" sz="1200" b="0" baseline="0" dirty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87043" name="Rectangle 7"/>
          <p:cNvSpPr txBox="1">
            <a:spLocks noGrp="1" noChangeArrowheads="1"/>
          </p:cNvSpPr>
          <p:nvPr/>
        </p:nvSpPr>
        <p:spPr bwMode="auto">
          <a:xfrm>
            <a:off x="3971926" y="8831266"/>
            <a:ext cx="3038475" cy="465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3167" tIns="46585" rIns="93167" bIns="46585" anchor="b"/>
          <a:lstStyle>
            <a:lvl1pPr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1pPr>
            <a:lvl2pPr marL="742950" indent="-28575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2pPr>
            <a:lvl3pPr marL="1143000" indent="-22860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3pPr>
            <a:lvl4pPr marL="1600200" indent="-22860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4pPr>
            <a:lvl5pPr marL="2057400" indent="-22860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9pPr>
          </a:lstStyle>
          <a:p>
            <a:pPr algn="r" eaLnBrk="0" fontAlgn="base" hangingPunct="0">
              <a:spcBef>
                <a:spcPct val="0"/>
              </a:spcBef>
              <a:spcAft>
                <a:spcPct val="0"/>
              </a:spcAft>
            </a:pPr>
            <a:fld id="{34FC389D-ABE6-409C-B044-6E2B733B6742}" type="slidenum">
              <a:rPr lang="en-US" altLang="en-US" sz="1200" b="0" baseline="0">
                <a:solidFill>
                  <a:srgbClr val="000000"/>
                </a:solidFill>
                <a:latin typeface="Arial" pitchFamily="34" charset="0"/>
              </a:rPr>
              <a:pPr algn="r" eaLnBrk="0" fontAlgn="base" hangingPunct="0">
                <a:spcBef>
                  <a:spcPct val="0"/>
                </a:spcBef>
                <a:spcAft>
                  <a:spcPct val="0"/>
                </a:spcAft>
              </a:pPr>
              <a:t>8</a:t>
            </a:fld>
            <a:endParaRPr lang="en-US" altLang="en-US" sz="1200" b="0" baseline="0" dirty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87044" name="Rectangle 7"/>
          <p:cNvSpPr txBox="1">
            <a:spLocks noGrp="1" noChangeArrowheads="1"/>
          </p:cNvSpPr>
          <p:nvPr/>
        </p:nvSpPr>
        <p:spPr bwMode="auto">
          <a:xfrm>
            <a:off x="3971926" y="8831266"/>
            <a:ext cx="3038475" cy="465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3167" tIns="46585" rIns="93167" bIns="46585" anchor="b"/>
          <a:lstStyle>
            <a:lvl1pPr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1pPr>
            <a:lvl2pPr marL="742950" indent="-28575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2pPr>
            <a:lvl3pPr marL="1143000" indent="-22860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3pPr>
            <a:lvl4pPr marL="1600200" indent="-22860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4pPr>
            <a:lvl5pPr marL="2057400" indent="-22860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9pPr>
          </a:lstStyle>
          <a:p>
            <a:pPr algn="r" eaLnBrk="0" fontAlgn="base" hangingPunct="0">
              <a:spcBef>
                <a:spcPct val="0"/>
              </a:spcBef>
              <a:spcAft>
                <a:spcPct val="0"/>
              </a:spcAft>
            </a:pPr>
            <a:fld id="{7BB75B19-4961-418A-A66C-1F59997093CE}" type="slidenum">
              <a:rPr lang="en-US" altLang="en-US" sz="1200" b="0" baseline="0">
                <a:solidFill>
                  <a:srgbClr val="000000"/>
                </a:solidFill>
                <a:latin typeface="Arial" pitchFamily="34" charset="0"/>
              </a:rPr>
              <a:pPr algn="r" eaLnBrk="0" fontAlgn="base" hangingPunct="0">
                <a:spcBef>
                  <a:spcPct val="0"/>
                </a:spcBef>
                <a:spcAft>
                  <a:spcPct val="0"/>
                </a:spcAft>
              </a:pPr>
              <a:t>8</a:t>
            </a:fld>
            <a:endParaRPr lang="en-US" altLang="en-US" sz="1200" b="0" baseline="0" dirty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87045" name="Rectangle 7"/>
          <p:cNvSpPr txBox="1">
            <a:spLocks noGrp="1" noChangeArrowheads="1"/>
          </p:cNvSpPr>
          <p:nvPr/>
        </p:nvSpPr>
        <p:spPr bwMode="auto">
          <a:xfrm>
            <a:off x="3971926" y="8831266"/>
            <a:ext cx="3038475" cy="465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3167" tIns="46585" rIns="93167" bIns="46585" anchor="b"/>
          <a:lstStyle>
            <a:lvl1pPr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1pPr>
            <a:lvl2pPr marL="742950" indent="-28575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2pPr>
            <a:lvl3pPr marL="1143000" indent="-22860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3pPr>
            <a:lvl4pPr marL="1600200" indent="-22860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4pPr>
            <a:lvl5pPr marL="2057400" indent="-22860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9pPr>
          </a:lstStyle>
          <a:p>
            <a:pPr algn="r" eaLnBrk="0" fontAlgn="base" hangingPunct="0">
              <a:spcBef>
                <a:spcPct val="0"/>
              </a:spcBef>
              <a:spcAft>
                <a:spcPct val="0"/>
              </a:spcAft>
            </a:pPr>
            <a:fld id="{B383FED5-FD11-410A-80A0-604BD0ACFD6D}" type="slidenum">
              <a:rPr lang="en-US" altLang="en-US" sz="1200" b="0" baseline="0">
                <a:solidFill>
                  <a:srgbClr val="000000"/>
                </a:solidFill>
                <a:latin typeface="Arial" pitchFamily="34" charset="0"/>
              </a:rPr>
              <a:pPr algn="r" eaLnBrk="0" fontAlgn="base" hangingPunct="0">
                <a:spcBef>
                  <a:spcPct val="0"/>
                </a:spcBef>
                <a:spcAft>
                  <a:spcPct val="0"/>
                </a:spcAft>
              </a:pPr>
              <a:t>8</a:t>
            </a:fld>
            <a:endParaRPr lang="en-US" altLang="en-US" sz="1200" b="0" baseline="0" dirty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87046" name="Rectangle 7"/>
          <p:cNvSpPr txBox="1">
            <a:spLocks noGrp="1" noChangeArrowheads="1"/>
          </p:cNvSpPr>
          <p:nvPr/>
        </p:nvSpPr>
        <p:spPr bwMode="auto">
          <a:xfrm>
            <a:off x="3971926" y="8831266"/>
            <a:ext cx="3038475" cy="465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3167" tIns="46585" rIns="93167" bIns="46585" anchor="b"/>
          <a:lstStyle>
            <a:lvl1pPr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1pPr>
            <a:lvl2pPr marL="742950" indent="-28575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2pPr>
            <a:lvl3pPr marL="1143000" indent="-22860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3pPr>
            <a:lvl4pPr marL="1600200" indent="-22860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4pPr>
            <a:lvl5pPr marL="2057400" indent="-22860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9pPr>
          </a:lstStyle>
          <a:p>
            <a:pPr algn="r" eaLnBrk="0" fontAlgn="base" hangingPunct="0">
              <a:spcBef>
                <a:spcPct val="0"/>
              </a:spcBef>
              <a:spcAft>
                <a:spcPct val="0"/>
              </a:spcAft>
            </a:pPr>
            <a:fld id="{09E5E09D-2876-4DD4-BE9E-6B6724F3C6B1}" type="slidenum">
              <a:rPr lang="en-US" altLang="en-US" sz="1200" b="0" baseline="0">
                <a:solidFill>
                  <a:srgbClr val="000000"/>
                </a:solidFill>
                <a:latin typeface="Arial" pitchFamily="34" charset="0"/>
              </a:rPr>
              <a:pPr algn="r" eaLnBrk="0" fontAlgn="base" hangingPunct="0">
                <a:spcBef>
                  <a:spcPct val="0"/>
                </a:spcBef>
                <a:spcAft>
                  <a:spcPct val="0"/>
                </a:spcAft>
              </a:pPr>
              <a:t>8</a:t>
            </a:fld>
            <a:endParaRPr lang="en-US" altLang="en-US" sz="1200" b="0" baseline="0" dirty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870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62472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>
              <a:defRPr/>
            </a:pPr>
            <a:endParaRPr lang="en-US" altLang="en-US" sz="1000" b="0" dirty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4660443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7"/>
          <p:cNvSpPr txBox="1">
            <a:spLocks noGrp="1" noChangeArrowheads="1"/>
          </p:cNvSpPr>
          <p:nvPr/>
        </p:nvSpPr>
        <p:spPr bwMode="auto">
          <a:xfrm>
            <a:off x="3971926" y="8831266"/>
            <a:ext cx="3038475" cy="465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3167" tIns="46585" rIns="93167" bIns="46585" anchor="b"/>
          <a:lstStyle>
            <a:lvl1pPr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1pPr>
            <a:lvl2pPr marL="742950" indent="-28575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2pPr>
            <a:lvl3pPr marL="1143000" indent="-22860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3pPr>
            <a:lvl4pPr marL="1600200" indent="-22860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4pPr>
            <a:lvl5pPr marL="2057400" indent="-22860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9pPr>
          </a:lstStyle>
          <a:p>
            <a:pPr algn="r" eaLnBrk="0" fontAlgn="base" hangingPunct="0">
              <a:spcBef>
                <a:spcPct val="0"/>
              </a:spcBef>
              <a:spcAft>
                <a:spcPct val="0"/>
              </a:spcAft>
            </a:pPr>
            <a:fld id="{C7EE6AA6-3663-4590-8EE6-4A2071D9A978}" type="slidenum">
              <a:rPr lang="en-US" altLang="en-US" sz="1200" b="0" baseline="0">
                <a:solidFill>
                  <a:srgbClr val="000000"/>
                </a:solidFill>
                <a:latin typeface="Arial" pitchFamily="34" charset="0"/>
              </a:rPr>
              <a:pPr algn="r" eaLnBrk="0" fontAlgn="base" hangingPunct="0">
                <a:spcBef>
                  <a:spcPct val="0"/>
                </a:spcBef>
                <a:spcAft>
                  <a:spcPct val="0"/>
                </a:spcAft>
              </a:pPr>
              <a:t>11</a:t>
            </a:fld>
            <a:endParaRPr lang="en-US" altLang="en-US" sz="1200" b="0" baseline="0" dirty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87043" name="Rectangle 7"/>
          <p:cNvSpPr txBox="1">
            <a:spLocks noGrp="1" noChangeArrowheads="1"/>
          </p:cNvSpPr>
          <p:nvPr/>
        </p:nvSpPr>
        <p:spPr bwMode="auto">
          <a:xfrm>
            <a:off x="3971926" y="8831266"/>
            <a:ext cx="3038475" cy="465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3167" tIns="46585" rIns="93167" bIns="46585" anchor="b"/>
          <a:lstStyle>
            <a:lvl1pPr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1pPr>
            <a:lvl2pPr marL="742950" indent="-28575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2pPr>
            <a:lvl3pPr marL="1143000" indent="-22860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3pPr>
            <a:lvl4pPr marL="1600200" indent="-22860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4pPr>
            <a:lvl5pPr marL="2057400" indent="-22860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9pPr>
          </a:lstStyle>
          <a:p>
            <a:pPr algn="r" eaLnBrk="0" fontAlgn="base" hangingPunct="0">
              <a:spcBef>
                <a:spcPct val="0"/>
              </a:spcBef>
              <a:spcAft>
                <a:spcPct val="0"/>
              </a:spcAft>
            </a:pPr>
            <a:fld id="{34FC389D-ABE6-409C-B044-6E2B733B6742}" type="slidenum">
              <a:rPr lang="en-US" altLang="en-US" sz="1200" b="0" baseline="0">
                <a:solidFill>
                  <a:srgbClr val="000000"/>
                </a:solidFill>
                <a:latin typeface="Arial" pitchFamily="34" charset="0"/>
              </a:rPr>
              <a:pPr algn="r" eaLnBrk="0" fontAlgn="base" hangingPunct="0">
                <a:spcBef>
                  <a:spcPct val="0"/>
                </a:spcBef>
                <a:spcAft>
                  <a:spcPct val="0"/>
                </a:spcAft>
              </a:pPr>
              <a:t>11</a:t>
            </a:fld>
            <a:endParaRPr lang="en-US" altLang="en-US" sz="1200" b="0" baseline="0" dirty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87044" name="Rectangle 7"/>
          <p:cNvSpPr txBox="1">
            <a:spLocks noGrp="1" noChangeArrowheads="1"/>
          </p:cNvSpPr>
          <p:nvPr/>
        </p:nvSpPr>
        <p:spPr bwMode="auto">
          <a:xfrm>
            <a:off x="3971926" y="8831266"/>
            <a:ext cx="3038475" cy="465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3167" tIns="46585" rIns="93167" bIns="46585" anchor="b"/>
          <a:lstStyle>
            <a:lvl1pPr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1pPr>
            <a:lvl2pPr marL="742950" indent="-28575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2pPr>
            <a:lvl3pPr marL="1143000" indent="-22860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3pPr>
            <a:lvl4pPr marL="1600200" indent="-22860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4pPr>
            <a:lvl5pPr marL="2057400" indent="-22860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9pPr>
          </a:lstStyle>
          <a:p>
            <a:pPr algn="r" eaLnBrk="0" fontAlgn="base" hangingPunct="0">
              <a:spcBef>
                <a:spcPct val="0"/>
              </a:spcBef>
              <a:spcAft>
                <a:spcPct val="0"/>
              </a:spcAft>
            </a:pPr>
            <a:fld id="{7BB75B19-4961-418A-A66C-1F59997093CE}" type="slidenum">
              <a:rPr lang="en-US" altLang="en-US" sz="1200" b="0" baseline="0">
                <a:solidFill>
                  <a:srgbClr val="000000"/>
                </a:solidFill>
                <a:latin typeface="Arial" pitchFamily="34" charset="0"/>
              </a:rPr>
              <a:pPr algn="r" eaLnBrk="0" fontAlgn="base" hangingPunct="0">
                <a:spcBef>
                  <a:spcPct val="0"/>
                </a:spcBef>
                <a:spcAft>
                  <a:spcPct val="0"/>
                </a:spcAft>
              </a:pPr>
              <a:t>11</a:t>
            </a:fld>
            <a:endParaRPr lang="en-US" altLang="en-US" sz="1200" b="0" baseline="0" dirty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87045" name="Rectangle 7"/>
          <p:cNvSpPr txBox="1">
            <a:spLocks noGrp="1" noChangeArrowheads="1"/>
          </p:cNvSpPr>
          <p:nvPr/>
        </p:nvSpPr>
        <p:spPr bwMode="auto">
          <a:xfrm>
            <a:off x="3971926" y="8831266"/>
            <a:ext cx="3038475" cy="465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3167" tIns="46585" rIns="93167" bIns="46585" anchor="b"/>
          <a:lstStyle>
            <a:lvl1pPr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1pPr>
            <a:lvl2pPr marL="742950" indent="-28575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2pPr>
            <a:lvl3pPr marL="1143000" indent="-22860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3pPr>
            <a:lvl4pPr marL="1600200" indent="-22860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4pPr>
            <a:lvl5pPr marL="2057400" indent="-22860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9pPr>
          </a:lstStyle>
          <a:p>
            <a:pPr algn="r" eaLnBrk="0" fontAlgn="base" hangingPunct="0">
              <a:spcBef>
                <a:spcPct val="0"/>
              </a:spcBef>
              <a:spcAft>
                <a:spcPct val="0"/>
              </a:spcAft>
            </a:pPr>
            <a:fld id="{B383FED5-FD11-410A-80A0-604BD0ACFD6D}" type="slidenum">
              <a:rPr lang="en-US" altLang="en-US" sz="1200" b="0" baseline="0">
                <a:solidFill>
                  <a:srgbClr val="000000"/>
                </a:solidFill>
                <a:latin typeface="Arial" pitchFamily="34" charset="0"/>
              </a:rPr>
              <a:pPr algn="r" eaLnBrk="0" fontAlgn="base" hangingPunct="0">
                <a:spcBef>
                  <a:spcPct val="0"/>
                </a:spcBef>
                <a:spcAft>
                  <a:spcPct val="0"/>
                </a:spcAft>
              </a:pPr>
              <a:t>11</a:t>
            </a:fld>
            <a:endParaRPr lang="en-US" altLang="en-US" sz="1200" b="0" baseline="0" dirty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87046" name="Rectangle 7"/>
          <p:cNvSpPr txBox="1">
            <a:spLocks noGrp="1" noChangeArrowheads="1"/>
          </p:cNvSpPr>
          <p:nvPr/>
        </p:nvSpPr>
        <p:spPr bwMode="auto">
          <a:xfrm>
            <a:off x="3971926" y="8831266"/>
            <a:ext cx="3038475" cy="465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3167" tIns="46585" rIns="93167" bIns="46585" anchor="b"/>
          <a:lstStyle>
            <a:lvl1pPr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1pPr>
            <a:lvl2pPr marL="742950" indent="-28575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2pPr>
            <a:lvl3pPr marL="1143000" indent="-22860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3pPr>
            <a:lvl4pPr marL="1600200" indent="-22860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4pPr>
            <a:lvl5pPr marL="2057400" indent="-22860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9pPr>
          </a:lstStyle>
          <a:p>
            <a:pPr algn="r" eaLnBrk="0" fontAlgn="base" hangingPunct="0">
              <a:spcBef>
                <a:spcPct val="0"/>
              </a:spcBef>
              <a:spcAft>
                <a:spcPct val="0"/>
              </a:spcAft>
            </a:pPr>
            <a:fld id="{09E5E09D-2876-4DD4-BE9E-6B6724F3C6B1}" type="slidenum">
              <a:rPr lang="en-US" altLang="en-US" sz="1200" b="0" baseline="0">
                <a:solidFill>
                  <a:srgbClr val="000000"/>
                </a:solidFill>
                <a:latin typeface="Arial" pitchFamily="34" charset="0"/>
              </a:rPr>
              <a:pPr algn="r" eaLnBrk="0" fontAlgn="base" hangingPunct="0">
                <a:spcBef>
                  <a:spcPct val="0"/>
                </a:spcBef>
                <a:spcAft>
                  <a:spcPct val="0"/>
                </a:spcAft>
              </a:pPr>
              <a:t>11</a:t>
            </a:fld>
            <a:endParaRPr lang="en-US" altLang="en-US" sz="1200" b="0" baseline="0" dirty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870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62472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>
              <a:defRPr/>
            </a:pPr>
            <a:endParaRPr lang="en-US" altLang="en-US" sz="1000" b="0" dirty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3045877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85372" indent="-302066"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208265" indent="-241653"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91571" indent="-241653"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174878" indent="-241653"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658184" indent="-241653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3141490" indent="-241653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624796" indent="-241653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4108102" indent="-241653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fld id="{20C0F7DD-62B4-4B4D-A61B-75DB45F22293}" type="slidenum">
              <a:rPr lang="en-US" altLang="nl-NL" smtClean="0"/>
              <a:pPr/>
              <a:t>12</a:t>
            </a:fld>
            <a:endParaRPr lang="en-US" altLang="nl-NL" dirty="0"/>
          </a:p>
        </p:txBody>
      </p:sp>
      <p:sp>
        <p:nvSpPr>
          <p:cNvPr id="1085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668338" y="838200"/>
            <a:ext cx="5980112" cy="3363913"/>
          </a:xfrm>
          <a:ln/>
        </p:spPr>
      </p:sp>
      <p:sp>
        <p:nvSpPr>
          <p:cNvPr id="10854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5361" y="4558903"/>
            <a:ext cx="5364480" cy="443388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en-US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951426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13824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56192" y="4481286"/>
            <a:ext cx="6042567" cy="4245429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6853" tIns="48427" rIns="96853" bIns="48427"/>
          <a:lstStyle/>
          <a:p>
            <a:pPr eaLnBrk="1" hangingPunct="1"/>
            <a:endParaRPr lang="en-US" altLang="de-DE"/>
          </a:p>
        </p:txBody>
      </p:sp>
    </p:spTree>
    <p:extLst>
      <p:ext uri="{BB962C8B-B14F-4D97-AF65-F5344CB8AC3E}">
        <p14:creationId xmlns:p14="http://schemas.microsoft.com/office/powerpoint/2010/main" val="413994107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13824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56192" y="4481286"/>
            <a:ext cx="6042567" cy="4245429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6853" tIns="48427" rIns="96853" bIns="48427"/>
          <a:lstStyle/>
          <a:p>
            <a:pPr eaLnBrk="1" hangingPunct="1"/>
            <a:endParaRPr lang="en-US" altLang="de-DE"/>
          </a:p>
        </p:txBody>
      </p:sp>
    </p:spTree>
    <p:extLst>
      <p:ext uri="{BB962C8B-B14F-4D97-AF65-F5344CB8AC3E}">
        <p14:creationId xmlns:p14="http://schemas.microsoft.com/office/powerpoint/2010/main" val="32470314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5.jpg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 userDrawn="1"/>
        </p:nvSpPr>
        <p:spPr bwMode="auto">
          <a:xfrm>
            <a:off x="0" y="0"/>
            <a:ext cx="12192000" cy="1341438"/>
          </a:xfrm>
          <a:prstGeom prst="rect">
            <a:avLst/>
          </a:prstGeom>
          <a:gradFill rotWithShape="1">
            <a:gsLst>
              <a:gs pos="0">
                <a:srgbClr val="120449"/>
              </a:gs>
              <a:gs pos="50000">
                <a:srgbClr val="200B6D"/>
              </a:gs>
              <a:gs pos="100000">
                <a:srgbClr val="281082"/>
              </a:gs>
            </a:gsLst>
            <a:lin ang="162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4400">
              <a:solidFill>
                <a:srgbClr val="4F81BD"/>
              </a:solidFill>
            </a:endParaRPr>
          </a:p>
        </p:txBody>
      </p:sp>
      <p:sp>
        <p:nvSpPr>
          <p:cNvPr id="5" name="Rectangle 2"/>
          <p:cNvSpPr txBox="1">
            <a:spLocks noChangeArrowheads="1"/>
          </p:cNvSpPr>
          <p:nvPr userDrawn="1"/>
        </p:nvSpPr>
        <p:spPr bwMode="auto">
          <a:xfrm>
            <a:off x="0" y="0"/>
            <a:ext cx="12192000" cy="1341438"/>
          </a:xfrm>
          <a:prstGeom prst="rect">
            <a:avLst/>
          </a:prstGeom>
          <a:solidFill>
            <a:srgbClr val="2B167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4400">
              <a:solidFill>
                <a:srgbClr val="4F81BD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  <a:latin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ctr" eaLnBrk="0" hangingPunct="0">
              <a:defRPr b="1">
                <a:latin typeface="Arial" charset="0"/>
                <a:cs typeface="Arial" pitchFamily="34" charset="0"/>
              </a:defRPr>
            </a:lvl1pPr>
          </a:lstStyle>
          <a:p>
            <a:pPr>
              <a:defRPr/>
            </a:pPr>
            <a:fld id="{5910F1E7-1383-4D14-800D-9B59CAE323E2}" type="datetimeFigureOut">
              <a:rPr lang="en-GB"/>
              <a:pPr>
                <a:defRPr/>
              </a:pPr>
              <a:t>23/07/2018</a:t>
            </a:fld>
            <a:endParaRPr lang="en-GB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 b="1">
                <a:latin typeface="Arial" charset="0"/>
                <a:cs typeface="Arial" pitchFamily="34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b="1"/>
            </a:lvl1pPr>
          </a:lstStyle>
          <a:p>
            <a:pPr>
              <a:defRPr/>
            </a:pPr>
            <a:fld id="{C9C43C00-E78B-488C-B7CB-C55D99E95EDC}" type="slidenum">
              <a:rPr lang="en-GB" altLang="nl-NL"/>
              <a:pPr>
                <a:defRPr/>
              </a:pPr>
              <a:t>‹#›</a:t>
            </a:fld>
            <a:endParaRPr lang="en-GB" altLang="nl-NL"/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203200" y="6265863"/>
            <a:ext cx="5892800" cy="431776"/>
          </a:xfrm>
          <a:prstGeom prst="rect">
            <a:avLst/>
          </a:prstGeom>
        </p:spPr>
        <p:txBody>
          <a:bodyPr lIns="0" rIns="0" anchor="b"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000" b="0">
                <a:solidFill>
                  <a:srgbClr val="2D2D8A"/>
                </a:solidFill>
                <a:latin typeface="Arial" pitchFamily="34" charset="0"/>
                <a:cs typeface="Arial" pitchFamily="34" charset="0"/>
              </a:defRPr>
            </a:lvl1pPr>
            <a:lvl2pPr marL="456360" indent="0">
              <a:buNone/>
              <a:defRPr>
                <a:latin typeface="Arial" pitchFamily="34" charset="0"/>
                <a:cs typeface="Arial" pitchFamily="34" charset="0"/>
              </a:defRPr>
            </a:lvl2pPr>
            <a:lvl3pPr marL="912720" indent="0">
              <a:buNone/>
              <a:defRPr>
                <a:latin typeface="Arial" pitchFamily="34" charset="0"/>
                <a:cs typeface="Arial" pitchFamily="34" charset="0"/>
              </a:defRPr>
            </a:lvl3pPr>
            <a:lvl4pPr marL="1369078" indent="0">
              <a:buNone/>
              <a:defRPr>
                <a:latin typeface="Arial" pitchFamily="34" charset="0"/>
                <a:cs typeface="Arial" pitchFamily="34" charset="0"/>
              </a:defRPr>
            </a:lvl4pPr>
            <a:lvl5pPr marL="1825439" indent="0">
              <a:buNone/>
              <a:defRPr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14"/>
          </p:nvPr>
        </p:nvSpPr>
        <p:spPr>
          <a:xfrm>
            <a:off x="6096003" y="6265863"/>
            <a:ext cx="5892800" cy="431776"/>
          </a:xfrm>
          <a:prstGeom prst="rect">
            <a:avLst/>
          </a:prstGeom>
        </p:spPr>
        <p:txBody>
          <a:bodyPr lIns="0" rIns="0" anchor="b"/>
          <a:lstStyle>
            <a:lvl1pPr mar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000" b="0">
                <a:solidFill>
                  <a:srgbClr val="2D2D8A"/>
                </a:solidFill>
                <a:latin typeface="Arial" pitchFamily="34" charset="0"/>
                <a:cs typeface="Arial" pitchFamily="34" charset="0"/>
              </a:defRPr>
            </a:lvl1pPr>
            <a:lvl2pPr marL="456360" indent="0">
              <a:buNone/>
              <a:defRPr>
                <a:latin typeface="Arial" pitchFamily="34" charset="0"/>
                <a:cs typeface="Arial" pitchFamily="34" charset="0"/>
              </a:defRPr>
            </a:lvl2pPr>
            <a:lvl3pPr marL="912720" indent="0">
              <a:buNone/>
              <a:defRPr>
                <a:latin typeface="Arial" pitchFamily="34" charset="0"/>
                <a:cs typeface="Arial" pitchFamily="34" charset="0"/>
              </a:defRPr>
            </a:lvl3pPr>
            <a:lvl4pPr marL="1369078" indent="0">
              <a:buNone/>
              <a:defRPr>
                <a:latin typeface="Arial" pitchFamily="34" charset="0"/>
                <a:cs typeface="Arial" pitchFamily="34" charset="0"/>
              </a:defRPr>
            </a:lvl4pPr>
            <a:lvl5pPr marL="1825439" indent="0">
              <a:buNone/>
              <a:defRPr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A954F402-A4BD-40CA-BF48-EDB60FF192F3}" type="slidenum">
              <a:rPr lang="en-US" altLang="nl-NL"/>
              <a:pPr>
                <a:defRPr/>
              </a:pPr>
              <a:t>‹#›</a:t>
            </a:fld>
            <a:endParaRPr lang="en-US" altLang="nl-NL"/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2336" y="1397002"/>
            <a:ext cx="10691283" cy="47523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 marL="1022350" indent="-215900">
              <a:buFont typeface="Arial" pitchFamily="34" charset="0"/>
              <a:buChar char="•"/>
              <a:defRPr lang="en-US" sz="2000" b="0" dirty="0">
                <a:solidFill>
                  <a:schemeClr val="bg2"/>
                </a:solidFill>
                <a:latin typeface="+mn-lt"/>
              </a:defRPr>
            </a:lvl3pPr>
            <a:lvl4pPr marL="1143000" indent="-228600">
              <a:defRPr lang="en-US" sz="2000" b="1" dirty="0" smtClean="0">
                <a:solidFill>
                  <a:schemeClr val="bg2"/>
                </a:solidFill>
                <a:latin typeface="+mn-lt"/>
              </a:defRPr>
            </a:lvl4pPr>
            <a:lvl5pPr marL="1143000" indent="-228600">
              <a:defRPr lang="en-US" sz="2000" b="1" dirty="0">
                <a:solidFill>
                  <a:schemeClr val="bg2"/>
                </a:solidFill>
                <a:latin typeface="+mn-lt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6" name="Title Placeholder 15"/>
          <p:cNvSpPr>
            <a:spLocks noGrp="1"/>
          </p:cNvSpPr>
          <p:nvPr>
            <p:ph type="title"/>
          </p:nvPr>
        </p:nvSpPr>
        <p:spPr>
          <a:xfrm>
            <a:off x="365760" y="81888"/>
            <a:ext cx="10727141" cy="1143000"/>
          </a:xfrm>
          <a:prstGeom prst="rect">
            <a:avLst/>
          </a:prstGeom>
        </p:spPr>
        <p:txBody>
          <a:bodyPr rtlCol="0" anchor="b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4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9321800" y="6564314"/>
            <a:ext cx="2844800" cy="288925"/>
          </a:xfrm>
        </p:spPr>
        <p:txBody>
          <a:bodyPr/>
          <a:lstStyle>
            <a:lvl1pPr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1pPr>
          </a:lstStyle>
          <a:p>
            <a:fld id="{7B936F25-6D39-49C2-85A9-395D8785877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2336" y="1397002"/>
            <a:ext cx="10691283" cy="47523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 marL="1022350" indent="-215900">
              <a:buFont typeface="Arial" pitchFamily="34" charset="0"/>
              <a:buChar char="•"/>
              <a:defRPr lang="en-US" sz="2000" b="0" dirty="0">
                <a:solidFill>
                  <a:schemeClr val="bg2"/>
                </a:solidFill>
                <a:latin typeface="+mn-lt"/>
              </a:defRPr>
            </a:lvl3pPr>
            <a:lvl4pPr marL="1143000" indent="-228600">
              <a:defRPr lang="en-US" sz="2000" b="1" dirty="0" smtClean="0">
                <a:solidFill>
                  <a:schemeClr val="bg2"/>
                </a:solidFill>
                <a:latin typeface="+mn-lt"/>
              </a:defRPr>
            </a:lvl4pPr>
            <a:lvl5pPr marL="1143000" indent="-228600">
              <a:defRPr lang="en-US" sz="2000" b="1" dirty="0">
                <a:solidFill>
                  <a:schemeClr val="bg2"/>
                </a:solidFill>
                <a:latin typeface="+mn-lt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6" name="Title Placeholder 15"/>
          <p:cNvSpPr>
            <a:spLocks noGrp="1"/>
          </p:cNvSpPr>
          <p:nvPr>
            <p:ph type="title"/>
          </p:nvPr>
        </p:nvSpPr>
        <p:spPr>
          <a:xfrm>
            <a:off x="365760" y="81888"/>
            <a:ext cx="10727141" cy="1143000"/>
          </a:xfrm>
          <a:prstGeom prst="rect">
            <a:avLst/>
          </a:prstGeom>
        </p:spPr>
        <p:txBody>
          <a:bodyPr rtlCol="0" anchor="b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4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9321800" y="6564314"/>
            <a:ext cx="2844800" cy="288925"/>
          </a:xfrm>
        </p:spPr>
        <p:txBody>
          <a:bodyPr/>
          <a:lstStyle>
            <a:lvl1pPr>
              <a:defRPr>
                <a:solidFill>
                  <a:srgbClr val="000000"/>
                </a:solidFill>
                <a:latin typeface="Calibri" panose="020F0502020204030204" pitchFamily="34" charset="0"/>
              </a:defRPr>
            </a:lvl1pPr>
          </a:lstStyle>
          <a:p>
            <a:fld id="{235429BA-73FA-4C64-8297-5A25B2F7C95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914401" y="457200"/>
            <a:ext cx="10244665" cy="838200"/>
          </a:xfrm>
        </p:spPr>
        <p:txBody>
          <a:bodyPr>
            <a:normAutofit/>
          </a:bodyPr>
          <a:lstStyle>
            <a:lvl1pPr algn="l">
              <a:defRPr sz="2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1" y="1600200"/>
            <a:ext cx="10244665" cy="4306530"/>
          </a:xfrm>
          <a:prstGeom prst="rect">
            <a:avLst/>
          </a:prstGeom>
        </p:spPr>
        <p:txBody>
          <a:bodyPr>
            <a:normAutofit/>
          </a:bodyPr>
          <a:lstStyle>
            <a:lvl1pPr marL="176213" indent="-176213"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66725" indent="-285750"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679450" indent="-228600"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400">
                <a:latin typeface="Core Sans N 43 Ex Regular"/>
              </a:defRPr>
            </a:lvl4pPr>
            <a:lvl5pPr>
              <a:defRPr sz="1400">
                <a:latin typeface="Core Sans N 43 Ex Regular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914400" y="6172200"/>
            <a:ext cx="8839200" cy="228600"/>
          </a:xfrm>
          <a:prstGeom prst="rect">
            <a:avLst/>
          </a:prstGeom>
        </p:spPr>
        <p:txBody>
          <a:bodyPr wrap="square" anchor="b" anchorCtr="0">
            <a:noAutofit/>
          </a:bodyPr>
          <a:lstStyle>
            <a:lvl1pPr marL="180000" indent="-180000">
              <a:spcAft>
                <a:spcPts val="300"/>
              </a:spcAft>
              <a:buClr>
                <a:schemeClr val="tx1"/>
              </a:buClr>
              <a:buFont typeface="+mj-lt"/>
              <a:buAutoNum type="arabicPeriod"/>
              <a:defRPr sz="800">
                <a:solidFill>
                  <a:schemeClr val="tx1"/>
                </a:solidFill>
              </a:defRPr>
            </a:lvl1pPr>
            <a:lvl2pPr>
              <a:buNone/>
              <a:defRPr/>
            </a:lvl2pPr>
          </a:lstStyle>
          <a:p>
            <a:pPr lvl="0"/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2EDD726-ED55-4470-B6CB-7D8D904E986A}" type="slidenum">
              <a:rPr lang="en-GB" smtClean="0"/>
              <a:pPr/>
              <a:t>‹#›</a:t>
            </a:fld>
            <a:endParaRPr lang="en-GB"/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7"/>
            <a:ext cx="10972800" cy="4325007"/>
          </a:xfrm>
          <a:prstGeom prst="rect">
            <a:avLst/>
          </a:prstGeom>
        </p:spPr>
        <p:txBody>
          <a:bodyPr/>
          <a:lstStyle>
            <a:lvl1pPr>
              <a:defRPr sz="1800"/>
            </a:lvl1pPr>
            <a:lvl2pPr>
              <a:defRPr sz="1500"/>
            </a:lvl2pPr>
            <a:lvl3pPr marL="766763" indent="-161925">
              <a:buFont typeface="Arial" pitchFamily="34" charset="0"/>
              <a:buChar char="•"/>
              <a:defRPr lang="en-US" sz="1500" b="0" dirty="0">
                <a:solidFill>
                  <a:schemeClr val="bg2"/>
                </a:solidFill>
                <a:latin typeface="Calibri"/>
              </a:defRPr>
            </a:lvl3pPr>
            <a:lvl4pPr marL="857250" indent="-171450">
              <a:defRPr lang="en-US" sz="1500" b="1" dirty="0" smtClean="0">
                <a:solidFill>
                  <a:schemeClr val="bg2"/>
                </a:solidFill>
                <a:latin typeface="+mn-lt"/>
              </a:defRPr>
            </a:lvl4pPr>
            <a:lvl5pPr marL="857250" indent="-171450">
              <a:defRPr lang="en-US" sz="1500" b="1" dirty="0">
                <a:solidFill>
                  <a:schemeClr val="bg2"/>
                </a:solidFill>
                <a:latin typeface="+mn-l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7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9321520" y="6562263"/>
            <a:ext cx="2844800" cy="2906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rgbClr val="000000"/>
                </a:solidFill>
                <a:latin typeface="Calibri"/>
                <a:cs typeface="Calibri"/>
              </a:defRPr>
            </a:lvl1pPr>
          </a:lstStyle>
          <a:p>
            <a:fld id="{52DF0245-2CA1-6445-9E71-A40071F6548D}" type="slidenum">
              <a:rPr lang="en-US" smtClean="0"/>
              <a:pPr/>
              <a:t>‹#›</a:t>
            </a:fld>
            <a:endParaRPr lang="en-US" dirty="0"/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7"/>
            <a:ext cx="10972800" cy="4325007"/>
          </a:xfrm>
          <a:prstGeom prst="rect">
            <a:avLst/>
          </a:prstGeom>
        </p:spPr>
        <p:txBody>
          <a:bodyPr/>
          <a:lstStyle>
            <a:lvl1pPr>
              <a:defRPr sz="1800"/>
            </a:lvl1pPr>
            <a:lvl2pPr>
              <a:defRPr sz="1500"/>
            </a:lvl2pPr>
            <a:lvl3pPr marL="766763" indent="-161925">
              <a:buFont typeface="Arial" pitchFamily="34" charset="0"/>
              <a:buChar char="•"/>
              <a:defRPr lang="en-US" sz="1500" b="0" dirty="0">
                <a:solidFill>
                  <a:schemeClr val="bg2"/>
                </a:solidFill>
                <a:latin typeface="Calibri"/>
              </a:defRPr>
            </a:lvl3pPr>
            <a:lvl4pPr marL="857250" indent="-171450">
              <a:defRPr lang="en-US" sz="1500" b="1" dirty="0" smtClean="0">
                <a:solidFill>
                  <a:schemeClr val="bg2"/>
                </a:solidFill>
                <a:latin typeface="+mn-lt"/>
              </a:defRPr>
            </a:lvl4pPr>
            <a:lvl5pPr marL="857250" indent="-171450">
              <a:defRPr lang="en-US" sz="1500" b="1" dirty="0">
                <a:solidFill>
                  <a:schemeClr val="bg2"/>
                </a:solidFill>
                <a:latin typeface="+mn-l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7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9321520" y="6562263"/>
            <a:ext cx="2844800" cy="2906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rgbClr val="000000"/>
                </a:solidFill>
                <a:latin typeface="Calibri"/>
                <a:cs typeface="Calibri"/>
              </a:defRPr>
            </a:lvl1pPr>
          </a:lstStyle>
          <a:p>
            <a:fld id="{52DF0245-2CA1-6445-9E71-A40071F6548D}" type="slidenum">
              <a:rPr lang="en-US" smtClean="0"/>
              <a:pPr/>
              <a:t>‹#›</a:t>
            </a:fld>
            <a:endParaRPr lang="en-US" dirty="0"/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7"/>
            <a:ext cx="10972800" cy="4325007"/>
          </a:xfrm>
          <a:prstGeom prst="rect">
            <a:avLst/>
          </a:prstGeom>
        </p:spPr>
        <p:txBody>
          <a:bodyPr/>
          <a:lstStyle>
            <a:lvl1pPr>
              <a:defRPr sz="1800"/>
            </a:lvl1pPr>
            <a:lvl2pPr>
              <a:defRPr sz="1500"/>
            </a:lvl2pPr>
            <a:lvl3pPr marL="766763" indent="-161925">
              <a:buFont typeface="Arial" pitchFamily="34" charset="0"/>
              <a:buChar char="•"/>
              <a:defRPr lang="en-US" sz="1500" b="0" dirty="0">
                <a:solidFill>
                  <a:schemeClr val="bg2"/>
                </a:solidFill>
                <a:latin typeface="Calibri"/>
              </a:defRPr>
            </a:lvl3pPr>
            <a:lvl4pPr marL="857250" indent="-171450">
              <a:defRPr lang="en-US" sz="1500" b="1" dirty="0" smtClean="0">
                <a:solidFill>
                  <a:schemeClr val="bg2"/>
                </a:solidFill>
                <a:latin typeface="+mn-lt"/>
              </a:defRPr>
            </a:lvl4pPr>
            <a:lvl5pPr marL="857250" indent="-171450">
              <a:defRPr lang="en-US" sz="1500" b="1" dirty="0">
                <a:solidFill>
                  <a:schemeClr val="bg2"/>
                </a:solidFill>
                <a:latin typeface="+mn-l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7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9321520" y="6562263"/>
            <a:ext cx="2844800" cy="2906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rgbClr val="000000"/>
                </a:solidFill>
                <a:latin typeface="Calibri"/>
                <a:cs typeface="Calibri"/>
              </a:defRPr>
            </a:lvl1pPr>
          </a:lstStyle>
          <a:p>
            <a:fld id="{52DF0245-2CA1-6445-9E71-A40071F6548D}" type="slidenum">
              <a:rPr lang="en-US" smtClean="0"/>
              <a:pPr/>
              <a:t>‹#›</a:t>
            </a:fld>
            <a:endParaRPr lang="en-US" dirty="0"/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ctrTitle"/>
          </p:nvPr>
        </p:nvSpPr>
        <p:spPr>
          <a:xfrm>
            <a:off x="914400" y="317502"/>
            <a:ext cx="10363200" cy="782108"/>
          </a:xfrm>
          <a:prstGeom prst="rect">
            <a:avLst/>
          </a:prstGeom>
        </p:spPr>
        <p:txBody>
          <a:bodyPr/>
          <a:lstStyle>
            <a:lvl1pPr algn="l">
              <a:defRPr sz="3000">
                <a:solidFill>
                  <a:schemeClr val="tx2"/>
                </a:solidFill>
                <a:latin typeface="Verdana"/>
                <a:cs typeface="Verdana"/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6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914400" y="1743605"/>
            <a:ext cx="10363200" cy="4699528"/>
          </a:xfrm>
          <a:prstGeom prst="rect">
            <a:avLst/>
          </a:prstGeom>
        </p:spPr>
        <p:txBody>
          <a:bodyPr vert="horz"/>
          <a:lstStyle>
            <a:lvl1pPr marL="0" indent="0">
              <a:spcBef>
                <a:spcPts val="300"/>
              </a:spcBef>
              <a:spcAft>
                <a:spcPts val="300"/>
              </a:spcAft>
              <a:buNone/>
              <a:defRPr sz="1600" b="0" spc="0">
                <a:solidFill>
                  <a:schemeClr val="accent1"/>
                </a:solidFill>
                <a:latin typeface="Verdana"/>
                <a:cs typeface="Verdana"/>
              </a:defRPr>
            </a:lvl1pPr>
            <a:lvl2pPr marL="269993" indent="-269993">
              <a:spcBef>
                <a:spcPts val="300"/>
              </a:spcBef>
              <a:spcAft>
                <a:spcPts val="300"/>
              </a:spcAft>
              <a:buSzPct val="100000"/>
              <a:buFontTx/>
              <a:buBlip>
                <a:blip r:embed="rId2"/>
              </a:buBlip>
              <a:defRPr sz="1600">
                <a:solidFill>
                  <a:schemeClr val="accent1"/>
                </a:solidFill>
                <a:latin typeface="Verdana"/>
                <a:cs typeface="Verdana"/>
              </a:defRPr>
            </a:lvl2pPr>
            <a:lvl3pPr marL="539987" indent="-269993">
              <a:spcBef>
                <a:spcPts val="300"/>
              </a:spcBef>
              <a:spcAft>
                <a:spcPts val="300"/>
              </a:spcAft>
              <a:buClr>
                <a:schemeClr val="accent4"/>
              </a:buClr>
              <a:buFont typeface="Lucida Grande"/>
              <a:buChar char="–"/>
              <a:defRPr sz="1600" baseline="0">
                <a:solidFill>
                  <a:schemeClr val="accent1"/>
                </a:solidFill>
                <a:latin typeface="Verdana"/>
                <a:cs typeface="Verdana"/>
              </a:defRPr>
            </a:lvl3pPr>
            <a:lvl4pPr marL="827979" indent="-269993">
              <a:spcBef>
                <a:spcPts val="300"/>
              </a:spcBef>
              <a:spcAft>
                <a:spcPts val="300"/>
              </a:spcAft>
              <a:buClr>
                <a:schemeClr val="accent4"/>
              </a:buClr>
              <a:buFont typeface="Arial"/>
              <a:buChar char="•"/>
              <a:defRPr sz="1600" baseline="0">
                <a:solidFill>
                  <a:schemeClr val="accent1"/>
                </a:solidFill>
                <a:latin typeface="Verdana"/>
                <a:cs typeface="Verdana"/>
              </a:defRPr>
            </a:lvl4pPr>
            <a:lvl5pPr marL="1079973" indent="-269993">
              <a:spcBef>
                <a:spcPts val="300"/>
              </a:spcBef>
              <a:spcAft>
                <a:spcPts val="300"/>
              </a:spcAft>
              <a:buClr>
                <a:schemeClr val="accent4"/>
              </a:buClr>
              <a:buSzPct val="80000"/>
              <a:buFont typeface="Wingdings" charset="2"/>
              <a:buChar char="§"/>
              <a:defRPr sz="1600">
                <a:solidFill>
                  <a:schemeClr val="accent1"/>
                </a:solidFill>
                <a:latin typeface="Verdana"/>
                <a:cs typeface="Verdana"/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75615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only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5791548" y="6365832"/>
            <a:ext cx="60043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506">
                <a:solidFill>
                  <a:schemeClr val="bg2"/>
                </a:solidFill>
                <a:latin typeface="Verdana"/>
                <a:cs typeface="Verdana"/>
              </a:defRPr>
            </a:lvl1pPr>
          </a:lstStyle>
          <a:p>
            <a:fld id="{81BF0B4E-CE60-AB48-9D7E-4434414A7C3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1361230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56950" y="1388631"/>
            <a:ext cx="11612735" cy="4931595"/>
          </a:xfrm>
          <a:prstGeom prst="rect">
            <a:avLst/>
          </a:prstGeom>
        </p:spPr>
        <p:txBody>
          <a:bodyPr/>
          <a:lstStyle>
            <a:lvl1pPr marL="200020" indent="-200020">
              <a:buClr>
                <a:schemeClr val="tx1"/>
              </a:buClr>
              <a:buSzPct val="85000"/>
              <a:buFont typeface="Wingdings" panose="05000000000000000000" pitchFamily="2" charset="2"/>
              <a:buChar char="l"/>
              <a:defRPr sz="1500"/>
            </a:lvl1pPr>
            <a:lvl2pPr>
              <a:buClr>
                <a:schemeClr val="accent1"/>
              </a:buClr>
              <a:defRPr sz="1200"/>
            </a:lvl2pPr>
            <a:lvl3pPr>
              <a:buClr>
                <a:schemeClr val="accent2"/>
              </a:buClr>
              <a:defRPr sz="1050"/>
            </a:lvl3pPr>
            <a:lvl4pPr>
              <a:defRPr sz="1050"/>
            </a:lvl4pPr>
            <a:lvl5pPr>
              <a:defRPr sz="105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70960" y="109807"/>
            <a:ext cx="10945712" cy="1143000"/>
          </a:xfrm>
          <a:prstGeom prst="rect">
            <a:avLst/>
          </a:prstGeom>
        </p:spPr>
        <p:txBody>
          <a:bodyPr/>
          <a:lstStyle>
            <a:lvl1pPr>
              <a:defRPr lang="en-GB" sz="2100" dirty="0">
                <a:solidFill>
                  <a:schemeClr val="tx1"/>
                </a:solidFill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defRPr>
            </a:lvl1pPr>
          </a:lstStyle>
          <a:p>
            <a:pPr lvl="0" defTabSz="342892" eaLnBrk="0" hangingPunct="0"/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Text Placeholder 13"/>
          <p:cNvSpPr>
            <a:spLocks noGrp="1"/>
          </p:cNvSpPr>
          <p:nvPr>
            <p:ph type="body" sz="quarter" idx="11" hasCustomPrompt="1"/>
          </p:nvPr>
        </p:nvSpPr>
        <p:spPr>
          <a:xfrm>
            <a:off x="4250453" y="6550657"/>
            <a:ext cx="7833784" cy="307347"/>
          </a:xfrm>
          <a:prstGeom prst="rect">
            <a:avLst/>
          </a:prstGeom>
        </p:spPr>
        <p:txBody>
          <a:bodyPr vert="horz" anchor="b" anchorCtr="0"/>
          <a:lstStyle>
            <a:lvl1pPr marL="0" indent="0" algn="r">
              <a:buNone/>
              <a:defRPr sz="750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900">
                <a:solidFill>
                  <a:schemeClr val="accent4"/>
                </a:solidFill>
              </a:defRPr>
            </a:lvl2pPr>
            <a:lvl3pPr>
              <a:defRPr sz="900">
                <a:solidFill>
                  <a:schemeClr val="accent4"/>
                </a:solidFill>
              </a:defRPr>
            </a:lvl3pPr>
            <a:lvl4pPr>
              <a:defRPr sz="900">
                <a:solidFill>
                  <a:schemeClr val="accent4"/>
                </a:solidFill>
              </a:defRPr>
            </a:lvl4pPr>
            <a:lvl5pPr>
              <a:defRPr sz="900">
                <a:solidFill>
                  <a:schemeClr val="accent4"/>
                </a:solidFill>
              </a:defRPr>
            </a:lvl5pPr>
          </a:lstStyle>
          <a:p>
            <a:pPr lvl="0"/>
            <a:r>
              <a:rPr lang="en-GB" dirty="0"/>
              <a:t>Click to add reference</a:t>
            </a:r>
          </a:p>
        </p:txBody>
      </p:sp>
    </p:spTree>
    <p:extLst>
      <p:ext uri="{BB962C8B-B14F-4D97-AF65-F5344CB8AC3E}">
        <p14:creationId xmlns:p14="http://schemas.microsoft.com/office/powerpoint/2010/main" val="5357218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 userDrawn="1"/>
        </p:nvSpPr>
        <p:spPr bwMode="auto">
          <a:xfrm>
            <a:off x="0" y="0"/>
            <a:ext cx="12192000" cy="1341438"/>
          </a:xfrm>
          <a:prstGeom prst="rect">
            <a:avLst/>
          </a:prstGeom>
          <a:gradFill rotWithShape="1">
            <a:gsLst>
              <a:gs pos="0">
                <a:srgbClr val="120449"/>
              </a:gs>
              <a:gs pos="50000">
                <a:srgbClr val="200B6D"/>
              </a:gs>
              <a:gs pos="100000">
                <a:srgbClr val="281082"/>
              </a:gs>
            </a:gsLst>
            <a:lin ang="162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4400">
              <a:solidFill>
                <a:srgbClr val="4F81BD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/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>
              <a:defRPr sz="2000">
                <a:latin typeface="Arial" pitchFamily="34" charset="0"/>
                <a:cs typeface="Arial" pitchFamily="34" charset="0"/>
              </a:defRPr>
            </a:lvl2pPr>
            <a:lvl3pPr>
              <a:defRPr sz="1800">
                <a:latin typeface="Arial" pitchFamily="34" charset="0"/>
                <a:cs typeface="Arial" pitchFamily="34" charset="0"/>
              </a:defRPr>
            </a:lvl3pPr>
            <a:lvl4pPr>
              <a:defRPr sz="1600">
                <a:latin typeface="Arial" pitchFamily="34" charset="0"/>
                <a:cs typeface="Arial" pitchFamily="34" charset="0"/>
              </a:defRPr>
            </a:lvl4pPr>
            <a:lvl5pPr>
              <a:defRPr sz="14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61365" y="104776"/>
            <a:ext cx="11929035" cy="1186143"/>
          </a:xfrm>
        </p:spPr>
        <p:txBody>
          <a:bodyPr/>
          <a:lstStyle>
            <a:lvl1pPr>
              <a:defRPr sz="3200" b="1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ctr" eaLnBrk="0" hangingPunct="0">
              <a:defRPr b="1">
                <a:latin typeface="Arial" charset="0"/>
                <a:cs typeface="Arial" pitchFamily="34" charset="0"/>
              </a:defRPr>
            </a:lvl1pPr>
          </a:lstStyle>
          <a:p>
            <a:pPr>
              <a:defRPr/>
            </a:pPr>
            <a:fld id="{26CF3113-A424-4066-AEF7-DCEF5221BAE9}" type="datetimeFigureOut">
              <a:rPr lang="en-GB"/>
              <a:pPr>
                <a:defRPr/>
              </a:pPr>
              <a:t>23/07/2018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 b="1">
                <a:latin typeface="Arial" charset="0"/>
                <a:cs typeface="Arial" pitchFamily="34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b="1"/>
            </a:lvl1pPr>
          </a:lstStyle>
          <a:p>
            <a:pPr>
              <a:defRPr/>
            </a:pPr>
            <a:fld id="{CE993547-BC82-4890-AECD-5F9E1E5D3D00}" type="slidenum">
              <a:rPr lang="en-GB" altLang="nl-NL"/>
              <a:pPr>
                <a:defRPr/>
              </a:pPr>
              <a:t>‹#›</a:t>
            </a:fld>
            <a:endParaRPr lang="en-GB" altLang="nl-NL"/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0961" y="109808"/>
            <a:ext cx="10945712" cy="11430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2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0963" y="1388626"/>
            <a:ext cx="11556679" cy="4903567"/>
          </a:xfrm>
          <a:prstGeom prst="rect">
            <a:avLst/>
          </a:prstGeom>
        </p:spPr>
        <p:txBody>
          <a:bodyPr/>
          <a:lstStyle>
            <a:lvl1pPr>
              <a:buClr>
                <a:schemeClr val="accent3"/>
              </a:buClr>
              <a:defRPr sz="20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defRPr>
            </a:lvl1pPr>
            <a:lvl2pPr>
              <a:buClr>
                <a:schemeClr val="accent1"/>
              </a:buClr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defRPr>
            </a:lvl2pPr>
            <a:lvl3pPr>
              <a:buClr>
                <a:schemeClr val="accent2"/>
              </a:buClr>
              <a:defRPr sz="1400" baseline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defRPr>
            </a:lvl3pPr>
            <a:lvl4pPr>
              <a:defRPr sz="1400" baseline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defRPr>
            </a:lvl4pPr>
            <a:lvl5pPr>
              <a:defRPr sz="1400" baseline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13"/>
          <p:cNvSpPr>
            <a:spLocks noGrp="1"/>
          </p:cNvSpPr>
          <p:nvPr>
            <p:ph type="body" sz="quarter" idx="11" hasCustomPrompt="1"/>
          </p:nvPr>
        </p:nvSpPr>
        <p:spPr>
          <a:xfrm>
            <a:off x="4250453" y="6550655"/>
            <a:ext cx="7833784" cy="307347"/>
          </a:xfrm>
          <a:prstGeom prst="rect">
            <a:avLst/>
          </a:prstGeom>
        </p:spPr>
        <p:txBody>
          <a:bodyPr vert="horz" anchor="b" anchorCtr="0"/>
          <a:lstStyle>
            <a:lvl1pPr marL="0" indent="0" algn="r">
              <a:buNone/>
              <a:defRPr sz="900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1200">
                <a:solidFill>
                  <a:schemeClr val="accent4"/>
                </a:solidFill>
              </a:defRPr>
            </a:lvl2pPr>
            <a:lvl3pPr>
              <a:defRPr sz="1200">
                <a:solidFill>
                  <a:schemeClr val="accent4"/>
                </a:solidFill>
              </a:defRPr>
            </a:lvl3pPr>
            <a:lvl4pPr>
              <a:defRPr sz="1200">
                <a:solidFill>
                  <a:schemeClr val="accent4"/>
                </a:solidFill>
              </a:defRPr>
            </a:lvl4pPr>
            <a:lvl5pPr>
              <a:defRPr sz="1200">
                <a:solidFill>
                  <a:schemeClr val="accent4"/>
                </a:solidFill>
              </a:defRPr>
            </a:lvl5pPr>
          </a:lstStyle>
          <a:p>
            <a:pPr lvl="0"/>
            <a:r>
              <a:rPr lang="en-GB" dirty="0"/>
              <a:t>Click to add reference</a:t>
            </a:r>
          </a:p>
        </p:txBody>
      </p:sp>
    </p:spTree>
    <p:extLst>
      <p:ext uri="{BB962C8B-B14F-4D97-AF65-F5344CB8AC3E}">
        <p14:creationId xmlns:p14="http://schemas.microsoft.com/office/powerpoint/2010/main" val="23824146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/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/>
  </p:cSld>
  <p:clrMapOvr>
    <a:masterClrMapping/>
  </p:clrMapOvr>
  <p:transition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2209800"/>
            <a:ext cx="5080000" cy="4191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2209800"/>
            <a:ext cx="5080000" cy="4191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/>
  </p:cSld>
  <p:clrMapOvr>
    <a:masterClrMapping/>
  </p:clrMapOvr>
  <p:transition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/>
  </p:cSld>
  <p:clrMapOvr>
    <a:masterClrMapping/>
  </p:clrMapOvr>
  <p:transition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320"/>
            <a:ext cx="11176000" cy="762000"/>
          </a:xfrm>
        </p:spPr>
        <p:txBody>
          <a:bodyPr/>
          <a:lstStyle>
            <a:lvl1pPr>
              <a:defRPr sz="24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/>
  </p:cSld>
  <p:clrMapOvr>
    <a:masterClrMapping/>
  </p:clrMapOvr>
  <p:transition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/>
  </p:cSld>
  <p:clrMapOvr>
    <a:masterClrMapping/>
  </p:clrMapOvr>
  <p:transition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/>
  </p:cSld>
  <p:clrMapOvr>
    <a:masterClrMapping/>
  </p:clrMapOvr>
  <p:transition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/>
  </p:cSld>
  <p:clrMapOvr>
    <a:masterClrMapping/>
  </p:clrMapOvr>
  <p:transition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/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 userDrawn="1"/>
        </p:nvSpPr>
        <p:spPr bwMode="auto">
          <a:xfrm>
            <a:off x="0" y="0"/>
            <a:ext cx="12192000" cy="1341438"/>
          </a:xfrm>
          <a:prstGeom prst="rect">
            <a:avLst/>
          </a:prstGeom>
          <a:gradFill rotWithShape="1">
            <a:gsLst>
              <a:gs pos="0">
                <a:srgbClr val="120449"/>
              </a:gs>
              <a:gs pos="50000">
                <a:srgbClr val="200B6D"/>
              </a:gs>
              <a:gs pos="100000">
                <a:srgbClr val="281082"/>
              </a:gs>
            </a:gsLst>
            <a:lin ang="162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4400">
              <a:solidFill>
                <a:srgbClr val="4F81BD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latin typeface="Arial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ctr" eaLnBrk="0" hangingPunct="0">
              <a:defRPr b="1">
                <a:latin typeface="Arial" charset="0"/>
                <a:cs typeface="Arial" pitchFamily="34" charset="0"/>
              </a:defRPr>
            </a:lvl1pPr>
          </a:lstStyle>
          <a:p>
            <a:pPr>
              <a:defRPr/>
            </a:pPr>
            <a:fld id="{3D705059-46E6-49C9-A673-2C1C087FF08F}" type="datetimeFigureOut">
              <a:rPr lang="en-GB"/>
              <a:pPr>
                <a:defRPr/>
              </a:pPr>
              <a:t>23/07/2018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 b="1">
                <a:latin typeface="Arial" charset="0"/>
                <a:cs typeface="Arial" pitchFamily="34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b="1"/>
            </a:lvl1pPr>
          </a:lstStyle>
          <a:p>
            <a:pPr>
              <a:defRPr/>
            </a:pPr>
            <a:fld id="{0B790C77-B639-4C49-9509-6564DAE002BD}" type="slidenum">
              <a:rPr lang="en-GB" altLang="nl-NL"/>
              <a:pPr>
                <a:defRPr/>
              </a:pPr>
              <a:t>‹#›</a:t>
            </a:fld>
            <a:endParaRPr lang="en-GB" altLang="nl-NL"/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6800" y="1066800"/>
            <a:ext cx="2590800" cy="5334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1066800"/>
            <a:ext cx="7569200" cy="5334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/>
  </p:cSld>
  <p:clrMapOvr>
    <a:masterClrMapping/>
  </p:clrMapOvr>
  <p:transition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>
            <a:lvl1pPr algn="ctr">
              <a:defRPr sz="3600"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dirty="0"/>
              <a:t>Click to edit Master subtitle style</a:t>
            </a:r>
          </a:p>
        </p:txBody>
      </p:sp>
    </p:spTree>
    <p:extLst/>
  </p:cSld>
  <p:clrMapOvr>
    <a:masterClrMapping/>
  </p:clrMapOvr>
  <p:transition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xmlns="" id="{F8C454DE-A612-E94D-9729-C8AD6DDFBCD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14400" y="1981200"/>
            <a:ext cx="10363200" cy="1143000"/>
          </a:xfrm>
        </p:spPr>
        <p:txBody>
          <a:bodyPr/>
          <a:lstStyle>
            <a:lvl1pPr algn="ctr">
              <a:defRPr sz="2300"/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US" noProof="0"/>
              <a:t>Click to edit Master subtitle style</a:t>
            </a:r>
          </a:p>
        </p:txBody>
      </p:sp>
    </p:spTree>
    <p:extLst/>
  </p:cSld>
  <p:clrMapOvr>
    <a:masterClrMapping/>
  </p:clrMapOvr>
  <p:transition spd="slow" advClick="0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371600"/>
            <a:ext cx="10972800" cy="5029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/>
  </p:cSld>
  <p:clrMapOvr>
    <a:masterClrMapping/>
  </p:clrMapOvr>
  <p:transition spd="slow" advClick="0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1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/>
  </p:cSld>
  <p:clrMapOvr>
    <a:masterClrMapping/>
  </p:clrMapOvr>
  <p:transition spd="slow" advClick="0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462088"/>
            <a:ext cx="5080000" cy="50276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462088"/>
            <a:ext cx="5080000" cy="50276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/>
  </p:cSld>
  <p:clrMapOvr>
    <a:masterClrMapping/>
  </p:clrMapOvr>
  <p:transition spd="slow" advClick="0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/>
  </p:cSld>
  <p:clrMapOvr>
    <a:masterClrMapping/>
  </p:clrMapOvr>
  <p:transition spd="slow" advClick="0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/>
  </p:cSld>
  <p:clrMapOvr>
    <a:masterClrMapping/>
  </p:clrMapOvr>
  <p:transition spd="slow" advClick="0"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/>
  </p:cSld>
  <p:clrMapOvr>
    <a:masterClrMapping/>
  </p:clrMapOvr>
  <p:transition spd="slow" advClick="0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7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6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7" y="1435103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/>
  </p:cSld>
  <p:clrMapOvr>
    <a:masterClrMapping/>
  </p:clrMapOvr>
  <p:transition spd="slow" advClick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 txBox="1">
            <a:spLocks noChangeArrowheads="1"/>
          </p:cNvSpPr>
          <p:nvPr userDrawn="1"/>
        </p:nvSpPr>
        <p:spPr bwMode="auto">
          <a:xfrm>
            <a:off x="0" y="0"/>
            <a:ext cx="12192000" cy="1341438"/>
          </a:xfrm>
          <a:prstGeom prst="rect">
            <a:avLst/>
          </a:prstGeom>
          <a:gradFill rotWithShape="1">
            <a:gsLst>
              <a:gs pos="0">
                <a:srgbClr val="120449"/>
              </a:gs>
              <a:gs pos="50000">
                <a:srgbClr val="200B6D"/>
              </a:gs>
              <a:gs pos="100000">
                <a:srgbClr val="281082"/>
              </a:gs>
            </a:gsLst>
            <a:lin ang="162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4400">
              <a:solidFill>
                <a:srgbClr val="4F81BD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  <a:prstGeom prst="rect">
            <a:avLst/>
          </a:prstGeom>
        </p:spPr>
        <p:txBody>
          <a:bodyPr/>
          <a:lstStyle>
            <a:lvl1pPr>
              <a:defRPr sz="2800">
                <a:latin typeface="Arial" pitchFamily="34" charset="0"/>
              </a:defRPr>
            </a:lvl1pPr>
            <a:lvl2pPr>
              <a:defRPr sz="2400">
                <a:latin typeface="Arial" pitchFamily="34" charset="0"/>
              </a:defRPr>
            </a:lvl2pPr>
            <a:lvl3pPr>
              <a:defRPr sz="2000">
                <a:latin typeface="Arial" pitchFamily="34" charset="0"/>
              </a:defRPr>
            </a:lvl3pPr>
            <a:lvl4pPr>
              <a:defRPr sz="1800">
                <a:latin typeface="Arial" pitchFamily="34" charset="0"/>
              </a:defRPr>
            </a:lvl4pPr>
            <a:lvl5pPr>
              <a:defRPr sz="1800">
                <a:latin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  <a:prstGeom prst="rect">
            <a:avLst/>
          </a:prstGeom>
        </p:spPr>
        <p:txBody>
          <a:bodyPr/>
          <a:lstStyle>
            <a:lvl1pPr>
              <a:defRPr sz="2800">
                <a:latin typeface="Arial" pitchFamily="34" charset="0"/>
              </a:defRPr>
            </a:lvl1pPr>
            <a:lvl2pPr>
              <a:defRPr sz="2400">
                <a:latin typeface="Arial" pitchFamily="34" charset="0"/>
              </a:defRPr>
            </a:lvl2pPr>
            <a:lvl3pPr>
              <a:defRPr sz="2000">
                <a:latin typeface="Arial" pitchFamily="34" charset="0"/>
              </a:defRPr>
            </a:lvl3pPr>
            <a:lvl4pPr>
              <a:defRPr sz="1800">
                <a:latin typeface="Arial" pitchFamily="34" charset="0"/>
              </a:defRPr>
            </a:lvl4pPr>
            <a:lvl5pPr>
              <a:defRPr sz="1800">
                <a:latin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161365" y="104776"/>
            <a:ext cx="11929035" cy="1186143"/>
          </a:xfrm>
        </p:spPr>
        <p:txBody>
          <a:bodyPr/>
          <a:lstStyle>
            <a:lvl1pPr>
              <a:defRPr sz="3200" b="1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ctr" eaLnBrk="0" hangingPunct="0">
              <a:defRPr b="1">
                <a:latin typeface="Arial" charset="0"/>
                <a:cs typeface="Arial" pitchFamily="34" charset="0"/>
              </a:defRPr>
            </a:lvl1pPr>
          </a:lstStyle>
          <a:p>
            <a:pPr>
              <a:defRPr/>
            </a:pPr>
            <a:fld id="{34E31AAF-1281-4579-B00C-77EBF7779350}" type="datetimeFigureOut">
              <a:rPr lang="en-GB"/>
              <a:pPr>
                <a:defRPr/>
              </a:pPr>
              <a:t>23/07/2018</a:t>
            </a:fld>
            <a:endParaRPr lang="en-GB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 b="1">
                <a:latin typeface="Arial" charset="0"/>
                <a:cs typeface="Arial" pitchFamily="34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b="1"/>
            </a:lvl1pPr>
          </a:lstStyle>
          <a:p>
            <a:pPr>
              <a:defRPr/>
            </a:pPr>
            <a:fld id="{8C6D5D6A-606E-4C3B-A097-88358C16D647}" type="slidenum">
              <a:rPr lang="en-GB" altLang="nl-NL"/>
              <a:pPr>
                <a:defRPr/>
              </a:pPr>
              <a:t>‹#›</a:t>
            </a:fld>
            <a:endParaRPr lang="en-GB" altLang="nl-NL"/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/>
  </p:cSld>
  <p:clrMapOvr>
    <a:masterClrMapping/>
  </p:clrMapOvr>
  <p:transition spd="slow" advClick="0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/>
  </p:cSld>
  <p:clrMapOvr>
    <a:masterClrMapping/>
  </p:clrMapOvr>
  <p:transition spd="slow" advClick="0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6800" y="0"/>
            <a:ext cx="2590800" cy="64897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1" y="0"/>
            <a:ext cx="7569200" cy="64897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/>
  </p:cSld>
  <p:clrMapOvr>
    <a:masterClrMapping/>
  </p:clrMapOvr>
  <p:transition spd="slow" advClick="0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NEW 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630767" y="6631087"/>
            <a:ext cx="7738116" cy="153888"/>
          </a:xfrm>
        </p:spPr>
        <p:txBody>
          <a:bodyPr lIns="0" tIns="0" rIns="0" bIns="0" anchor="b">
            <a:spAutoFit/>
          </a:bodyPr>
          <a:lstStyle>
            <a:lvl1pPr marL="0" indent="0">
              <a:spcBef>
                <a:spcPts val="0"/>
              </a:spcBef>
              <a:buFontTx/>
              <a:buNone/>
              <a:defRPr sz="1000">
                <a:solidFill>
                  <a:srgbClr val="000066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  <a:endParaRPr lang="en-GB" dirty="0"/>
          </a:p>
        </p:txBody>
      </p:sp>
      <p:sp>
        <p:nvSpPr>
          <p:cNvPr id="5" name="Slide Number Placeholder 2"/>
          <p:cNvSpPr>
            <a:spLocks noGrp="1"/>
          </p:cNvSpPr>
          <p:nvPr>
            <p:ph type="sldNum" sz="quarter" idx="13"/>
          </p:nvPr>
        </p:nvSpPr>
        <p:spPr>
          <a:xfrm>
            <a:off x="4233" y="6489701"/>
            <a:ext cx="533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FFFFFF"/>
                </a:solidFill>
                <a:cs typeface="+mn-cs"/>
              </a:defRPr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659D2F7D-FC5C-3F46-9C72-E18FC1D7FFE0}" type="slidenum">
              <a:rPr lang="en-GB"/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GB"/>
          </a:p>
        </p:txBody>
      </p:sp>
    </p:spTree>
    <p:extLst/>
  </p:cSld>
  <p:clrMapOvr>
    <a:masterClrMapping/>
  </p:clrMapOvr>
  <p:transition spd="slow" advClick="0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NEW 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09600" y="0"/>
            <a:ext cx="10972800" cy="1143000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630767" y="6631087"/>
            <a:ext cx="7738116" cy="153888"/>
          </a:xfrm>
        </p:spPr>
        <p:txBody>
          <a:bodyPr lIns="0" tIns="0" rIns="0" bIns="0" anchor="b">
            <a:spAutoFit/>
          </a:bodyPr>
          <a:lstStyle>
            <a:lvl1pPr marL="0" indent="0">
              <a:spcBef>
                <a:spcPts val="0"/>
              </a:spcBef>
              <a:buFontTx/>
              <a:buNone/>
              <a:defRPr sz="1000">
                <a:solidFill>
                  <a:srgbClr val="000066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  <a:endParaRPr lang="en-GB" dirty="0"/>
          </a:p>
        </p:txBody>
      </p:sp>
      <p:sp>
        <p:nvSpPr>
          <p:cNvPr id="5" name="Slide Number Placeholder 2"/>
          <p:cNvSpPr>
            <a:spLocks noGrp="1"/>
          </p:cNvSpPr>
          <p:nvPr>
            <p:ph type="sldNum" sz="quarter" idx="13"/>
          </p:nvPr>
        </p:nvSpPr>
        <p:spPr>
          <a:xfrm>
            <a:off x="4233" y="6489701"/>
            <a:ext cx="533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FFFFFF"/>
                </a:solidFill>
                <a:cs typeface="+mn-cs"/>
              </a:defRPr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796EC0D8-CF13-B54F-AABB-1280F8E58F14}" type="slidenum">
              <a:rPr lang="en-GB"/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GB"/>
          </a:p>
        </p:txBody>
      </p:sp>
    </p:spTree>
    <p:extLst/>
  </p:cSld>
  <p:clrMapOvr>
    <a:masterClrMapping/>
  </p:clrMapOvr>
  <p:transition spd="slow" advClick="0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NEW 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630767" y="6631087"/>
            <a:ext cx="7738116" cy="153888"/>
          </a:xfrm>
        </p:spPr>
        <p:txBody>
          <a:bodyPr lIns="0" tIns="0" rIns="0" bIns="0" anchor="b">
            <a:spAutoFit/>
          </a:bodyPr>
          <a:lstStyle>
            <a:lvl1pPr marL="0" indent="0">
              <a:spcBef>
                <a:spcPts val="0"/>
              </a:spcBef>
              <a:buFontTx/>
              <a:buNone/>
              <a:defRPr sz="1000">
                <a:solidFill>
                  <a:srgbClr val="000066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  <a:endParaRPr lang="en-GB" dirty="0"/>
          </a:p>
        </p:txBody>
      </p:sp>
      <p:sp>
        <p:nvSpPr>
          <p:cNvPr id="5" name="Slide Number Placeholder 2"/>
          <p:cNvSpPr>
            <a:spLocks noGrp="1"/>
          </p:cNvSpPr>
          <p:nvPr>
            <p:ph type="sldNum" sz="quarter" idx="13"/>
          </p:nvPr>
        </p:nvSpPr>
        <p:spPr>
          <a:xfrm>
            <a:off x="4233" y="6489701"/>
            <a:ext cx="533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FFFFFF"/>
                </a:solidFill>
                <a:cs typeface="+mn-cs"/>
              </a:defRPr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659D2F7D-FC5C-3F46-9C72-E18FC1D7FFE0}" type="slidenum">
              <a:rPr lang="en-GB"/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GB"/>
          </a:p>
        </p:txBody>
      </p:sp>
    </p:spTree>
    <p:extLst/>
  </p:cSld>
  <p:clrMapOvr>
    <a:masterClrMapping/>
  </p:clrMapOvr>
  <p:transition spd="slow" advClick="0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7485" y="115889"/>
            <a:ext cx="10991849" cy="779671"/>
          </a:xfrm>
        </p:spPr>
        <p:txBody>
          <a:bodyPr>
            <a:normAutofit/>
          </a:bodyPr>
          <a:lstStyle>
            <a:lvl1pPr algn="l">
              <a:defRPr sz="2800" b="1" i="0">
                <a:solidFill>
                  <a:srgbClr val="064F59"/>
                </a:solidFill>
                <a:latin typeface="Arial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7284" y="1376989"/>
            <a:ext cx="10972800" cy="4525963"/>
          </a:xfrm>
        </p:spPr>
        <p:txBody>
          <a:bodyPr lIns="0" rtlCol="0">
            <a:normAutofit/>
          </a:bodyPr>
          <a:lstStyle>
            <a:lvl1pPr>
              <a:defRPr lang="en-US" sz="2100" dirty="0" smtClean="0"/>
            </a:lvl1pPr>
            <a:lvl2pPr>
              <a:defRPr lang="en-US" sz="2000" dirty="0" smtClean="0"/>
            </a:lvl2pPr>
            <a:lvl3pPr>
              <a:defRPr lang="en-US" sz="2000" dirty="0" smtClean="0"/>
            </a:lvl3pPr>
            <a:lvl4pPr>
              <a:defRPr lang="en-US" dirty="0" smtClean="0"/>
            </a:lvl4pPr>
            <a:lvl5pPr>
              <a:defRPr lang="en-US" dirty="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Text Placeholder 21"/>
          <p:cNvSpPr>
            <a:spLocks noGrp="1"/>
          </p:cNvSpPr>
          <p:nvPr>
            <p:ph type="body" sz="quarter" idx="10"/>
          </p:nvPr>
        </p:nvSpPr>
        <p:spPr>
          <a:xfrm>
            <a:off x="615951" y="6289940"/>
            <a:ext cx="10993967" cy="463313"/>
          </a:xfrm>
        </p:spPr>
        <p:txBody>
          <a:bodyPr lIns="0" tIns="0" rIns="0" bIns="0" anchor="b">
            <a:noAutofit/>
          </a:bodyPr>
          <a:lstStyle>
            <a:lvl1pPr marL="0" indent="0">
              <a:lnSpc>
                <a:spcPct val="100000"/>
              </a:lnSpc>
              <a:spcBef>
                <a:spcPts val="200"/>
              </a:spcBef>
              <a:buNone/>
              <a:defRPr sz="1000" b="0">
                <a:solidFill>
                  <a:srgbClr val="064F59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noProof="0" dirty="0"/>
              <a:t>Click to edit Master text styles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9012767" y="6491289"/>
            <a:ext cx="2844800" cy="365125"/>
          </a:xfrm>
          <a:prstGeom prst="rect">
            <a:avLst/>
          </a:prstGeom>
        </p:spPr>
        <p:txBody>
          <a:bodyPr/>
          <a:lstStyle>
            <a:lvl1pPr>
              <a:defRPr sz="1100" b="0" i="0">
                <a:solidFill>
                  <a:srgbClr val="064F59"/>
                </a:solidFill>
                <a:latin typeface="Arial"/>
                <a:cs typeface="Arial"/>
              </a:defRPr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865B40A2-B197-3B46-BE14-65D655D54854}" type="slidenum">
              <a:rPr lang="en-US"/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dirty="0"/>
          </a:p>
        </p:txBody>
      </p:sp>
      <p:sp>
        <p:nvSpPr>
          <p:cNvPr id="6" name="Footer Placeholder 7"/>
          <p:cNvSpPr>
            <a:spLocks noGrp="1"/>
          </p:cNvSpPr>
          <p:nvPr>
            <p:ph type="ftr" sz="quarter" idx="12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64F59">
                    <a:tint val="75000"/>
                  </a:srgbClr>
                </a:solidFill>
              </a:defRPr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2400"/>
          </a:p>
        </p:txBody>
      </p:sp>
    </p:spTree>
    <p:extLst/>
  </p:cSld>
  <p:clrMapOvr>
    <a:masterClrMapping/>
  </p:clrMapOvr>
  <p:transition spd="slow" advClick="0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8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207264" y="6322423"/>
            <a:ext cx="5350933" cy="304800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1000"/>
            </a:lvl1pPr>
            <a:lvl2pPr marL="457200" indent="0">
              <a:buNone/>
              <a:defRPr sz="105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</a:lstStyle>
          <a:p>
            <a:pPr lvl="0"/>
            <a:r>
              <a:rPr lang="en-US" dirty="0"/>
              <a:t>Click to edit Master text style</a:t>
            </a:r>
          </a:p>
        </p:txBody>
      </p:sp>
      <p:sp>
        <p:nvSpPr>
          <p:cNvPr id="6" name="Content Placeholder 4"/>
          <p:cNvSpPr>
            <a:spLocks noGrp="1"/>
          </p:cNvSpPr>
          <p:nvPr>
            <p:ph sz="quarter" idx="11"/>
          </p:nvPr>
        </p:nvSpPr>
        <p:spPr>
          <a:xfrm>
            <a:off x="6624320" y="6323295"/>
            <a:ext cx="5350933" cy="304800"/>
          </a:xfrm>
        </p:spPr>
        <p:txBody>
          <a:bodyPr anchor="b"/>
          <a:lstStyle>
            <a:lvl1pPr marL="0" indent="0" algn="r">
              <a:spcBef>
                <a:spcPts val="0"/>
              </a:spcBef>
              <a:buNone/>
              <a:defRPr sz="1000"/>
            </a:lvl1pPr>
            <a:lvl2pPr marL="457200" indent="0">
              <a:buNone/>
              <a:defRPr sz="105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</a:lstStyle>
          <a:p>
            <a:pPr lvl="0"/>
            <a:r>
              <a:rPr lang="en-US" dirty="0"/>
              <a:t>Click to edit Master text style</a:t>
            </a:r>
          </a:p>
        </p:txBody>
      </p:sp>
    </p:spTree>
    <p:extLst/>
  </p:cSld>
  <p:clrMapOvr>
    <a:masterClrMapping/>
  </p:clrMapOvr>
  <p:transition spd="slow" advClick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/>
          <p:cNvSpPr txBox="1">
            <a:spLocks noChangeArrowheads="1"/>
          </p:cNvSpPr>
          <p:nvPr userDrawn="1"/>
        </p:nvSpPr>
        <p:spPr bwMode="auto">
          <a:xfrm>
            <a:off x="0" y="0"/>
            <a:ext cx="12192000" cy="1341438"/>
          </a:xfrm>
          <a:prstGeom prst="rect">
            <a:avLst/>
          </a:prstGeom>
          <a:gradFill rotWithShape="1">
            <a:gsLst>
              <a:gs pos="0">
                <a:srgbClr val="120449"/>
              </a:gs>
              <a:gs pos="50000">
                <a:srgbClr val="200B6D"/>
              </a:gs>
              <a:gs pos="100000">
                <a:srgbClr val="281082"/>
              </a:gs>
            </a:gsLst>
            <a:lin ang="162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4400">
              <a:solidFill>
                <a:srgbClr val="4F81BD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>
                <a:latin typeface="Arial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  <a:prstGeom prst="rect">
            <a:avLst/>
          </a:prstGeom>
        </p:spPr>
        <p:txBody>
          <a:bodyPr/>
          <a:lstStyle>
            <a:lvl1pPr>
              <a:defRPr sz="2400">
                <a:latin typeface="Arial" pitchFamily="34" charset="0"/>
              </a:defRPr>
            </a:lvl1pPr>
            <a:lvl2pPr>
              <a:defRPr sz="2000">
                <a:latin typeface="Arial" pitchFamily="34" charset="0"/>
              </a:defRPr>
            </a:lvl2pPr>
            <a:lvl3pPr>
              <a:defRPr sz="1800">
                <a:latin typeface="Arial" pitchFamily="34" charset="0"/>
              </a:defRPr>
            </a:lvl3pPr>
            <a:lvl4pPr>
              <a:defRPr sz="1600">
                <a:latin typeface="Arial" pitchFamily="34" charset="0"/>
              </a:defRPr>
            </a:lvl4pPr>
            <a:lvl5pPr>
              <a:defRPr sz="1600">
                <a:latin typeface="Arial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>
                <a:latin typeface="Arial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  <a:prstGeom prst="rect">
            <a:avLst/>
          </a:prstGeom>
        </p:spPr>
        <p:txBody>
          <a:bodyPr/>
          <a:lstStyle>
            <a:lvl1pPr>
              <a:defRPr sz="2400">
                <a:latin typeface="Arial" pitchFamily="34" charset="0"/>
              </a:defRPr>
            </a:lvl1pPr>
            <a:lvl2pPr>
              <a:defRPr sz="2000">
                <a:latin typeface="Arial" pitchFamily="34" charset="0"/>
              </a:defRPr>
            </a:lvl2pPr>
            <a:lvl3pPr>
              <a:defRPr sz="1800">
                <a:latin typeface="Arial" pitchFamily="34" charset="0"/>
              </a:defRPr>
            </a:lvl3pPr>
            <a:lvl4pPr>
              <a:defRPr sz="1600">
                <a:latin typeface="Arial" pitchFamily="34" charset="0"/>
              </a:defRPr>
            </a:lvl4pPr>
            <a:lvl5pPr>
              <a:defRPr sz="1600">
                <a:latin typeface="Arial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161365" y="104776"/>
            <a:ext cx="11929035" cy="1186143"/>
          </a:xfrm>
        </p:spPr>
        <p:txBody>
          <a:bodyPr/>
          <a:lstStyle>
            <a:lvl1pPr>
              <a:defRPr sz="3200" b="1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8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ctr" eaLnBrk="0" hangingPunct="0">
              <a:defRPr b="1">
                <a:latin typeface="Arial" charset="0"/>
                <a:cs typeface="Arial" pitchFamily="34" charset="0"/>
              </a:defRPr>
            </a:lvl1pPr>
          </a:lstStyle>
          <a:p>
            <a:pPr>
              <a:defRPr/>
            </a:pPr>
            <a:fld id="{5B6506DA-CD80-458F-B55D-49A5692FA5DD}" type="datetimeFigureOut">
              <a:rPr lang="en-GB"/>
              <a:pPr>
                <a:defRPr/>
              </a:pPr>
              <a:t>23/07/2018</a:t>
            </a:fld>
            <a:endParaRPr lang="en-GB"/>
          </a:p>
        </p:txBody>
      </p:sp>
      <p:sp>
        <p:nvSpPr>
          <p:cNvPr id="9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 b="1">
                <a:latin typeface="Arial" charset="0"/>
                <a:cs typeface="Arial" pitchFamily="34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b="1"/>
            </a:lvl1pPr>
          </a:lstStyle>
          <a:p>
            <a:pPr>
              <a:defRPr/>
            </a:pPr>
            <a:fld id="{D7B3C4E1-7048-4B9F-AD64-5FA59EFA8462}" type="slidenum">
              <a:rPr lang="en-GB" altLang="nl-NL"/>
              <a:pPr>
                <a:defRPr/>
              </a:pPr>
              <a:t>‹#›</a:t>
            </a:fld>
            <a:endParaRPr lang="en-GB" altLang="nl-NL"/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 txBox="1">
            <a:spLocks noChangeArrowheads="1"/>
          </p:cNvSpPr>
          <p:nvPr userDrawn="1"/>
        </p:nvSpPr>
        <p:spPr bwMode="auto">
          <a:xfrm>
            <a:off x="0" y="0"/>
            <a:ext cx="12192000" cy="1341438"/>
          </a:xfrm>
          <a:prstGeom prst="rect">
            <a:avLst/>
          </a:prstGeom>
          <a:gradFill rotWithShape="1">
            <a:gsLst>
              <a:gs pos="0">
                <a:srgbClr val="120449"/>
              </a:gs>
              <a:gs pos="50000">
                <a:srgbClr val="200B6D"/>
              </a:gs>
              <a:gs pos="100000">
                <a:srgbClr val="281082"/>
              </a:gs>
            </a:gsLst>
            <a:lin ang="162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4400">
              <a:solidFill>
                <a:srgbClr val="4F81BD"/>
              </a:solidFill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161365" y="104776"/>
            <a:ext cx="11929035" cy="1186143"/>
          </a:xfrm>
        </p:spPr>
        <p:txBody>
          <a:bodyPr/>
          <a:lstStyle>
            <a:lvl1pPr>
              <a:defRPr sz="3200" b="1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4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ctr" eaLnBrk="0" hangingPunct="0">
              <a:defRPr b="1">
                <a:latin typeface="Arial" charset="0"/>
                <a:cs typeface="Arial" pitchFamily="34" charset="0"/>
              </a:defRPr>
            </a:lvl1pPr>
          </a:lstStyle>
          <a:p>
            <a:pPr>
              <a:defRPr/>
            </a:pPr>
            <a:fld id="{9D5395C2-ACCE-431D-88B0-E48C4C67E24C}" type="datetimeFigureOut">
              <a:rPr lang="en-GB"/>
              <a:pPr>
                <a:defRPr/>
              </a:pPr>
              <a:t>23/07/2018</a:t>
            </a:fld>
            <a:endParaRPr lang="en-GB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 b="1">
                <a:latin typeface="Arial" charset="0"/>
                <a:cs typeface="Arial" pitchFamily="34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b="1"/>
            </a:lvl1pPr>
          </a:lstStyle>
          <a:p>
            <a:pPr>
              <a:defRPr/>
            </a:pPr>
            <a:fld id="{AD2C5150-C97F-488F-BFF5-F5FC153C49F4}" type="slidenum">
              <a:rPr lang="en-GB" altLang="nl-NL"/>
              <a:pPr>
                <a:defRPr/>
              </a:pPr>
              <a:t>‹#›</a:t>
            </a:fld>
            <a:endParaRPr lang="en-GB" altLang="nl-NL"/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 userDrawn="1"/>
        </p:nvSpPr>
        <p:spPr bwMode="auto">
          <a:xfrm>
            <a:off x="0" y="0"/>
            <a:ext cx="12192000" cy="1341438"/>
          </a:xfrm>
          <a:prstGeom prst="rect">
            <a:avLst/>
          </a:prstGeom>
          <a:gradFill rotWithShape="1">
            <a:gsLst>
              <a:gs pos="0">
                <a:srgbClr val="120449"/>
              </a:gs>
              <a:gs pos="50000">
                <a:srgbClr val="200B6D"/>
              </a:gs>
              <a:gs pos="100000">
                <a:srgbClr val="281082"/>
              </a:gs>
            </a:gsLst>
            <a:lin ang="162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4400">
              <a:solidFill>
                <a:srgbClr val="4F81BD"/>
              </a:solidFill>
            </a:endParaRPr>
          </a:p>
        </p:txBody>
      </p:sp>
      <p:sp>
        <p:nvSpPr>
          <p:cNvPr id="3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ctr" eaLnBrk="0" hangingPunct="0">
              <a:defRPr b="1">
                <a:latin typeface="Arial" charset="0"/>
                <a:cs typeface="Arial" pitchFamily="34" charset="0"/>
              </a:defRPr>
            </a:lvl1pPr>
          </a:lstStyle>
          <a:p>
            <a:pPr>
              <a:defRPr/>
            </a:pPr>
            <a:fld id="{3E6C63C9-FDC3-4B1F-AA8C-21B0CBFAC275}" type="datetimeFigureOut">
              <a:rPr lang="en-GB"/>
              <a:pPr>
                <a:defRPr/>
              </a:pPr>
              <a:t>23/07/2018</a:t>
            </a:fld>
            <a:endParaRPr lang="en-GB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 b="1">
                <a:latin typeface="Arial" charset="0"/>
                <a:cs typeface="Arial" pitchFamily="34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b="1"/>
            </a:lvl1pPr>
          </a:lstStyle>
          <a:p>
            <a:pPr>
              <a:defRPr/>
            </a:pPr>
            <a:fld id="{C8CE7FE5-F9C6-4494-8E0F-821C86E87F35}" type="slidenum">
              <a:rPr lang="en-GB" altLang="nl-NL"/>
              <a:pPr>
                <a:defRPr/>
              </a:pPr>
              <a:t>‹#›</a:t>
            </a:fld>
            <a:endParaRPr lang="en-GB" altLang="nl-NL"/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 txBox="1">
            <a:spLocks noChangeArrowheads="1"/>
          </p:cNvSpPr>
          <p:nvPr userDrawn="1"/>
        </p:nvSpPr>
        <p:spPr bwMode="auto">
          <a:xfrm>
            <a:off x="0" y="0"/>
            <a:ext cx="12192000" cy="1341438"/>
          </a:xfrm>
          <a:prstGeom prst="rect">
            <a:avLst/>
          </a:prstGeom>
          <a:gradFill rotWithShape="1">
            <a:gsLst>
              <a:gs pos="0">
                <a:srgbClr val="120449"/>
              </a:gs>
              <a:gs pos="50000">
                <a:srgbClr val="200B6D"/>
              </a:gs>
              <a:gs pos="100000">
                <a:srgbClr val="281082"/>
              </a:gs>
            </a:gsLst>
            <a:lin ang="162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4400">
              <a:solidFill>
                <a:srgbClr val="4F81BD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200">
                <a:latin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>
                <a:latin typeface="Arial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ctr" eaLnBrk="0" hangingPunct="0">
              <a:defRPr b="1">
                <a:latin typeface="Arial" charset="0"/>
                <a:cs typeface="Arial" pitchFamily="34" charset="0"/>
              </a:defRPr>
            </a:lvl1pPr>
          </a:lstStyle>
          <a:p>
            <a:pPr>
              <a:defRPr/>
            </a:pPr>
            <a:fld id="{BB7EBC9A-D04C-4952-89AB-0104765648FF}" type="datetimeFigureOut">
              <a:rPr lang="en-GB"/>
              <a:pPr>
                <a:defRPr/>
              </a:pPr>
              <a:t>23/07/2018</a:t>
            </a:fld>
            <a:endParaRPr lang="en-GB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 b="1">
                <a:latin typeface="Arial" charset="0"/>
                <a:cs typeface="Arial" pitchFamily="34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b="1"/>
            </a:lvl1pPr>
          </a:lstStyle>
          <a:p>
            <a:pPr>
              <a:defRPr/>
            </a:pPr>
            <a:fld id="{283773AE-4ECB-43A9-828B-790C46BFD6BF}" type="slidenum">
              <a:rPr lang="en-GB" altLang="nl-NL"/>
              <a:pPr>
                <a:defRPr/>
              </a:pPr>
              <a:t>‹#›</a:t>
            </a:fld>
            <a:endParaRPr lang="en-GB" altLang="nl-NL"/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 userDrawn="1"/>
        </p:nvSpPr>
        <p:spPr bwMode="auto">
          <a:xfrm>
            <a:off x="0" y="0"/>
            <a:ext cx="12192000" cy="1341438"/>
          </a:xfrm>
          <a:prstGeom prst="rect">
            <a:avLst/>
          </a:prstGeom>
          <a:gradFill rotWithShape="1">
            <a:gsLst>
              <a:gs pos="0">
                <a:srgbClr val="120449"/>
              </a:gs>
              <a:gs pos="50000">
                <a:srgbClr val="200B6D"/>
              </a:gs>
              <a:gs pos="100000">
                <a:srgbClr val="281082"/>
              </a:gs>
            </a:gsLst>
            <a:lin ang="162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4400">
              <a:solidFill>
                <a:srgbClr val="4F81BD"/>
              </a:solidFill>
            </a:endParaRP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eaVert"/>
          <a:lstStyle>
            <a:lvl1pPr>
              <a:defRPr>
                <a:latin typeface="Arial" pitchFamily="34" charset="0"/>
              </a:defRPr>
            </a:lvl1pPr>
            <a:lvl2pPr>
              <a:defRPr>
                <a:latin typeface="Arial" pitchFamily="34" charset="0"/>
              </a:defRPr>
            </a:lvl2pPr>
            <a:lvl3pPr>
              <a:defRPr>
                <a:latin typeface="Arial" pitchFamily="34" charset="0"/>
              </a:defRPr>
            </a:lvl3pPr>
            <a:lvl4pPr>
              <a:defRPr>
                <a:latin typeface="Arial" pitchFamily="34" charset="0"/>
              </a:defRPr>
            </a:lvl4pPr>
            <a:lvl5pPr>
              <a:defRPr>
                <a:latin typeface="Arial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161365" y="104776"/>
            <a:ext cx="11929035" cy="1186143"/>
          </a:xfrm>
        </p:spPr>
        <p:txBody>
          <a:bodyPr/>
          <a:lstStyle>
            <a:lvl1pPr>
              <a:defRPr sz="3200" b="1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ctr" eaLnBrk="0" hangingPunct="0">
              <a:defRPr b="1">
                <a:latin typeface="Arial" charset="0"/>
                <a:cs typeface="Arial" pitchFamily="34" charset="0"/>
              </a:defRPr>
            </a:lvl1pPr>
          </a:lstStyle>
          <a:p>
            <a:pPr>
              <a:defRPr/>
            </a:pPr>
            <a:fld id="{21B8C3B8-BB7A-4EB5-889C-F65AB82027E3}" type="datetimeFigureOut">
              <a:rPr lang="en-GB"/>
              <a:pPr>
                <a:defRPr/>
              </a:pPr>
              <a:t>23/07/2018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 b="1">
                <a:latin typeface="Arial" charset="0"/>
                <a:cs typeface="Arial" pitchFamily="34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b="1"/>
            </a:lvl1pPr>
          </a:lstStyle>
          <a:p>
            <a:pPr>
              <a:defRPr/>
            </a:pPr>
            <a:fld id="{EE8EBB81-6CBA-4B6A-B1BF-C774ED22B8B8}" type="slidenum">
              <a:rPr lang="en-GB" altLang="nl-NL"/>
              <a:pPr>
                <a:defRPr/>
              </a:pPr>
              <a:t>‹#›</a:t>
            </a:fld>
            <a:endParaRPr lang="en-GB" altLang="nl-NL"/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20" Type="http://schemas.openxmlformats.org/officeDocument/2006/relationships/slideLayout" Target="../slideLayouts/slideLayout20.xml"/><Relationship Id="rId21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slideLayout" Target="../slideLayouts/slideLayout18.xml"/><Relationship Id="rId19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31.xml"/><Relationship Id="rId12" Type="http://schemas.openxmlformats.org/officeDocument/2006/relationships/theme" Target="../theme/theme2.xml"/><Relationship Id="rId13" Type="http://schemas.openxmlformats.org/officeDocument/2006/relationships/image" Target="../media/image2.png"/><Relationship Id="rId14" Type="http://schemas.openxmlformats.org/officeDocument/2006/relationships/image" Target="../media/image3.png"/><Relationship Id="rId1" Type="http://schemas.openxmlformats.org/officeDocument/2006/relationships/slideLayout" Target="../slideLayouts/slideLayout21.xml"/><Relationship Id="rId2" Type="http://schemas.openxmlformats.org/officeDocument/2006/relationships/slideLayout" Target="../slideLayouts/slideLayout22.xml"/><Relationship Id="rId3" Type="http://schemas.openxmlformats.org/officeDocument/2006/relationships/slideLayout" Target="../slideLayouts/slideLayout23.xml"/><Relationship Id="rId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25.xml"/><Relationship Id="rId6" Type="http://schemas.openxmlformats.org/officeDocument/2006/relationships/slideLayout" Target="../slideLayouts/slideLayout26.xml"/><Relationship Id="rId7" Type="http://schemas.openxmlformats.org/officeDocument/2006/relationships/slideLayout" Target="../slideLayouts/slideLayout27.xml"/><Relationship Id="rId8" Type="http://schemas.openxmlformats.org/officeDocument/2006/relationships/slideLayout" Target="../slideLayouts/slideLayout28.xml"/><Relationship Id="rId9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0.xml"/></Relationships>
</file>

<file path=ppt/slideMasters/_rels/slideMaster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42.xml"/><Relationship Id="rId12" Type="http://schemas.openxmlformats.org/officeDocument/2006/relationships/slideLayout" Target="../slideLayouts/slideLayout43.xml"/><Relationship Id="rId13" Type="http://schemas.openxmlformats.org/officeDocument/2006/relationships/slideLayout" Target="../slideLayouts/slideLayout44.xml"/><Relationship Id="rId14" Type="http://schemas.openxmlformats.org/officeDocument/2006/relationships/slideLayout" Target="../slideLayouts/slideLayout45.xml"/><Relationship Id="rId15" Type="http://schemas.openxmlformats.org/officeDocument/2006/relationships/slideLayout" Target="../slideLayouts/slideLayout46.xml"/><Relationship Id="rId16" Type="http://schemas.openxmlformats.org/officeDocument/2006/relationships/slideLayout" Target="../slideLayouts/slideLayout47.xml"/><Relationship Id="rId17" Type="http://schemas.openxmlformats.org/officeDocument/2006/relationships/theme" Target="../theme/theme3.xml"/><Relationship Id="rId18" Type="http://schemas.openxmlformats.org/officeDocument/2006/relationships/image" Target="../media/image4.jpg"/><Relationship Id="rId1" Type="http://schemas.openxmlformats.org/officeDocument/2006/relationships/slideLayout" Target="../slideLayouts/slideLayout32.xml"/><Relationship Id="rId2" Type="http://schemas.openxmlformats.org/officeDocument/2006/relationships/slideLayout" Target="../slideLayouts/slideLayout33.xml"/><Relationship Id="rId3" Type="http://schemas.openxmlformats.org/officeDocument/2006/relationships/slideLayout" Target="../slideLayouts/slideLayout34.xml"/><Relationship Id="rId4" Type="http://schemas.openxmlformats.org/officeDocument/2006/relationships/slideLayout" Target="../slideLayouts/slideLayout35.xml"/><Relationship Id="rId5" Type="http://schemas.openxmlformats.org/officeDocument/2006/relationships/slideLayout" Target="../slideLayouts/slideLayout36.xml"/><Relationship Id="rId6" Type="http://schemas.openxmlformats.org/officeDocument/2006/relationships/slideLayout" Target="../slideLayouts/slideLayout37.xml"/><Relationship Id="rId7" Type="http://schemas.openxmlformats.org/officeDocument/2006/relationships/slideLayout" Target="../slideLayouts/slideLayout38.xml"/><Relationship Id="rId8" Type="http://schemas.openxmlformats.org/officeDocument/2006/relationships/slideLayout" Target="../slideLayouts/slideLayout39.xml"/><Relationship Id="rId9" Type="http://schemas.openxmlformats.org/officeDocument/2006/relationships/slideLayout" Target="../slideLayouts/slideLayout40.xml"/><Relationship Id="rId10" Type="http://schemas.openxmlformats.org/officeDocument/2006/relationships/slideLayout" Target="../slideLayouts/slideLayout4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Placehold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nl-NL"/>
              <a:t>Click to edit Master title style</a:t>
            </a:r>
            <a:endParaRPr lang="en-GB" alt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eaLnBrk="1" hangingPunct="1">
              <a:defRPr sz="1200" b="0">
                <a:solidFill>
                  <a:srgbClr val="898989"/>
                </a:solidFill>
                <a:latin typeface="Arial" pitchFamily="34" charset="0"/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EB2A3B88-E110-4BB0-AABD-3639B785AD47}" type="datetimeFigureOut">
              <a:rPr lang="en-GB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23/07/2018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1200" b="0">
                <a:solidFill>
                  <a:srgbClr val="898989"/>
                </a:solidFill>
                <a:latin typeface="Arial" pitchFamily="34" charset="0"/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>
                <a:solidFill>
                  <a:srgbClr val="898989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C87B528-1226-441B-AD41-71404BBFFADE}" type="slidenum">
              <a:rPr lang="en-GB" altLang="nl-NL" sz="120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GB" altLang="nl-NL" sz="1200"/>
          </a:p>
        </p:txBody>
      </p:sp>
      <p:sp>
        <p:nvSpPr>
          <p:cNvPr id="10246" name="Rectangle 2"/>
          <p:cNvSpPr txBox="1">
            <a:spLocks noChangeArrowheads="1"/>
          </p:cNvSpPr>
          <p:nvPr userDrawn="1"/>
        </p:nvSpPr>
        <p:spPr bwMode="auto">
          <a:xfrm>
            <a:off x="0" y="0"/>
            <a:ext cx="12192000" cy="1341438"/>
          </a:xfrm>
          <a:prstGeom prst="rect">
            <a:avLst/>
          </a:prstGeom>
          <a:gradFill rotWithShape="1">
            <a:gsLst>
              <a:gs pos="0">
                <a:srgbClr val="120449"/>
              </a:gs>
              <a:gs pos="50000">
                <a:srgbClr val="200B6D"/>
              </a:gs>
              <a:gs pos="100000">
                <a:srgbClr val="281082"/>
              </a:gs>
            </a:gsLst>
            <a:lin ang="162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4400">
              <a:solidFill>
                <a:srgbClr val="4F81B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05124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0" r:id="rId1"/>
    <p:sldLayoutId id="2147483751" r:id="rId2"/>
    <p:sldLayoutId id="2147483752" r:id="rId3"/>
    <p:sldLayoutId id="2147483753" r:id="rId4"/>
    <p:sldLayoutId id="2147483754" r:id="rId5"/>
    <p:sldLayoutId id="2147483755" r:id="rId6"/>
    <p:sldLayoutId id="2147483756" r:id="rId7"/>
    <p:sldLayoutId id="2147483757" r:id="rId8"/>
    <p:sldLayoutId id="2147483758" r:id="rId9"/>
    <p:sldLayoutId id="2147483759" r:id="rId10"/>
    <p:sldLayoutId id="2147483760" r:id="rId11"/>
    <p:sldLayoutId id="2147483761" r:id="rId12"/>
    <p:sldLayoutId id="2147483762" r:id="rId13"/>
    <p:sldLayoutId id="2147483763" r:id="rId14"/>
    <p:sldLayoutId id="2147483764" r:id="rId15"/>
    <p:sldLayoutId id="2147483765" r:id="rId16"/>
    <p:sldLayoutId id="2147483767" r:id="rId17"/>
    <p:sldLayoutId id="2147483783" r:id="rId18"/>
    <p:sldLayoutId id="2147483795" r:id="rId19"/>
    <p:sldLayoutId id="2147483816" r:id="rId20"/>
  </p:sldLayoutIdLst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Arial" pitchFamily="34" charset="0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rgbClr val="000066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rgbClr val="000066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rgbClr val="000066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rgbClr val="000066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rgbClr val="00006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427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5" descr="RTP_SlidePlain-ASCO12_v1fr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12200467" cy="6862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24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1295400"/>
            <a:ext cx="10363200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28" name="Rectangle 25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0"/>
            <a:ext cx="103632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xmlns="" id="{BE51C8C1-6F5B-AE47-94EA-3A55EFA8C77B}"/>
              </a:ext>
            </a:extLst>
          </p:cNvPr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10549082" y="6324600"/>
            <a:ext cx="1457036" cy="4137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2330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8" r:id="rId1"/>
    <p:sldLayoutId id="2147483819" r:id="rId2"/>
    <p:sldLayoutId id="2147483820" r:id="rId3"/>
    <p:sldLayoutId id="2147483821" r:id="rId4"/>
    <p:sldLayoutId id="2147483822" r:id="rId5"/>
    <p:sldLayoutId id="2147483823" r:id="rId6"/>
    <p:sldLayoutId id="2147483824" r:id="rId7"/>
    <p:sldLayoutId id="2147483825" r:id="rId8"/>
    <p:sldLayoutId id="2147483826" r:id="rId9"/>
    <p:sldLayoutId id="2147483827" r:id="rId10"/>
    <p:sldLayoutId id="2147483828" r:id="rId11"/>
  </p:sldLayoutIdLst>
  <p:transition/>
  <p:hf hd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600" b="1">
          <a:solidFill>
            <a:srgbClr val="FFFFFF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Arial" pitchFamily="1" charset="0"/>
          <a:ea typeface="ヒラギノ角ゴ Pro W3" charset="-128"/>
          <a:cs typeface="ヒラギノ角ゴ Pro W3" charset="-128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600" b="1">
          <a:solidFill>
            <a:srgbClr val="FFFFFF"/>
          </a:solidFill>
          <a:latin typeface="Arial" pitchFamily="1" charset="0"/>
          <a:ea typeface="ヒラギノ角ゴ Pro W3" charset="-128"/>
          <a:cs typeface="ヒラギノ角ゴ Pro W3" charset="-128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600" b="1">
          <a:solidFill>
            <a:srgbClr val="FFFFFF"/>
          </a:solidFill>
          <a:latin typeface="Arial" pitchFamily="1" charset="0"/>
          <a:ea typeface="ヒラギノ角ゴ Pro W3" charset="-128"/>
          <a:cs typeface="ヒラギノ角ゴ Pro W3" charset="-128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600" b="1">
          <a:solidFill>
            <a:srgbClr val="FFFFFF"/>
          </a:solidFill>
          <a:latin typeface="Arial" pitchFamily="1" charset="0"/>
          <a:ea typeface="ヒラギノ角ゴ Pro W3" charset="-128"/>
          <a:cs typeface="ヒラギノ角ゴ Pro W3" charset="-128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600" b="1">
          <a:solidFill>
            <a:srgbClr val="FFFFFF"/>
          </a:solidFill>
          <a:latin typeface="Arial" pitchFamily="1" charset="0"/>
          <a:ea typeface="ヒラギノ角ゴ Pro W3" charset="-128"/>
          <a:cs typeface="ヒラギノ角ゴ Pro W3" charset="-128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2600">
          <a:solidFill>
            <a:schemeClr val="bg1"/>
          </a:solidFill>
          <a:latin typeface="Arial Bold" pitchFamily="-111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2600">
          <a:solidFill>
            <a:schemeClr val="bg1"/>
          </a:solidFill>
          <a:latin typeface="Arial Bold" pitchFamily="-111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2600">
          <a:solidFill>
            <a:schemeClr val="bg1"/>
          </a:solidFill>
          <a:latin typeface="Arial Bold" pitchFamily="-111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2600">
          <a:solidFill>
            <a:schemeClr val="bg1"/>
          </a:solidFill>
          <a:latin typeface="Arial Bold" pitchFamily="-111" charset="0"/>
        </a:defRPr>
      </a:lvl9pPr>
    </p:titleStyle>
    <p:bodyStyle>
      <a:lvl1pPr marL="342900" indent="-342900" algn="l" rtl="0" eaLnBrk="0" fontAlgn="base" hangingPunct="0">
        <a:spcBef>
          <a:spcPts val="1675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ヒラギノ角ゴ Pro W3" charset="-128"/>
          <a:cs typeface="ヒラギノ角ゴ Pro W3" charset="-128"/>
        </a:defRPr>
      </a:lvl1pPr>
      <a:lvl2pPr marL="742950" indent="-285750" algn="l" rtl="0" eaLnBrk="0" fontAlgn="base" hangingPunct="0">
        <a:spcBef>
          <a:spcPts val="1675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ヒラギノ角ゴ Pro W3" charset="-128"/>
          <a:cs typeface="ヒラギノ角ゴ Pro W3" charset="0"/>
        </a:defRPr>
      </a:lvl2pPr>
      <a:lvl3pPr marL="1143000" indent="-228600" algn="l" rtl="0" eaLnBrk="0" fontAlgn="base" hangingPunct="0">
        <a:spcBef>
          <a:spcPts val="1675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MS PGothic" pitchFamily="34" charset="-128"/>
          <a:cs typeface="MS PGothic" pitchFamily="34" charset="-128"/>
        </a:defRPr>
      </a:lvl3pPr>
      <a:lvl4pPr marL="1600200" indent="-228600" algn="l" rtl="0" eaLnBrk="0" fontAlgn="base" hangingPunct="0">
        <a:spcBef>
          <a:spcPts val="1675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MS PGothic" pitchFamily="34" charset="-128"/>
        </a:defRPr>
      </a:lvl4pPr>
      <a:lvl5pPr marL="2057400" indent="-228600" algn="l" rtl="0" eaLnBrk="0" fontAlgn="base" hangingPunct="0">
        <a:spcBef>
          <a:spcPts val="1675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MS PGothic" pitchFamily="34" charset="-128"/>
          <a:cs typeface="MS PGothic" pitchFamily="34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500">
          <a:solidFill>
            <a:srgbClr val="CDE7F3"/>
          </a:solidFill>
          <a:latin typeface="+mn-lt"/>
          <a:ea typeface="ヒラギノ角ゴ Pro W3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500">
          <a:solidFill>
            <a:srgbClr val="CDE7F3"/>
          </a:solidFill>
          <a:latin typeface="+mn-lt"/>
          <a:ea typeface="ヒラギノ角ゴ Pro W3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500">
          <a:solidFill>
            <a:srgbClr val="CDE7F3"/>
          </a:solidFill>
          <a:latin typeface="+mn-lt"/>
          <a:ea typeface="ヒラギノ角ゴ Pro W3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500">
          <a:solidFill>
            <a:srgbClr val="CDE7F3"/>
          </a:solidFill>
          <a:latin typeface="+mn-lt"/>
          <a:ea typeface="ヒラギノ角ゴ Pro W3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xmlns="" id="{9B6A313A-E53E-F845-A2A1-F0E3F66A3B42}"/>
              </a:ext>
            </a:extLst>
          </p:cNvPr>
          <p:cNvPicPr>
            <a:picLocks noChangeAspect="1"/>
          </p:cNvPicPr>
          <p:nvPr userDrawn="1"/>
        </p:nvPicPr>
        <p:blipFill>
          <a:blip r:embed="rId18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0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371600"/>
            <a:ext cx="10972800" cy="5257800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5088946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02" r:id="rId1"/>
    <p:sldLayoutId id="2147483903" r:id="rId2"/>
    <p:sldLayoutId id="2147483904" r:id="rId3"/>
    <p:sldLayoutId id="2147483905" r:id="rId4"/>
    <p:sldLayoutId id="2147483906" r:id="rId5"/>
    <p:sldLayoutId id="2147483907" r:id="rId6"/>
    <p:sldLayoutId id="2147483908" r:id="rId7"/>
    <p:sldLayoutId id="2147483909" r:id="rId8"/>
    <p:sldLayoutId id="2147483910" r:id="rId9"/>
    <p:sldLayoutId id="2147483911" r:id="rId10"/>
    <p:sldLayoutId id="2147483912" r:id="rId11"/>
    <p:sldLayoutId id="2147483913" r:id="rId12"/>
    <p:sldLayoutId id="2147483914" r:id="rId13"/>
    <p:sldLayoutId id="2147483915" r:id="rId14"/>
    <p:sldLayoutId id="2147483916" r:id="rId15"/>
    <p:sldLayoutId id="2147483917" r:id="rId16"/>
  </p:sldLayoutIdLst>
  <p:transition spd="slow" advClick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5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500">
          <a:solidFill>
            <a:schemeClr val="bg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500">
          <a:solidFill>
            <a:schemeClr val="bg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500">
          <a:solidFill>
            <a:schemeClr val="bg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6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9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0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7.w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image" Target="../media/image18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4" Type="http://schemas.openxmlformats.org/officeDocument/2006/relationships/image" Target="../media/image21.png"/><Relationship Id="rId1" Type="http://schemas.openxmlformats.org/officeDocument/2006/relationships/slideLayout" Target="../slideLayouts/slideLayout20.xml"/><Relationship Id="rId2" Type="http://schemas.openxmlformats.org/officeDocument/2006/relationships/image" Target="../media/image19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22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23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Relationship Id="rId2" Type="http://schemas.openxmlformats.org/officeDocument/2006/relationships/image" Target="../media/image24.png"/><Relationship Id="rId3" Type="http://schemas.openxmlformats.org/officeDocument/2006/relationships/image" Target="../media/image25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1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Relationship Id="rId2" Type="http://schemas.openxmlformats.org/officeDocument/2006/relationships/image" Target="../media/image26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4" Type="http://schemas.openxmlformats.org/officeDocument/2006/relationships/image" Target="../media/image29.png"/><Relationship Id="rId1" Type="http://schemas.openxmlformats.org/officeDocument/2006/relationships/slideLayout" Target="../slideLayouts/slideLayout19.xml"/><Relationship Id="rId2" Type="http://schemas.openxmlformats.org/officeDocument/2006/relationships/image" Target="../media/image27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30.pn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chart" Target="../charts/chart1.xml"/><Relationship Id="rId3" Type="http://schemas.openxmlformats.org/officeDocument/2006/relationships/chart" Target="../charts/char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7.png"/><Relationship Id="rId5" Type="http://schemas.openxmlformats.org/officeDocument/2006/relationships/image" Target="../media/image8.png"/><Relationship Id="rId6" Type="http://schemas.openxmlformats.org/officeDocument/2006/relationships/image" Target="../media/image9.png"/><Relationship Id="rId7" Type="http://schemas.openxmlformats.org/officeDocument/2006/relationships/image" Target="../media/image10.png"/><Relationship Id="rId8" Type="http://schemas.openxmlformats.org/officeDocument/2006/relationships/image" Target="../media/image11.png"/><Relationship Id="rId1" Type="http://schemas.openxmlformats.org/officeDocument/2006/relationships/slideLayout" Target="../slideLayouts/slideLayout26.xml"/><Relationship Id="rId2" Type="http://schemas.openxmlformats.org/officeDocument/2006/relationships/notesSlide" Target="../notesSlides/notesSlid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4" Type="http://schemas.openxmlformats.org/officeDocument/2006/relationships/image" Target="../media/image11.png"/><Relationship Id="rId5" Type="http://schemas.openxmlformats.org/officeDocument/2006/relationships/image" Target="../media/image8.png"/><Relationship Id="rId6" Type="http://schemas.openxmlformats.org/officeDocument/2006/relationships/image" Target="../media/image12.png"/><Relationship Id="rId7" Type="http://schemas.openxmlformats.org/officeDocument/2006/relationships/image" Target="../media/image13.png"/><Relationship Id="rId8" Type="http://schemas.openxmlformats.org/officeDocument/2006/relationships/image" Target="../media/image9.png"/><Relationship Id="rId1" Type="http://schemas.openxmlformats.org/officeDocument/2006/relationships/slideLayout" Target="../slideLayouts/slideLayout26.xml"/><Relationship Id="rId2" Type="http://schemas.openxmlformats.org/officeDocument/2006/relationships/notesSlide" Target="../notesSlides/notesSlide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4" Type="http://schemas.openxmlformats.org/officeDocument/2006/relationships/image" Target="../media/image11.png"/><Relationship Id="rId5" Type="http://schemas.openxmlformats.org/officeDocument/2006/relationships/image" Target="../media/image8.png"/><Relationship Id="rId6" Type="http://schemas.openxmlformats.org/officeDocument/2006/relationships/image" Target="../media/image13.png"/><Relationship Id="rId7" Type="http://schemas.openxmlformats.org/officeDocument/2006/relationships/image" Target="../media/image14.png"/><Relationship Id="rId8" Type="http://schemas.openxmlformats.org/officeDocument/2006/relationships/image" Target="../media/image15.png"/><Relationship Id="rId1" Type="http://schemas.openxmlformats.org/officeDocument/2006/relationships/slideLayout" Target="../slideLayouts/slideLayout26.xml"/><Relationship Id="rId2" Type="http://schemas.openxmlformats.org/officeDocument/2006/relationships/notesSlide" Target="../notesSlides/notesSlide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4" Type="http://schemas.openxmlformats.org/officeDocument/2006/relationships/image" Target="../media/image6.png"/><Relationship Id="rId1" Type="http://schemas.openxmlformats.org/officeDocument/2006/relationships/slideLayout" Target="../slideLayouts/slideLayout26.xml"/><Relationship Id="rId2" Type="http://schemas.openxmlformats.org/officeDocument/2006/relationships/notesSlide" Target="../notesSlides/notesSlide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4" Type="http://schemas.openxmlformats.org/officeDocument/2006/relationships/image" Target="../media/image16.png"/><Relationship Id="rId5" Type="http://schemas.openxmlformats.org/officeDocument/2006/relationships/image" Target="../media/image7.png"/><Relationship Id="rId6" Type="http://schemas.openxmlformats.org/officeDocument/2006/relationships/image" Target="../media/image6.png"/><Relationship Id="rId1" Type="http://schemas.openxmlformats.org/officeDocument/2006/relationships/slideLayout" Target="../slideLayouts/slideLayout26.xml"/><Relationship Id="rId2" Type="http://schemas.openxmlformats.org/officeDocument/2006/relationships/notesSlide" Target="../notesSlides/notesSlide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1"/>
          <p:cNvSpPr txBox="1">
            <a:spLocks/>
          </p:cNvSpPr>
          <p:nvPr/>
        </p:nvSpPr>
        <p:spPr bwMode="auto">
          <a:xfrm>
            <a:off x="2180493" y="2544640"/>
            <a:ext cx="7410400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4572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4572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4572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4572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4572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0" fontAlgn="base" hangingPunct="0">
              <a:spcBef>
                <a:spcPct val="20000"/>
              </a:spcBef>
              <a:spcAft>
                <a:spcPct val="0"/>
              </a:spcAft>
            </a:pPr>
            <a:r>
              <a:rPr lang="en-US" sz="2600" b="1" dirty="0">
                <a:solidFill>
                  <a:srgbClr val="FFFFFF"/>
                </a:solidFill>
                <a:latin typeface="Arial"/>
                <a:cs typeface="Arial"/>
              </a:rPr>
              <a:t>Please note, these are the </a:t>
            </a:r>
            <a:r>
              <a:rPr lang="en-US" sz="2600" b="1" dirty="0" smtClean="0">
                <a:solidFill>
                  <a:srgbClr val="FFFFFF"/>
                </a:solidFill>
                <a:latin typeface="Arial"/>
                <a:cs typeface="Arial"/>
              </a:rPr>
              <a:t>actual</a:t>
            </a:r>
            <a:br>
              <a:rPr lang="en-US" sz="2600" b="1" dirty="0" smtClean="0">
                <a:solidFill>
                  <a:srgbClr val="FFFFFF"/>
                </a:solidFill>
                <a:latin typeface="Arial"/>
                <a:cs typeface="Arial"/>
              </a:rPr>
            </a:br>
            <a:r>
              <a:rPr lang="en-US" sz="2600" b="1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n-US" sz="2600" b="1" dirty="0">
                <a:solidFill>
                  <a:srgbClr val="FFFFFF"/>
                </a:solidFill>
                <a:latin typeface="Arial"/>
                <a:cs typeface="Arial"/>
              </a:rPr>
              <a:t>video-recorded proceedings from the </a:t>
            </a:r>
            <a:r>
              <a:rPr lang="en-US" sz="2600" b="1" dirty="0" smtClean="0">
                <a:solidFill>
                  <a:srgbClr val="FFFFFF"/>
                </a:solidFill>
                <a:latin typeface="Arial"/>
                <a:cs typeface="Arial"/>
              </a:rPr>
              <a:t/>
            </a:r>
            <a:br>
              <a:rPr lang="en-US" sz="2600" b="1" dirty="0" smtClean="0">
                <a:solidFill>
                  <a:srgbClr val="FFFFFF"/>
                </a:solidFill>
                <a:latin typeface="Arial"/>
                <a:cs typeface="Arial"/>
              </a:rPr>
            </a:br>
            <a:r>
              <a:rPr lang="en-US" sz="2600" b="1" dirty="0" smtClean="0">
                <a:solidFill>
                  <a:srgbClr val="FFFFFF"/>
                </a:solidFill>
                <a:latin typeface="Arial"/>
                <a:cs typeface="Arial"/>
              </a:rPr>
              <a:t>live </a:t>
            </a:r>
            <a:r>
              <a:rPr lang="en-US" sz="2600" b="1" dirty="0">
                <a:solidFill>
                  <a:srgbClr val="FFFFFF"/>
                </a:solidFill>
                <a:latin typeface="Arial"/>
                <a:cs typeface="Arial"/>
              </a:rPr>
              <a:t>CME event and may include the use of trade names and other raw, unedited content. </a:t>
            </a:r>
            <a:endParaRPr lang="en-US" sz="2600" dirty="0">
              <a:solidFill>
                <a:srgbClr val="FFFFFF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57490917"/>
      </p:ext>
    </p:extLst>
  </p:cSld>
  <p:clrMapOvr>
    <a:masterClrMapping/>
  </p:clrMapOvr>
  <p:transition spd="slow" advClick="0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3">
            <a:extLst>
              <a:ext uri="{FF2B5EF4-FFF2-40B4-BE49-F238E27FC236}">
                <a16:creationId xmlns:a16="http://schemas.microsoft.com/office/drawing/2014/main" xmlns="" id="{1542593E-787E-0842-B735-31662726E86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00369" y="1815230"/>
            <a:ext cx="9075419" cy="3588152"/>
          </a:xfrm>
          <a:prstGeom prst="rect">
            <a:avLst/>
          </a:prstGeom>
          <a:solidFill>
            <a:srgbClr val="9CCBED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algn="l">
              <a:spcBef>
                <a:spcPts val="1675"/>
              </a:spcBef>
              <a:buChar char="•"/>
              <a:defRPr sz="20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1pPr>
            <a:lvl2pPr marL="742950" indent="-285750" algn="l">
              <a:spcBef>
                <a:spcPts val="1675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2pPr>
            <a:lvl3pPr marL="1143000" indent="-228600" algn="l">
              <a:spcBef>
                <a:spcPts val="1675"/>
              </a:spcBef>
              <a:buChar char="•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algn="l">
              <a:spcBef>
                <a:spcPts val="1675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algn="l">
              <a:spcBef>
                <a:spcPts val="1675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ts val="1675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ts val="1675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ts val="1675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ts val="1675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  <a:defRPr/>
            </a:pPr>
            <a:endParaRPr lang="en-US" altLang="en-US" sz="2400" dirty="0">
              <a:solidFill>
                <a:srgbClr val="FFFFFF"/>
              </a:solidFill>
              <a:cs typeface="ＭＳ Ｐゴシック"/>
            </a:endParaRPr>
          </a:p>
        </p:txBody>
      </p:sp>
      <p:graphicFrame>
        <p:nvGraphicFramePr>
          <p:cNvPr id="4" name="Group 217">
            <a:extLst>
              <a:ext uri="{FF2B5EF4-FFF2-40B4-BE49-F238E27FC236}">
                <a16:creationId xmlns:a16="http://schemas.microsoft.com/office/drawing/2014/main" xmlns="" id="{2CF26A09-993F-6740-AE26-640E38E8EDC6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1654673" y="1992966"/>
          <a:ext cx="8766810" cy="3283096"/>
        </p:xfrm>
        <a:graphic>
          <a:graphicData uri="http://schemas.openxmlformats.org/drawingml/2006/table">
            <a:tbl>
              <a:tblPr/>
              <a:tblGrid>
                <a:gridCol w="380619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24587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245870">
                  <a:extLst>
                    <a:ext uri="{9D8B030D-6E8A-4147-A177-3AD203B41FA5}">
                      <a16:colId xmlns:a16="http://schemas.microsoft.com/office/drawing/2014/main" xmlns="" val="2945652391"/>
                    </a:ext>
                  </a:extLst>
                </a:gridCol>
                <a:gridCol w="12344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234440">
                  <a:extLst>
                    <a:ext uri="{9D8B030D-6E8A-4147-A177-3AD203B41FA5}">
                      <a16:colId xmlns:a16="http://schemas.microsoft.com/office/drawing/2014/main" xmlns="" val="1571688665"/>
                    </a:ext>
                  </a:extLst>
                </a:gridCol>
              </a:tblGrid>
              <a:tr h="525559">
                <a:tc rowSpan="2"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ea typeface="ヒラギノ角ゴ Pro W3" charset="-128"/>
                        </a:rPr>
                        <a:t>Procedure</a:t>
                      </a:r>
                    </a:p>
                  </a:txBody>
                  <a:tcPr marL="91438" marR="91438" marT="45685" marB="45685" anchor="b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B5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ea typeface="ヒラギノ角ゴ Pro W3" charset="-128"/>
                        </a:rPr>
                        <a:t>Days before</a:t>
                      </a:r>
                    </a:p>
                  </a:txBody>
                  <a:tcPr marL="91438" marR="91438" marT="45685" marB="45685" anchor="b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B5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ea typeface="ヒラギノ角ゴ Pro W3" charset="-128"/>
                        </a:rPr>
                        <a:t>Days after</a:t>
                      </a:r>
                    </a:p>
                  </a:txBody>
                  <a:tcPr marL="91438" marR="91438" marT="45685" marB="45685" anchor="b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B5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82376">
                <a:tc vMerge="1"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700" b="1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+mn-lt"/>
                        <a:ea typeface="ヒラギノ角ゴ Pro W3" charset="-128"/>
                      </a:endParaRPr>
                    </a:p>
                  </a:txBody>
                  <a:tcPr marL="91438" marR="91438" marT="45685" marB="45685" anchor="b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B5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ea typeface="ヒラギノ角ゴ Pro W3" charset="-128"/>
                        </a:rPr>
                        <a:t>Median</a:t>
                      </a:r>
                    </a:p>
                  </a:txBody>
                  <a:tcPr marL="91438" marR="91438" marT="45685" marB="45685" anchor="b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B5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ea typeface="ヒラギノ角ゴ Pro W3" charset="-128"/>
                        </a:rPr>
                        <a:t>Range</a:t>
                      </a:r>
                    </a:p>
                  </a:txBody>
                  <a:tcPr marL="91438" marR="91438" marT="45685" marB="45685" anchor="b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B5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ea typeface="ヒラギノ角ゴ Pro W3" charset="-128"/>
                        </a:rPr>
                        <a:t>Median</a:t>
                      </a:r>
                    </a:p>
                  </a:txBody>
                  <a:tcPr marL="91438" marR="91438" marT="45685" marB="45685" anchor="b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B5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ea typeface="ヒラギノ角ゴ Pro W3" charset="-128"/>
                        </a:rPr>
                        <a:t>Range</a:t>
                      </a:r>
                    </a:p>
                  </a:txBody>
                  <a:tcPr marL="91438" marR="91438" marT="45685" marB="45685" anchor="b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B5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747450038"/>
                  </a:ext>
                </a:extLst>
              </a:tr>
              <a:tr h="747957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ea typeface="ＭＳ 明朝" charset="-128"/>
                        </a:rPr>
                        <a:t>Dental extraction</a:t>
                      </a:r>
                    </a:p>
                  </a:txBody>
                  <a:tcPr marL="91438" marR="91438" marT="45685" marB="45685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b="0" baseline="0" dirty="0">
                          <a:solidFill>
                            <a:schemeClr val="bg1"/>
                          </a:solidFill>
                          <a:latin typeface="+mn-lt"/>
                        </a:rPr>
                        <a:t>3</a:t>
                      </a:r>
                    </a:p>
                  </a:txBody>
                  <a:tcPr marL="91438" marR="91438" marT="45685" marB="45685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b="0" baseline="0" dirty="0">
                          <a:solidFill>
                            <a:schemeClr val="bg1"/>
                          </a:solidFill>
                          <a:latin typeface="+mn-lt"/>
                        </a:rPr>
                        <a:t>0-5</a:t>
                      </a:r>
                    </a:p>
                  </a:txBody>
                  <a:tcPr marL="91438" marR="91438" marT="45685" marB="45685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700" b="0" baseline="0" dirty="0">
                          <a:solidFill>
                            <a:schemeClr val="bg1"/>
                          </a:solidFill>
                          <a:latin typeface="+mn-lt"/>
                        </a:rPr>
                        <a:t>3</a:t>
                      </a:r>
                    </a:p>
                  </a:txBody>
                  <a:tcPr marL="91438" marR="91438" marT="45685" marB="45685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700" b="0" baseline="0" dirty="0">
                          <a:solidFill>
                            <a:schemeClr val="bg1"/>
                          </a:solidFill>
                          <a:latin typeface="+mn-lt"/>
                        </a:rPr>
                        <a:t>0-5</a:t>
                      </a:r>
                    </a:p>
                  </a:txBody>
                  <a:tcPr marL="91438" marR="91438" marT="45685" marB="45685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763602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ea typeface="ＭＳ 明朝" charset="-128"/>
                        </a:rPr>
                        <a:t>Minor surgery</a:t>
                      </a:r>
                    </a:p>
                  </a:txBody>
                  <a:tcPr marL="91438" marR="91438" marT="45685" marB="45685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b="0" baseline="0" dirty="0">
                          <a:solidFill>
                            <a:schemeClr val="bg1"/>
                          </a:solidFill>
                          <a:latin typeface="+mn-lt"/>
                        </a:rPr>
                        <a:t>3</a:t>
                      </a:r>
                    </a:p>
                  </a:txBody>
                  <a:tcPr marL="91438" marR="91438" marT="45685" marB="45685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b="0" baseline="0" dirty="0">
                          <a:solidFill>
                            <a:schemeClr val="bg1"/>
                          </a:solidFill>
                          <a:latin typeface="+mn-lt"/>
                        </a:rPr>
                        <a:t>0-7</a:t>
                      </a:r>
                    </a:p>
                  </a:txBody>
                  <a:tcPr marL="91438" marR="91438" marT="45685" marB="45685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700" b="0" baseline="0" dirty="0">
                          <a:solidFill>
                            <a:schemeClr val="bg1"/>
                          </a:solidFill>
                          <a:latin typeface="+mn-lt"/>
                        </a:rPr>
                        <a:t>3</a:t>
                      </a:r>
                    </a:p>
                  </a:txBody>
                  <a:tcPr marL="91438" marR="91438" marT="45685" marB="45685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700" b="0" baseline="0" dirty="0">
                          <a:solidFill>
                            <a:schemeClr val="bg1"/>
                          </a:solidFill>
                          <a:latin typeface="+mn-lt"/>
                        </a:rPr>
                        <a:t>0-7</a:t>
                      </a:r>
                    </a:p>
                  </a:txBody>
                  <a:tcPr marL="91438" marR="91438" marT="45685" marB="45685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763602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ea typeface="ＭＳ 明朝" charset="-128"/>
                        </a:rPr>
                        <a:t>Major surgery (</a:t>
                      </a:r>
                      <a:r>
                        <a:rPr kumimoji="0" lang="en-US" sz="17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ea typeface="ＭＳ 明朝" charset="-128"/>
                        </a:rPr>
                        <a:t>eg</a:t>
                      </a:r>
                      <a:r>
                        <a:rPr kumimoji="0" lang="en-US" sz="17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ea typeface="ＭＳ 明朝" charset="-128"/>
                        </a:rPr>
                        <a:t>, colectomy)</a:t>
                      </a:r>
                    </a:p>
                  </a:txBody>
                  <a:tcPr marL="91438" marR="91438" marT="45685" marB="45685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b="0" baseline="0" dirty="0">
                          <a:solidFill>
                            <a:schemeClr val="bg1"/>
                          </a:solidFill>
                          <a:latin typeface="+mn-lt"/>
                        </a:rPr>
                        <a:t>7</a:t>
                      </a:r>
                    </a:p>
                  </a:txBody>
                  <a:tcPr marL="91438" marR="91438" marT="45685" marB="45685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b="0" baseline="0" dirty="0">
                          <a:solidFill>
                            <a:schemeClr val="bg1"/>
                          </a:solidFill>
                          <a:latin typeface="+mn-lt"/>
                        </a:rPr>
                        <a:t>0-7</a:t>
                      </a:r>
                    </a:p>
                  </a:txBody>
                  <a:tcPr marL="91438" marR="91438" marT="45685" marB="45685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700" b="0" baseline="0" dirty="0">
                          <a:solidFill>
                            <a:schemeClr val="bg1"/>
                          </a:solidFill>
                          <a:latin typeface="+mn-lt"/>
                        </a:rPr>
                        <a:t>7</a:t>
                      </a:r>
                    </a:p>
                  </a:txBody>
                  <a:tcPr marL="91438" marR="91438" marT="45685" marB="45685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700" b="0" baseline="0" dirty="0">
                          <a:solidFill>
                            <a:schemeClr val="bg1"/>
                          </a:solidFill>
                          <a:latin typeface="+mn-lt"/>
                        </a:rPr>
                        <a:t>0-14</a:t>
                      </a:r>
                    </a:p>
                  </a:txBody>
                  <a:tcPr marL="91438" marR="91438" marT="45685" marB="45685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sp>
        <p:nvSpPr>
          <p:cNvPr id="6" name="Title 6">
            <a:extLst>
              <a:ext uri="{FF2B5EF4-FFF2-40B4-BE49-F238E27FC236}">
                <a16:creationId xmlns:a16="http://schemas.microsoft.com/office/drawing/2014/main" xmlns="" id="{C315BF03-D058-924A-B6CA-A5B425394F26}"/>
              </a:ext>
            </a:extLst>
          </p:cNvPr>
          <p:cNvSpPr txBox="1">
            <a:spLocks/>
          </p:cNvSpPr>
          <p:nvPr/>
        </p:nvSpPr>
        <p:spPr bwMode="auto">
          <a:xfrm>
            <a:off x="798786" y="409941"/>
            <a:ext cx="10646980" cy="8776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>
            <a:lvl1pPr eaLnBrk="0" hangingPunct="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1pPr>
            <a:lvl2pPr marL="37931725" indent="-37474525" eaLnBrk="0" hangingPunct="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2pPr>
            <a:lvl3pPr eaLnBrk="0" hangingPunct="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3pPr>
            <a:lvl4pPr eaLnBrk="0" hangingPunct="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4pPr>
            <a:lvl5pPr eaLnBrk="0" hangingPunct="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9pPr>
          </a:lstStyle>
          <a:p>
            <a:pPr fontAlgn="base">
              <a:spcBef>
                <a:spcPct val="40000"/>
              </a:spcBef>
              <a:spcAft>
                <a:spcPts val="600"/>
              </a:spcAft>
              <a:defRPr/>
            </a:pPr>
            <a:r>
              <a:rPr lang="en-US" sz="2200" baseline="0" dirty="0">
                <a:solidFill>
                  <a:srgbClr val="FDF493"/>
                </a:solidFill>
                <a:latin typeface="Arial" pitchFamily="34" charset="0"/>
              </a:rPr>
              <a:t>For a patient with CLL who is receiving </a:t>
            </a:r>
            <a:r>
              <a:rPr lang="en-US" sz="2200" u="sng" baseline="0" dirty="0">
                <a:solidFill>
                  <a:srgbClr val="FDF493"/>
                </a:solidFill>
                <a:latin typeface="Arial" pitchFamily="34" charset="0"/>
              </a:rPr>
              <a:t>acalabrutinib</a:t>
            </a:r>
            <a:r>
              <a:rPr lang="en-US" sz="2200" baseline="0" dirty="0">
                <a:solidFill>
                  <a:srgbClr val="FDF493"/>
                </a:solidFill>
                <a:latin typeface="Arial" pitchFamily="34" charset="0"/>
              </a:rPr>
              <a:t>, how many days prior to a procedure do you discontinue the drug, and how many days after the procedure do you restart it?</a:t>
            </a:r>
          </a:p>
        </p:txBody>
      </p:sp>
      <p:sp>
        <p:nvSpPr>
          <p:cNvPr id="8" name="Title 13"/>
          <p:cNvSpPr>
            <a:spLocks/>
          </p:cNvSpPr>
          <p:nvPr/>
        </p:nvSpPr>
        <p:spPr bwMode="auto">
          <a:xfrm>
            <a:off x="279639" y="6096000"/>
            <a:ext cx="7772400" cy="762000"/>
          </a:xfrm>
          <a:prstGeom prst="rect">
            <a:avLst/>
          </a:prstGeom>
          <a:noFill/>
          <a:ln>
            <a:noFill/>
          </a:ln>
          <a:extLst/>
        </p:spPr>
        <p:txBody>
          <a:bodyPr anchor="ctr"/>
          <a:lstStyle/>
          <a:p>
            <a:pPr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6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ヒラギノ角ゴ Pro W3" charset="-128"/>
              </a:rPr>
              <a:t>N = 24 investigators</a:t>
            </a:r>
          </a:p>
        </p:txBody>
      </p:sp>
    </p:spTree>
    <p:extLst>
      <p:ext uri="{BB962C8B-B14F-4D97-AF65-F5344CB8AC3E}">
        <p14:creationId xmlns:p14="http://schemas.microsoft.com/office/powerpoint/2010/main" val="134520862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6"/>
          <p:cNvSpPr txBox="1">
            <a:spLocks/>
          </p:cNvSpPr>
          <p:nvPr/>
        </p:nvSpPr>
        <p:spPr bwMode="auto">
          <a:xfrm>
            <a:off x="798786" y="305101"/>
            <a:ext cx="10646980" cy="8776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>
            <a:lvl1pPr eaLnBrk="0" hangingPunct="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1pPr>
            <a:lvl2pPr marL="37931725" indent="-37474525" eaLnBrk="0" hangingPunct="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2pPr>
            <a:lvl3pPr eaLnBrk="0" hangingPunct="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3pPr>
            <a:lvl4pPr eaLnBrk="0" hangingPunct="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4pPr>
            <a:lvl5pPr eaLnBrk="0" hangingPunct="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9pPr>
          </a:lstStyle>
          <a:p>
            <a:pPr fontAlgn="base">
              <a:lnSpc>
                <a:spcPct val="90000"/>
              </a:lnSpc>
              <a:spcBef>
                <a:spcPct val="40000"/>
              </a:spcBef>
              <a:spcAft>
                <a:spcPts val="600"/>
              </a:spcAft>
              <a:defRPr/>
            </a:pPr>
            <a:r>
              <a:rPr lang="en-US" sz="2200" baseline="0" dirty="0">
                <a:solidFill>
                  <a:srgbClr val="FDF49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Are there situations in which you use maintenance therapy for your patients with CLL after</a:t>
            </a:r>
            <a:r>
              <a:rPr lang="mr-IN" sz="2200" baseline="0" dirty="0">
                <a:solidFill>
                  <a:srgbClr val="FDF493"/>
                </a:solidFill>
                <a:latin typeface="Arial" panose="020B0604020202020204" pitchFamily="34" charset="0"/>
              </a:rPr>
              <a:t>…</a:t>
            </a:r>
            <a:r>
              <a:rPr lang="en-US" sz="2200" baseline="0" dirty="0">
                <a:solidFill>
                  <a:srgbClr val="FDF49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  <a:endParaRPr lang="en-US" sz="2200" baseline="0" dirty="0">
              <a:solidFill>
                <a:srgbClr val="FDF493"/>
              </a:solidFill>
              <a:latin typeface="Arial" panose="020B0604020202020204" pitchFamily="34" charset="0"/>
              <a:ea typeface="ヒラギノ角ゴ Pro W3" charset="-128"/>
              <a:cs typeface="Arial" panose="020B0604020202020204" pitchFamily="34" charset="0"/>
            </a:endParaRPr>
          </a:p>
        </p:txBody>
      </p:sp>
      <p:sp>
        <p:nvSpPr>
          <p:cNvPr id="9" name="Title 13"/>
          <p:cNvSpPr>
            <a:spLocks/>
          </p:cNvSpPr>
          <p:nvPr/>
        </p:nvSpPr>
        <p:spPr bwMode="auto">
          <a:xfrm>
            <a:off x="279639" y="6096000"/>
            <a:ext cx="7772400" cy="762000"/>
          </a:xfrm>
          <a:prstGeom prst="rect">
            <a:avLst/>
          </a:prstGeom>
          <a:noFill/>
          <a:ln>
            <a:noFill/>
          </a:ln>
          <a:extLst/>
        </p:spPr>
        <p:txBody>
          <a:bodyPr anchor="ctr"/>
          <a:lstStyle/>
          <a:p>
            <a:pPr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6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ヒラギノ角ゴ Pro W3" charset="-128"/>
              </a:rPr>
              <a:t>N = 24 investigators</a:t>
            </a:r>
          </a:p>
        </p:txBody>
      </p:sp>
      <p:sp>
        <p:nvSpPr>
          <p:cNvPr id="48" name="Text Box 4">
            <a:extLst>
              <a:ext uri="{FF2B5EF4-FFF2-40B4-BE49-F238E27FC236}">
                <a16:creationId xmlns:a16="http://schemas.microsoft.com/office/drawing/2014/main" xmlns="" id="{11DEE9CC-BF75-054A-8892-18E4C867363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4075" y="1786669"/>
            <a:ext cx="2743200" cy="407225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chemeClr val="accent1">
                <a:gamma/>
                <a:shade val="60000"/>
                <a:invGamma/>
                <a:alpha val="74998"/>
              </a:schemeClr>
            </a:prst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r">
              <a:spcBef>
                <a:spcPct val="50000"/>
              </a:spcBef>
              <a:defRPr/>
            </a:pPr>
            <a:r>
              <a:rPr lang="en-US" b="1" dirty="0">
                <a:solidFill>
                  <a:srgbClr val="FFFFFF"/>
                </a:solidFill>
              </a:rPr>
              <a:t>No</a:t>
            </a:r>
            <a:endParaRPr lang="en-US" b="1" dirty="0">
              <a:solidFill>
                <a:srgbClr val="FFFFFF"/>
              </a:solidFill>
              <a:ea typeface="Arial" charset="0"/>
              <a:cs typeface="Arial" charset="0"/>
            </a:endParaRPr>
          </a:p>
        </p:txBody>
      </p:sp>
      <p:pic>
        <p:nvPicPr>
          <p:cNvPr id="49" name="Picture 4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3230393" y="1791422"/>
            <a:ext cx="411163" cy="411163"/>
          </a:xfrm>
          <a:prstGeom prst="rect">
            <a:avLst/>
          </a:prstGeom>
        </p:spPr>
      </p:pic>
      <p:pic>
        <p:nvPicPr>
          <p:cNvPr id="50" name="Picture 4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3665007" y="1791422"/>
            <a:ext cx="411163" cy="411163"/>
          </a:xfrm>
          <a:prstGeom prst="rect">
            <a:avLst/>
          </a:prstGeom>
        </p:spPr>
      </p:pic>
      <p:pic>
        <p:nvPicPr>
          <p:cNvPr id="51" name="Picture 5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4099621" y="1791422"/>
            <a:ext cx="411163" cy="411163"/>
          </a:xfrm>
          <a:prstGeom prst="rect">
            <a:avLst/>
          </a:prstGeom>
        </p:spPr>
      </p:pic>
      <p:pic>
        <p:nvPicPr>
          <p:cNvPr id="52" name="Picture 5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4534235" y="1791422"/>
            <a:ext cx="411163" cy="411163"/>
          </a:xfrm>
          <a:prstGeom prst="rect">
            <a:avLst/>
          </a:prstGeom>
        </p:spPr>
      </p:pic>
      <p:pic>
        <p:nvPicPr>
          <p:cNvPr id="53" name="Picture 5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4968849" y="1791422"/>
            <a:ext cx="411163" cy="411163"/>
          </a:xfrm>
          <a:prstGeom prst="rect">
            <a:avLst/>
          </a:prstGeom>
        </p:spPr>
      </p:pic>
      <p:pic>
        <p:nvPicPr>
          <p:cNvPr id="54" name="Picture 5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5403463" y="1791422"/>
            <a:ext cx="411163" cy="411163"/>
          </a:xfrm>
          <a:prstGeom prst="rect">
            <a:avLst/>
          </a:prstGeom>
        </p:spPr>
      </p:pic>
      <p:pic>
        <p:nvPicPr>
          <p:cNvPr id="55" name="Picture 5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5838077" y="1791422"/>
            <a:ext cx="411163" cy="411163"/>
          </a:xfrm>
          <a:prstGeom prst="rect">
            <a:avLst/>
          </a:prstGeom>
        </p:spPr>
      </p:pic>
      <p:pic>
        <p:nvPicPr>
          <p:cNvPr id="56" name="Picture 5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6272691" y="1791422"/>
            <a:ext cx="411163" cy="411163"/>
          </a:xfrm>
          <a:prstGeom prst="rect">
            <a:avLst/>
          </a:prstGeom>
        </p:spPr>
      </p:pic>
      <p:pic>
        <p:nvPicPr>
          <p:cNvPr id="57" name="Picture 5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6707305" y="1791422"/>
            <a:ext cx="411163" cy="411163"/>
          </a:xfrm>
          <a:prstGeom prst="rect">
            <a:avLst/>
          </a:prstGeom>
        </p:spPr>
      </p:pic>
      <p:pic>
        <p:nvPicPr>
          <p:cNvPr id="58" name="Picture 5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7141919" y="1791422"/>
            <a:ext cx="411163" cy="411163"/>
          </a:xfrm>
          <a:prstGeom prst="rect">
            <a:avLst/>
          </a:prstGeom>
        </p:spPr>
      </p:pic>
      <p:pic>
        <p:nvPicPr>
          <p:cNvPr id="59" name="Picture 5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7576533" y="1791422"/>
            <a:ext cx="411163" cy="411163"/>
          </a:xfrm>
          <a:prstGeom prst="rect">
            <a:avLst/>
          </a:prstGeom>
        </p:spPr>
      </p:pic>
      <p:pic>
        <p:nvPicPr>
          <p:cNvPr id="60" name="Picture 5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8011147" y="1791422"/>
            <a:ext cx="411163" cy="411163"/>
          </a:xfrm>
          <a:prstGeom prst="rect">
            <a:avLst/>
          </a:prstGeom>
        </p:spPr>
      </p:pic>
      <p:pic>
        <p:nvPicPr>
          <p:cNvPr id="61" name="Picture 6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8445761" y="1791422"/>
            <a:ext cx="411163" cy="411163"/>
          </a:xfrm>
          <a:prstGeom prst="rect">
            <a:avLst/>
          </a:prstGeom>
        </p:spPr>
      </p:pic>
      <p:sp>
        <p:nvSpPr>
          <p:cNvPr id="62" name="Text Box 4">
            <a:extLst>
              <a:ext uri="{FF2B5EF4-FFF2-40B4-BE49-F238E27FC236}">
                <a16:creationId xmlns:a16="http://schemas.microsoft.com/office/drawing/2014/main" xmlns="" id="{11DEE9CC-BF75-054A-8892-18E4C867363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127944" y="1786669"/>
            <a:ext cx="914400" cy="407225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chemeClr val="accent1">
                <a:gamma/>
                <a:shade val="60000"/>
                <a:invGamma/>
                <a:alpha val="74998"/>
              </a:schemeClr>
            </a:prst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>
              <a:spcBef>
                <a:spcPct val="50000"/>
              </a:spcBef>
              <a:defRPr/>
            </a:pPr>
            <a:r>
              <a:rPr lang="en-US" b="1" dirty="0">
                <a:solidFill>
                  <a:srgbClr val="FFFFFF"/>
                </a:solidFill>
              </a:rPr>
              <a:t>24</a:t>
            </a:r>
            <a:endParaRPr lang="en-US" b="1" dirty="0">
              <a:solidFill>
                <a:srgbClr val="FFFFFF"/>
              </a:solidFill>
              <a:ea typeface="Arial" charset="0"/>
              <a:cs typeface="Arial" charset="0"/>
            </a:endParaRPr>
          </a:p>
        </p:txBody>
      </p:sp>
      <p:pic>
        <p:nvPicPr>
          <p:cNvPr id="64" name="Picture 6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8880375" y="1791422"/>
            <a:ext cx="411163" cy="411163"/>
          </a:xfrm>
          <a:prstGeom prst="rect">
            <a:avLst/>
          </a:prstGeom>
        </p:spPr>
      </p:pic>
      <p:sp>
        <p:nvSpPr>
          <p:cNvPr id="63" name="Title 6"/>
          <p:cNvSpPr txBox="1">
            <a:spLocks/>
          </p:cNvSpPr>
          <p:nvPr/>
        </p:nvSpPr>
        <p:spPr bwMode="auto">
          <a:xfrm>
            <a:off x="798786" y="1055378"/>
            <a:ext cx="8125219" cy="464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>
            <a:lvl1pPr eaLnBrk="0" hangingPunct="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1pPr>
            <a:lvl2pPr marL="37931725" indent="-37474525" eaLnBrk="0" hangingPunct="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2pPr>
            <a:lvl3pPr eaLnBrk="0" hangingPunct="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3pPr>
            <a:lvl4pPr eaLnBrk="0" hangingPunct="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4pPr>
            <a:lvl5pPr eaLnBrk="0" hangingPunct="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9pPr>
          </a:lstStyle>
          <a:p>
            <a:pPr fontAlgn="base">
              <a:lnSpc>
                <a:spcPct val="90000"/>
              </a:lnSpc>
              <a:spcBef>
                <a:spcPct val="40000"/>
              </a:spcBef>
              <a:spcAft>
                <a:spcPts val="600"/>
              </a:spcAft>
              <a:defRPr/>
            </a:pPr>
            <a:r>
              <a:rPr lang="en-US" sz="2000" u="sng" baseline="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First-line therapy</a:t>
            </a:r>
          </a:p>
        </p:txBody>
      </p:sp>
      <p:sp>
        <p:nvSpPr>
          <p:cNvPr id="65" name="Title 6"/>
          <p:cNvSpPr txBox="1">
            <a:spLocks/>
          </p:cNvSpPr>
          <p:nvPr/>
        </p:nvSpPr>
        <p:spPr bwMode="auto">
          <a:xfrm>
            <a:off x="798786" y="3426522"/>
            <a:ext cx="8125219" cy="464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>
            <a:lvl1pPr eaLnBrk="0" hangingPunct="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1pPr>
            <a:lvl2pPr marL="37931725" indent="-37474525" eaLnBrk="0" hangingPunct="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2pPr>
            <a:lvl3pPr eaLnBrk="0" hangingPunct="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3pPr>
            <a:lvl4pPr eaLnBrk="0" hangingPunct="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4pPr>
            <a:lvl5pPr eaLnBrk="0" hangingPunct="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9pPr>
          </a:lstStyle>
          <a:p>
            <a:pPr fontAlgn="base">
              <a:lnSpc>
                <a:spcPct val="90000"/>
              </a:lnSpc>
              <a:spcBef>
                <a:spcPct val="40000"/>
              </a:spcBef>
              <a:spcAft>
                <a:spcPts val="600"/>
              </a:spcAft>
              <a:defRPr/>
            </a:pPr>
            <a:r>
              <a:rPr lang="en-US" sz="2000" u="sng" baseline="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Second-line therapy or beyond</a:t>
            </a:r>
          </a:p>
        </p:txBody>
      </p:sp>
      <p:pic>
        <p:nvPicPr>
          <p:cNvPr id="67" name="Picture 6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9338440" y="1791422"/>
            <a:ext cx="411163" cy="411163"/>
          </a:xfrm>
          <a:prstGeom prst="rect">
            <a:avLst/>
          </a:prstGeom>
        </p:spPr>
      </p:pic>
      <p:pic>
        <p:nvPicPr>
          <p:cNvPr id="68" name="Picture 6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9773054" y="1791422"/>
            <a:ext cx="411163" cy="411163"/>
          </a:xfrm>
          <a:prstGeom prst="rect">
            <a:avLst/>
          </a:prstGeom>
        </p:spPr>
      </p:pic>
      <p:pic>
        <p:nvPicPr>
          <p:cNvPr id="69" name="Picture 6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10207668" y="1791422"/>
            <a:ext cx="411163" cy="411163"/>
          </a:xfrm>
          <a:prstGeom prst="rect">
            <a:avLst/>
          </a:prstGeom>
        </p:spPr>
      </p:pic>
      <p:pic>
        <p:nvPicPr>
          <p:cNvPr id="70" name="Picture 6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10642282" y="1791422"/>
            <a:ext cx="411163" cy="411163"/>
          </a:xfrm>
          <a:prstGeom prst="rect">
            <a:avLst/>
          </a:prstGeom>
        </p:spPr>
      </p:pic>
      <p:pic>
        <p:nvPicPr>
          <p:cNvPr id="77" name="Picture 7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3230393" y="2257955"/>
            <a:ext cx="411163" cy="411163"/>
          </a:xfrm>
          <a:prstGeom prst="rect">
            <a:avLst/>
          </a:prstGeom>
        </p:spPr>
      </p:pic>
      <p:pic>
        <p:nvPicPr>
          <p:cNvPr id="78" name="Picture 7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3665007" y="2257955"/>
            <a:ext cx="411163" cy="411163"/>
          </a:xfrm>
          <a:prstGeom prst="rect">
            <a:avLst/>
          </a:prstGeom>
        </p:spPr>
      </p:pic>
      <p:pic>
        <p:nvPicPr>
          <p:cNvPr id="79" name="Picture 7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4099621" y="2257955"/>
            <a:ext cx="411163" cy="411163"/>
          </a:xfrm>
          <a:prstGeom prst="rect">
            <a:avLst/>
          </a:prstGeom>
        </p:spPr>
      </p:pic>
      <p:pic>
        <p:nvPicPr>
          <p:cNvPr id="80" name="Picture 7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4534235" y="2257955"/>
            <a:ext cx="411163" cy="411163"/>
          </a:xfrm>
          <a:prstGeom prst="rect">
            <a:avLst/>
          </a:prstGeom>
        </p:spPr>
      </p:pic>
      <p:pic>
        <p:nvPicPr>
          <p:cNvPr id="81" name="Picture 8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4968849" y="2257955"/>
            <a:ext cx="411163" cy="411163"/>
          </a:xfrm>
          <a:prstGeom prst="rect">
            <a:avLst/>
          </a:prstGeom>
        </p:spPr>
      </p:pic>
      <p:pic>
        <p:nvPicPr>
          <p:cNvPr id="82" name="Picture 8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5403463" y="2257955"/>
            <a:ext cx="411163" cy="411163"/>
          </a:xfrm>
          <a:prstGeom prst="rect">
            <a:avLst/>
          </a:prstGeom>
        </p:spPr>
      </p:pic>
      <p:sp>
        <p:nvSpPr>
          <p:cNvPr id="115" name="Text Box 4">
            <a:extLst>
              <a:ext uri="{FF2B5EF4-FFF2-40B4-BE49-F238E27FC236}">
                <a16:creationId xmlns:a16="http://schemas.microsoft.com/office/drawing/2014/main" xmlns="" id="{11DEE9CC-BF75-054A-8892-18E4C867363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4075" y="4638477"/>
            <a:ext cx="2743200" cy="407225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chemeClr val="accent1">
                <a:gamma/>
                <a:shade val="60000"/>
                <a:invGamma/>
                <a:alpha val="74998"/>
              </a:schemeClr>
            </a:prst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r">
              <a:spcBef>
                <a:spcPct val="50000"/>
              </a:spcBef>
              <a:defRPr/>
            </a:pPr>
            <a:r>
              <a:rPr lang="en-US" b="1" dirty="0">
                <a:solidFill>
                  <a:srgbClr val="FFFFFF"/>
                </a:solidFill>
              </a:rPr>
              <a:t>No</a:t>
            </a:r>
            <a:endParaRPr lang="en-US" b="1" dirty="0">
              <a:solidFill>
                <a:srgbClr val="FFFFFF"/>
              </a:solidFill>
              <a:ea typeface="Arial" charset="0"/>
              <a:cs typeface="Arial" charset="0"/>
            </a:endParaRPr>
          </a:p>
        </p:txBody>
      </p:sp>
      <p:pic>
        <p:nvPicPr>
          <p:cNvPr id="116" name="Picture 11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3230393" y="4643230"/>
            <a:ext cx="411163" cy="411163"/>
          </a:xfrm>
          <a:prstGeom prst="rect">
            <a:avLst/>
          </a:prstGeom>
        </p:spPr>
      </p:pic>
      <p:pic>
        <p:nvPicPr>
          <p:cNvPr id="117" name="Picture 11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3665007" y="4643230"/>
            <a:ext cx="411163" cy="411163"/>
          </a:xfrm>
          <a:prstGeom prst="rect">
            <a:avLst/>
          </a:prstGeom>
        </p:spPr>
      </p:pic>
      <p:pic>
        <p:nvPicPr>
          <p:cNvPr id="118" name="Picture 11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4099621" y="4643230"/>
            <a:ext cx="411163" cy="411163"/>
          </a:xfrm>
          <a:prstGeom prst="rect">
            <a:avLst/>
          </a:prstGeom>
        </p:spPr>
      </p:pic>
      <p:pic>
        <p:nvPicPr>
          <p:cNvPr id="119" name="Picture 11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4534235" y="4643230"/>
            <a:ext cx="411163" cy="411163"/>
          </a:xfrm>
          <a:prstGeom prst="rect">
            <a:avLst/>
          </a:prstGeom>
        </p:spPr>
      </p:pic>
      <p:pic>
        <p:nvPicPr>
          <p:cNvPr id="120" name="Picture 11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4968849" y="4643230"/>
            <a:ext cx="411163" cy="411163"/>
          </a:xfrm>
          <a:prstGeom prst="rect">
            <a:avLst/>
          </a:prstGeom>
        </p:spPr>
      </p:pic>
      <p:pic>
        <p:nvPicPr>
          <p:cNvPr id="121" name="Picture 12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5403463" y="4643230"/>
            <a:ext cx="411163" cy="411163"/>
          </a:xfrm>
          <a:prstGeom prst="rect">
            <a:avLst/>
          </a:prstGeom>
        </p:spPr>
      </p:pic>
      <p:pic>
        <p:nvPicPr>
          <p:cNvPr id="122" name="Picture 12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5838077" y="4643230"/>
            <a:ext cx="411163" cy="411163"/>
          </a:xfrm>
          <a:prstGeom prst="rect">
            <a:avLst/>
          </a:prstGeom>
        </p:spPr>
      </p:pic>
      <p:pic>
        <p:nvPicPr>
          <p:cNvPr id="123" name="Picture 12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6272691" y="4643230"/>
            <a:ext cx="411163" cy="411163"/>
          </a:xfrm>
          <a:prstGeom prst="rect">
            <a:avLst/>
          </a:prstGeom>
        </p:spPr>
      </p:pic>
      <p:pic>
        <p:nvPicPr>
          <p:cNvPr id="124" name="Picture 12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6707305" y="4643230"/>
            <a:ext cx="411163" cy="411163"/>
          </a:xfrm>
          <a:prstGeom prst="rect">
            <a:avLst/>
          </a:prstGeom>
        </p:spPr>
      </p:pic>
      <p:pic>
        <p:nvPicPr>
          <p:cNvPr id="125" name="Picture 12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7141919" y="4643230"/>
            <a:ext cx="411163" cy="411163"/>
          </a:xfrm>
          <a:prstGeom prst="rect">
            <a:avLst/>
          </a:prstGeom>
        </p:spPr>
      </p:pic>
      <p:pic>
        <p:nvPicPr>
          <p:cNvPr id="126" name="Picture 12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7576533" y="4643230"/>
            <a:ext cx="411163" cy="411163"/>
          </a:xfrm>
          <a:prstGeom prst="rect">
            <a:avLst/>
          </a:prstGeom>
        </p:spPr>
      </p:pic>
      <p:pic>
        <p:nvPicPr>
          <p:cNvPr id="127" name="Picture 12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8011147" y="4643230"/>
            <a:ext cx="411163" cy="411163"/>
          </a:xfrm>
          <a:prstGeom prst="rect">
            <a:avLst/>
          </a:prstGeom>
        </p:spPr>
      </p:pic>
      <p:pic>
        <p:nvPicPr>
          <p:cNvPr id="128" name="Picture 12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8445761" y="4643230"/>
            <a:ext cx="411163" cy="411163"/>
          </a:xfrm>
          <a:prstGeom prst="rect">
            <a:avLst/>
          </a:prstGeom>
        </p:spPr>
      </p:pic>
      <p:sp>
        <p:nvSpPr>
          <p:cNvPr id="129" name="Text Box 4">
            <a:extLst>
              <a:ext uri="{FF2B5EF4-FFF2-40B4-BE49-F238E27FC236}">
                <a16:creationId xmlns:a16="http://schemas.microsoft.com/office/drawing/2014/main" xmlns="" id="{11DEE9CC-BF75-054A-8892-18E4C867363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127944" y="4638477"/>
            <a:ext cx="914400" cy="407225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chemeClr val="accent1">
                <a:gamma/>
                <a:shade val="60000"/>
                <a:invGamma/>
                <a:alpha val="74998"/>
              </a:schemeClr>
            </a:prst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>
              <a:spcBef>
                <a:spcPct val="50000"/>
              </a:spcBef>
              <a:defRPr/>
            </a:pPr>
            <a:r>
              <a:rPr lang="en-US" b="1" dirty="0">
                <a:solidFill>
                  <a:srgbClr val="FFFFFF"/>
                </a:solidFill>
              </a:rPr>
              <a:t>24</a:t>
            </a:r>
            <a:endParaRPr lang="en-US" b="1" dirty="0">
              <a:solidFill>
                <a:srgbClr val="FFFFFF"/>
              </a:solidFill>
              <a:ea typeface="Arial" charset="0"/>
              <a:cs typeface="Arial" charset="0"/>
            </a:endParaRPr>
          </a:p>
        </p:txBody>
      </p:sp>
      <p:pic>
        <p:nvPicPr>
          <p:cNvPr id="130" name="Picture 12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8880375" y="4643230"/>
            <a:ext cx="411163" cy="411163"/>
          </a:xfrm>
          <a:prstGeom prst="rect">
            <a:avLst/>
          </a:prstGeom>
        </p:spPr>
      </p:pic>
      <p:pic>
        <p:nvPicPr>
          <p:cNvPr id="131" name="Picture 13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9338440" y="4643230"/>
            <a:ext cx="411163" cy="411163"/>
          </a:xfrm>
          <a:prstGeom prst="rect">
            <a:avLst/>
          </a:prstGeom>
        </p:spPr>
      </p:pic>
      <p:pic>
        <p:nvPicPr>
          <p:cNvPr id="132" name="Picture 13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9773054" y="4643230"/>
            <a:ext cx="411163" cy="411163"/>
          </a:xfrm>
          <a:prstGeom prst="rect">
            <a:avLst/>
          </a:prstGeom>
        </p:spPr>
      </p:pic>
      <p:pic>
        <p:nvPicPr>
          <p:cNvPr id="133" name="Picture 13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10207668" y="4643230"/>
            <a:ext cx="411163" cy="411163"/>
          </a:xfrm>
          <a:prstGeom prst="rect">
            <a:avLst/>
          </a:prstGeom>
        </p:spPr>
      </p:pic>
      <p:pic>
        <p:nvPicPr>
          <p:cNvPr id="134" name="Picture 13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10642282" y="4643230"/>
            <a:ext cx="411163" cy="411163"/>
          </a:xfrm>
          <a:prstGeom prst="rect">
            <a:avLst/>
          </a:prstGeom>
        </p:spPr>
      </p:pic>
      <p:pic>
        <p:nvPicPr>
          <p:cNvPr id="135" name="Picture 13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3230393" y="5109763"/>
            <a:ext cx="411163" cy="411163"/>
          </a:xfrm>
          <a:prstGeom prst="rect">
            <a:avLst/>
          </a:prstGeom>
        </p:spPr>
      </p:pic>
      <p:pic>
        <p:nvPicPr>
          <p:cNvPr id="136" name="Picture 13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3665007" y="5109763"/>
            <a:ext cx="411163" cy="411163"/>
          </a:xfrm>
          <a:prstGeom prst="rect">
            <a:avLst/>
          </a:prstGeom>
        </p:spPr>
      </p:pic>
      <p:pic>
        <p:nvPicPr>
          <p:cNvPr id="137" name="Picture 13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4099621" y="5109763"/>
            <a:ext cx="411163" cy="411163"/>
          </a:xfrm>
          <a:prstGeom prst="rect">
            <a:avLst/>
          </a:prstGeom>
        </p:spPr>
      </p:pic>
      <p:pic>
        <p:nvPicPr>
          <p:cNvPr id="138" name="Picture 13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4534235" y="5109763"/>
            <a:ext cx="411163" cy="411163"/>
          </a:xfrm>
          <a:prstGeom prst="rect">
            <a:avLst/>
          </a:prstGeom>
        </p:spPr>
      </p:pic>
      <p:pic>
        <p:nvPicPr>
          <p:cNvPr id="139" name="Picture 13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4968849" y="5109763"/>
            <a:ext cx="411163" cy="411163"/>
          </a:xfrm>
          <a:prstGeom prst="rect">
            <a:avLst/>
          </a:prstGeom>
        </p:spPr>
      </p:pic>
      <p:pic>
        <p:nvPicPr>
          <p:cNvPr id="140" name="Picture 13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5403463" y="5109763"/>
            <a:ext cx="411163" cy="4111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50795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nl-NL" sz="3600" dirty="0"/>
              <a:t>Issues I Consider in Treating CLL</a:t>
            </a:r>
            <a:endParaRPr lang="en-US" altLang="zh-CN" sz="3600" dirty="0"/>
          </a:p>
        </p:txBody>
      </p:sp>
      <p:sp>
        <p:nvSpPr>
          <p:cNvPr id="68611" name="Rectangle 3"/>
          <p:cNvSpPr>
            <a:spLocks noGrp="1" noChangeArrowheads="1"/>
          </p:cNvSpPr>
          <p:nvPr>
            <p:ph idx="1"/>
          </p:nvPr>
        </p:nvSpPr>
        <p:spPr>
          <a:xfrm>
            <a:off x="161364" y="1458528"/>
            <a:ext cx="11929036" cy="4943573"/>
          </a:xfrm>
        </p:spPr>
        <p:txBody>
          <a:bodyPr>
            <a:noAutofit/>
          </a:bodyPr>
          <a:lstStyle/>
          <a:p>
            <a:pPr marL="257175" indent="-257175"/>
            <a:r>
              <a:rPr lang="en-GB" altLang="nl-NL" sz="2800" dirty="0"/>
              <a:t>Does the patient require treatment or can we continue to watch and wait? </a:t>
            </a:r>
          </a:p>
          <a:p>
            <a:pPr marL="257175" indent="-257175"/>
            <a:r>
              <a:rPr lang="en-GB" altLang="nl-NL" sz="2800" dirty="0">
                <a:solidFill>
                  <a:srgbClr val="FF0000"/>
                </a:solidFill>
              </a:rPr>
              <a:t>Will availability of novel agents change the W&amp;W strategy?</a:t>
            </a:r>
          </a:p>
          <a:p>
            <a:pPr marL="257175" indent="-257175"/>
            <a:endParaRPr lang="en-GB" altLang="nl-NL" sz="2800" dirty="0">
              <a:solidFill>
                <a:srgbClr val="FF0000"/>
              </a:solidFill>
            </a:endParaRPr>
          </a:p>
          <a:p>
            <a:pPr marL="257175" indent="-257175"/>
            <a:r>
              <a:rPr lang="en-GB" altLang="nl-NL" sz="2800" dirty="0"/>
              <a:t>If patient needs treatment: </a:t>
            </a:r>
          </a:p>
          <a:p>
            <a:pPr marL="647700" lvl="1" indent="-342900">
              <a:buFont typeface="+mj-lt"/>
              <a:buAutoNum type="arabicPeriod"/>
            </a:pPr>
            <a:r>
              <a:rPr lang="en-GB" altLang="nl-NL" sz="2800" dirty="0"/>
              <a:t>What is the goal of therapy? </a:t>
            </a:r>
          </a:p>
          <a:p>
            <a:pPr marL="704850" lvl="2" indent="0">
              <a:buNone/>
            </a:pPr>
            <a:r>
              <a:rPr lang="en-GB" altLang="nl-NL" sz="2800" dirty="0"/>
              <a:t>Are we aiming for CR, MRD eradication, disease control?</a:t>
            </a:r>
          </a:p>
          <a:p>
            <a:pPr marL="704850" lvl="2" indent="0">
              <a:buNone/>
            </a:pPr>
            <a:r>
              <a:rPr lang="en-GB" altLang="nl-NL" sz="2800" dirty="0"/>
              <a:t>Are we using continuous or fixed duration therapy?</a:t>
            </a:r>
          </a:p>
          <a:p>
            <a:pPr marL="647700" lvl="1" indent="-342900">
              <a:buFont typeface="+mj-lt"/>
              <a:buAutoNum type="arabicPeriod"/>
            </a:pPr>
            <a:r>
              <a:rPr lang="en-GB" altLang="nl-NL" sz="2800" dirty="0"/>
              <a:t>What comorbidities are present to determine “fitness” for therapy?</a:t>
            </a:r>
          </a:p>
          <a:p>
            <a:pPr marL="647700" lvl="1" indent="-342900">
              <a:buFont typeface="+mj-lt"/>
              <a:buAutoNum type="arabicPeriod"/>
            </a:pPr>
            <a:r>
              <a:rPr lang="en-GB" altLang="nl-NL" sz="2800" dirty="0"/>
              <a:t>Is there del 17p/TP53 mutation that makes chemotherapy </a:t>
            </a:r>
            <a:r>
              <a:rPr lang="en-GB" altLang="nl-NL" sz="2800" dirty="0" smtClean="0"/>
              <a:t>unsuitable?</a:t>
            </a:r>
            <a:endParaRPr lang="en-GB" altLang="nl-NL" sz="2800" dirty="0"/>
          </a:p>
          <a:p>
            <a:endParaRPr lang="en-GB" altLang="nl-NL" sz="2800" dirty="0"/>
          </a:p>
          <a:p>
            <a:endParaRPr lang="en-GB" altLang="nl-NL" sz="2800" dirty="0"/>
          </a:p>
        </p:txBody>
      </p:sp>
    </p:spTree>
    <p:extLst>
      <p:ext uri="{BB962C8B-B14F-4D97-AF65-F5344CB8AC3E}">
        <p14:creationId xmlns:p14="http://schemas.microsoft.com/office/powerpoint/2010/main" val="34816693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Rectangle 34"/>
          <p:cNvSpPr>
            <a:spLocks noChangeArrowheads="1"/>
          </p:cNvSpPr>
          <p:nvPr/>
        </p:nvSpPr>
        <p:spPr bwMode="auto">
          <a:xfrm>
            <a:off x="5364957" y="1720622"/>
            <a:ext cx="4769643" cy="282771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 wrap="square" lIns="67866" tIns="33338" rIns="67866" bIns="33338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defTabSz="342900">
              <a:spcBef>
                <a:spcPct val="0"/>
              </a:spcBef>
              <a:buNone/>
              <a:defRPr/>
            </a:pPr>
            <a:r>
              <a:rPr lang="en-US" altLang="de-DE" sz="1400" b="1" kern="0" dirty="0">
                <a:solidFill>
                  <a:srgbClr val="000000"/>
                </a:solidFill>
                <a:latin typeface="Arial"/>
              </a:rPr>
              <a:t>Advanced stage, symptomatic CLL (“active disease”)</a:t>
            </a:r>
          </a:p>
        </p:txBody>
      </p:sp>
      <p:cxnSp>
        <p:nvCxnSpPr>
          <p:cNvPr id="137226" name="AutoShape 92"/>
          <p:cNvCxnSpPr>
            <a:cxnSpLocks noChangeShapeType="1"/>
          </p:cNvCxnSpPr>
          <p:nvPr/>
        </p:nvCxnSpPr>
        <p:spPr bwMode="auto">
          <a:xfrm>
            <a:off x="7241384" y="2000418"/>
            <a:ext cx="24407" cy="328613"/>
          </a:xfrm>
          <a:prstGeom prst="straightConnector1">
            <a:avLst/>
          </a:prstGeom>
          <a:noFill/>
          <a:ln w="9525">
            <a:solidFill>
              <a:schemeClr val="bg2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37270" name="AutoShape 10"/>
          <p:cNvCxnSpPr>
            <a:cxnSpLocks noChangeShapeType="1"/>
          </p:cNvCxnSpPr>
          <p:nvPr/>
        </p:nvCxnSpPr>
        <p:spPr bwMode="auto">
          <a:xfrm>
            <a:off x="3400425" y="1992084"/>
            <a:ext cx="0" cy="214313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30" name="Rectangle 33"/>
          <p:cNvSpPr>
            <a:spLocks noChangeArrowheads="1"/>
          </p:cNvSpPr>
          <p:nvPr/>
        </p:nvSpPr>
        <p:spPr bwMode="auto">
          <a:xfrm>
            <a:off x="2683948" y="1546594"/>
            <a:ext cx="1453753" cy="498214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 wrap="square" lIns="67866" tIns="33338" rIns="67866" bIns="33338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defTabSz="342900">
              <a:defRPr/>
            </a:pPr>
            <a:r>
              <a:rPr lang="en-US" altLang="de-DE" sz="1400" b="1" kern="0">
                <a:solidFill>
                  <a:srgbClr val="000000"/>
                </a:solidFill>
                <a:latin typeface="Helvetica" panose="020B0604020202020204" pitchFamily="34" charset="0"/>
              </a:rPr>
              <a:t>Earlier stage, asymptomatic</a:t>
            </a:r>
          </a:p>
        </p:txBody>
      </p:sp>
      <p:sp>
        <p:nvSpPr>
          <p:cNvPr id="231" name="Rectangle 55"/>
          <p:cNvSpPr>
            <a:spLocks noChangeArrowheads="1"/>
          </p:cNvSpPr>
          <p:nvPr/>
        </p:nvSpPr>
        <p:spPr bwMode="auto">
          <a:xfrm>
            <a:off x="3183734" y="2206398"/>
            <a:ext cx="432197" cy="282771"/>
          </a:xfrm>
          <a:prstGeom prst="rect">
            <a:avLst/>
          </a:prstGeom>
          <a:solidFill>
            <a:srgbClr val="FFCCCC"/>
          </a:solidFill>
          <a:ln w="9525">
            <a:solidFill>
              <a:schemeClr val="bg2"/>
            </a:solidFill>
            <a:miter lim="800000"/>
            <a:headEnd/>
            <a:tailEnd/>
          </a:ln>
        </p:spPr>
        <p:txBody>
          <a:bodyPr lIns="67866" tIns="33338" rIns="67866" bIns="33338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defTabSz="342900">
              <a:defRPr/>
            </a:pPr>
            <a:r>
              <a:rPr lang="en-US" altLang="de-DE" sz="1400" b="1" kern="0" dirty="0">
                <a:solidFill>
                  <a:srgbClr val="000000"/>
                </a:solidFill>
                <a:latin typeface="Helvetica" panose="020B0604020202020204" pitchFamily="34" charset="0"/>
              </a:rPr>
              <a:t>All</a:t>
            </a:r>
            <a:endParaRPr lang="en-US" altLang="de-DE" sz="1400" b="1" kern="0" baseline="30000" dirty="0">
              <a:solidFill>
                <a:srgbClr val="000000"/>
              </a:solidFill>
              <a:latin typeface="Helvetica" panose="020B0604020202020204" pitchFamily="34" charset="0"/>
            </a:endParaRPr>
          </a:p>
        </p:txBody>
      </p:sp>
      <p:cxnSp>
        <p:nvCxnSpPr>
          <p:cNvPr id="137273" name="AutoShape 89"/>
          <p:cNvCxnSpPr>
            <a:cxnSpLocks noChangeShapeType="1"/>
            <a:stCxn id="137274" idx="3"/>
            <a:endCxn id="143" idx="1"/>
          </p:cNvCxnSpPr>
          <p:nvPr/>
        </p:nvCxnSpPr>
        <p:spPr bwMode="auto">
          <a:xfrm flipV="1">
            <a:off x="3817144" y="1862007"/>
            <a:ext cx="1547812" cy="783432"/>
          </a:xfrm>
          <a:prstGeom prst="bentConnector3">
            <a:avLst>
              <a:gd name="adj1" fmla="val 33262"/>
            </a:avLst>
          </a:prstGeom>
          <a:noFill/>
          <a:ln w="9525">
            <a:solidFill>
              <a:srgbClr val="000000"/>
            </a:solidFill>
            <a:miter lim="800000"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37274" name="Rectangle 68"/>
          <p:cNvSpPr>
            <a:spLocks noChangeArrowheads="1"/>
          </p:cNvSpPr>
          <p:nvPr/>
        </p:nvSpPr>
        <p:spPr bwMode="auto">
          <a:xfrm>
            <a:off x="2846786" y="2504054"/>
            <a:ext cx="970359" cy="282771"/>
          </a:xfrm>
          <a:prstGeom prst="rect">
            <a:avLst/>
          </a:prstGeom>
          <a:solidFill>
            <a:srgbClr val="FFCC66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 lIns="67866" tIns="33338" rIns="67866" bIns="33338">
            <a:spAutoFit/>
          </a:bodyPr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defTabSz="342900"/>
            <a:r>
              <a:rPr lang="en-US" altLang="de-DE" sz="1400" b="1">
                <a:solidFill>
                  <a:srgbClr val="000000"/>
                </a:solidFill>
                <a:latin typeface="Helvetica" panose="020B0604020202020204" pitchFamily="34" charset="0"/>
                <a:ea typeface="ＭＳ Ｐゴシック" panose="020B0600070205080204" pitchFamily="34" charset="-128"/>
              </a:rPr>
              <a:t>Observe</a:t>
            </a:r>
            <a:endParaRPr lang="en-US" altLang="de-DE" sz="1400" b="1" baseline="30000">
              <a:solidFill>
                <a:srgbClr val="000000"/>
              </a:solidFill>
              <a:latin typeface="Helvetica" panose="020B0604020202020204" pitchFamily="34" charset="0"/>
              <a:ea typeface="ＭＳ Ｐゴシック" panose="020B0600070205080204" pitchFamily="34" charset="-128"/>
            </a:endParaRPr>
          </a:p>
        </p:txBody>
      </p:sp>
      <p:sp>
        <p:nvSpPr>
          <p:cNvPr id="28" name="Title 1">
            <a:extLst>
              <a:ext uri="{FF2B5EF4-FFF2-40B4-BE49-F238E27FC236}">
                <a16:creationId xmlns="" xmlns:a16="http://schemas.microsoft.com/office/drawing/2014/main" id="{84C50CCA-CB32-1B4C-BB97-7005E2CB66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04624" y="208339"/>
            <a:ext cx="7104222" cy="857250"/>
          </a:xfrm>
        </p:spPr>
        <p:txBody>
          <a:bodyPr>
            <a:normAutofit fontScale="90000"/>
          </a:bodyPr>
          <a:lstStyle/>
          <a:p>
            <a:r>
              <a:rPr lang="en-US" sz="3000" dirty="0"/>
              <a:t>CLL Front Line Treatment Algorithm 2018 </a:t>
            </a:r>
          </a:p>
        </p:txBody>
      </p:sp>
      <p:sp>
        <p:nvSpPr>
          <p:cNvPr id="23" name="Rectangle 34">
            <a:extLst>
              <a:ext uri="{FF2B5EF4-FFF2-40B4-BE49-F238E27FC236}">
                <a16:creationId xmlns="" xmlns:a16="http://schemas.microsoft.com/office/drawing/2014/main" id="{CCCE79A5-C9E4-4347-AC62-5B5B91786537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1512" y="3335177"/>
            <a:ext cx="4693444" cy="2744983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 wrap="square" lIns="67866" tIns="33338" rIns="67866" bIns="33338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defTabSz="342900">
              <a:spcBef>
                <a:spcPct val="0"/>
              </a:spcBef>
              <a:buNone/>
              <a:defRPr/>
            </a:pPr>
            <a:r>
              <a:rPr lang="en-US" altLang="de-DE" sz="2000" b="1" kern="0" dirty="0">
                <a:solidFill>
                  <a:srgbClr val="000000"/>
                </a:solidFill>
                <a:latin typeface="Arial"/>
              </a:rPr>
              <a:t>Clinical Trials</a:t>
            </a:r>
          </a:p>
          <a:p>
            <a:pPr algn="ctr" defTabSz="342900">
              <a:spcBef>
                <a:spcPct val="0"/>
              </a:spcBef>
              <a:buNone/>
              <a:defRPr/>
            </a:pPr>
            <a:r>
              <a:rPr lang="en-US" altLang="de-DE" sz="2000" b="1" kern="0" dirty="0">
                <a:solidFill>
                  <a:srgbClr val="000000"/>
                </a:solidFill>
                <a:latin typeface="Arial"/>
              </a:rPr>
              <a:t>Early treatment vs watch and wait</a:t>
            </a:r>
          </a:p>
          <a:p>
            <a:pPr algn="ctr" defTabSz="342900">
              <a:spcBef>
                <a:spcPct val="0"/>
              </a:spcBef>
              <a:buNone/>
              <a:defRPr/>
            </a:pPr>
            <a:r>
              <a:rPr lang="en-GB" sz="2000" b="1" dirty="0" err="1"/>
              <a:t>eg</a:t>
            </a:r>
            <a:r>
              <a:rPr lang="en-GB" sz="2000" b="1" dirty="0"/>
              <a:t> CLL12 trial: placebo-controlled double-blind Phase III study of ibrutinib in the treatment of early-stage chronic lymphocytic </a:t>
            </a:r>
            <a:r>
              <a:rPr lang="en-GB" sz="2000" b="1" dirty="0" err="1"/>
              <a:t>leukemia</a:t>
            </a:r>
            <a:r>
              <a:rPr lang="en-GB" sz="2000" b="1" dirty="0"/>
              <a:t> patients with risk of early disease progression.</a:t>
            </a:r>
          </a:p>
          <a:p>
            <a:pPr algn="ctr" defTabSz="342900">
              <a:spcBef>
                <a:spcPct val="0"/>
              </a:spcBef>
              <a:buNone/>
              <a:defRPr/>
            </a:pPr>
            <a:r>
              <a:rPr lang="en-US" altLang="de-DE" sz="1400" b="1" kern="0" dirty="0">
                <a:solidFill>
                  <a:srgbClr val="000000"/>
                </a:solidFill>
                <a:latin typeface="Arial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2933467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Rectangle 34"/>
          <p:cNvSpPr>
            <a:spLocks noChangeArrowheads="1"/>
          </p:cNvSpPr>
          <p:nvPr/>
        </p:nvSpPr>
        <p:spPr bwMode="auto">
          <a:xfrm>
            <a:off x="5364957" y="1720622"/>
            <a:ext cx="4769643" cy="282771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 wrap="square" lIns="67866" tIns="33338" rIns="67866" bIns="33338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defTabSz="342900">
              <a:spcBef>
                <a:spcPct val="0"/>
              </a:spcBef>
              <a:buNone/>
              <a:defRPr/>
            </a:pPr>
            <a:r>
              <a:rPr lang="en-US" altLang="de-DE" sz="1400" b="1" kern="0" dirty="0">
                <a:solidFill>
                  <a:srgbClr val="000000"/>
                </a:solidFill>
                <a:latin typeface="Arial"/>
              </a:rPr>
              <a:t>Advanced stage, symptomatic CLL (“active disease”)</a:t>
            </a:r>
          </a:p>
        </p:txBody>
      </p:sp>
      <p:cxnSp>
        <p:nvCxnSpPr>
          <p:cNvPr id="137221" name="AutoShape 52"/>
          <p:cNvCxnSpPr>
            <a:cxnSpLocks noChangeShapeType="1"/>
          </p:cNvCxnSpPr>
          <p:nvPr/>
        </p:nvCxnSpPr>
        <p:spPr bwMode="auto">
          <a:xfrm rot="10800000" flipV="1">
            <a:off x="4799410" y="2164723"/>
            <a:ext cx="2441972" cy="329804"/>
          </a:xfrm>
          <a:prstGeom prst="bentConnector2">
            <a:avLst/>
          </a:prstGeom>
          <a:noFill/>
          <a:ln w="9525">
            <a:solidFill>
              <a:srgbClr val="000000"/>
            </a:solidFill>
            <a:miter lim="800000"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45" name="Rectangle 53"/>
          <p:cNvSpPr>
            <a:spLocks noChangeArrowheads="1"/>
          </p:cNvSpPr>
          <p:nvPr/>
        </p:nvSpPr>
        <p:spPr bwMode="auto">
          <a:xfrm>
            <a:off x="4362452" y="2329031"/>
            <a:ext cx="1203719" cy="282771"/>
          </a:xfrm>
          <a:prstGeom prst="rect">
            <a:avLst/>
          </a:prstGeom>
          <a:solidFill>
            <a:srgbClr val="FFCCCC"/>
          </a:solidFill>
          <a:ln w="9525">
            <a:solidFill>
              <a:schemeClr val="bg2"/>
            </a:solidFill>
            <a:miter lim="800000"/>
            <a:headEnd/>
            <a:tailEnd/>
          </a:ln>
        </p:spPr>
        <p:txBody>
          <a:bodyPr wrap="square" lIns="67866" tIns="33338" rIns="67866" bIns="33338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defTabSz="342900">
              <a:spcBef>
                <a:spcPct val="0"/>
              </a:spcBef>
              <a:buNone/>
              <a:defRPr/>
            </a:pPr>
            <a:r>
              <a:rPr lang="en-US" altLang="de-DE" sz="1400" b="1" kern="0" dirty="0">
                <a:solidFill>
                  <a:srgbClr val="000000"/>
                </a:solidFill>
                <a:latin typeface="Arial"/>
              </a:rPr>
              <a:t>Fit (young)</a:t>
            </a:r>
          </a:p>
        </p:txBody>
      </p:sp>
      <p:sp>
        <p:nvSpPr>
          <p:cNvPr id="146" name="Rectangle 80"/>
          <p:cNvSpPr>
            <a:spLocks noChangeArrowheads="1"/>
          </p:cNvSpPr>
          <p:nvPr/>
        </p:nvSpPr>
        <p:spPr bwMode="auto">
          <a:xfrm>
            <a:off x="3411143" y="2992208"/>
            <a:ext cx="1064419" cy="713658"/>
          </a:xfrm>
          <a:prstGeom prst="rect">
            <a:avLst/>
          </a:prstGeom>
          <a:solidFill>
            <a:srgbClr val="CCFF99"/>
          </a:solidFill>
          <a:ln w="9525">
            <a:solidFill>
              <a:schemeClr val="bg2"/>
            </a:solidFill>
            <a:miter lim="800000"/>
            <a:headEnd/>
            <a:tailEnd/>
          </a:ln>
        </p:spPr>
        <p:txBody>
          <a:bodyPr lIns="67866" tIns="33338" rIns="67866" bIns="33338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defTabSz="342900">
              <a:spcBef>
                <a:spcPct val="0"/>
              </a:spcBef>
              <a:buNone/>
              <a:defRPr/>
            </a:pPr>
            <a:r>
              <a:rPr lang="en-US" altLang="de-DE" sz="1400" b="1" kern="0" dirty="0">
                <a:solidFill>
                  <a:srgbClr val="000000"/>
                </a:solidFill>
                <a:latin typeface="Arial"/>
              </a:rPr>
              <a:t>No 17p-,</a:t>
            </a:r>
          </a:p>
          <a:p>
            <a:pPr algn="ctr" defTabSz="342900">
              <a:spcBef>
                <a:spcPct val="0"/>
              </a:spcBef>
              <a:buNone/>
              <a:defRPr/>
            </a:pPr>
            <a:r>
              <a:rPr lang="en-US" altLang="de-DE" sz="1400" b="1" kern="0" dirty="0">
                <a:solidFill>
                  <a:srgbClr val="000000"/>
                </a:solidFill>
                <a:latin typeface="Arial"/>
              </a:rPr>
              <a:t>No TP53mut</a:t>
            </a:r>
            <a:endParaRPr lang="en-US" altLang="de-DE" sz="1400" b="1" kern="0" baseline="30000" dirty="0">
              <a:solidFill>
                <a:srgbClr val="000000"/>
              </a:solidFill>
              <a:latin typeface="Arial"/>
            </a:endParaRPr>
          </a:p>
        </p:txBody>
      </p:sp>
      <p:cxnSp>
        <p:nvCxnSpPr>
          <p:cNvPr id="137224" name="AutoShape 89"/>
          <p:cNvCxnSpPr>
            <a:cxnSpLocks noChangeShapeType="1"/>
            <a:stCxn id="145" idx="2"/>
            <a:endCxn id="146" idx="0"/>
          </p:cNvCxnSpPr>
          <p:nvPr/>
        </p:nvCxnSpPr>
        <p:spPr bwMode="auto">
          <a:xfrm rot="5400000">
            <a:off x="4263630" y="2291526"/>
            <a:ext cx="380407" cy="1020959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rgbClr val="000000"/>
            </a:solidFill>
            <a:miter lim="800000"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37225" name="AutoShape 90"/>
          <p:cNvCxnSpPr>
            <a:cxnSpLocks noChangeShapeType="1"/>
            <a:stCxn id="145" idx="2"/>
            <a:endCxn id="206" idx="0"/>
          </p:cNvCxnSpPr>
          <p:nvPr/>
        </p:nvCxnSpPr>
        <p:spPr bwMode="auto">
          <a:xfrm rot="16200000" flipH="1">
            <a:off x="5038725" y="2537387"/>
            <a:ext cx="378026" cy="526854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rgbClr val="000000"/>
            </a:solidFill>
            <a:miter lim="800000"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37226" name="AutoShape 92"/>
          <p:cNvCxnSpPr>
            <a:cxnSpLocks noChangeShapeType="1"/>
            <a:endCxn id="152" idx="0"/>
          </p:cNvCxnSpPr>
          <p:nvPr/>
        </p:nvCxnSpPr>
        <p:spPr bwMode="auto">
          <a:xfrm>
            <a:off x="7241384" y="2000418"/>
            <a:ext cx="24407" cy="328613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52" name="Rectangle 53"/>
          <p:cNvSpPr>
            <a:spLocks noChangeArrowheads="1"/>
          </p:cNvSpPr>
          <p:nvPr/>
        </p:nvSpPr>
        <p:spPr bwMode="auto">
          <a:xfrm>
            <a:off x="6769895" y="2329031"/>
            <a:ext cx="991791" cy="282771"/>
          </a:xfrm>
          <a:prstGeom prst="rect">
            <a:avLst/>
          </a:prstGeom>
          <a:solidFill>
            <a:srgbClr val="FFCCCC"/>
          </a:solidFill>
          <a:ln w="9525">
            <a:solidFill>
              <a:schemeClr val="bg2"/>
            </a:solidFill>
            <a:miter lim="800000"/>
            <a:headEnd/>
            <a:tailEnd/>
          </a:ln>
        </p:spPr>
        <p:txBody>
          <a:bodyPr wrap="square" lIns="67866" tIns="33338" rIns="67866" bIns="33338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defTabSz="342900">
              <a:spcBef>
                <a:spcPct val="0"/>
              </a:spcBef>
              <a:buNone/>
              <a:defRPr/>
            </a:pPr>
            <a:r>
              <a:rPr lang="en-US" altLang="de-DE" sz="1400" b="1" kern="0" dirty="0">
                <a:solidFill>
                  <a:srgbClr val="000000"/>
                </a:solidFill>
                <a:latin typeface="Arial"/>
              </a:rPr>
              <a:t>Unfit (old)</a:t>
            </a:r>
          </a:p>
        </p:txBody>
      </p:sp>
      <p:sp>
        <p:nvSpPr>
          <p:cNvPr id="153" name="Rectangle 53"/>
          <p:cNvSpPr>
            <a:spLocks noChangeArrowheads="1"/>
          </p:cNvSpPr>
          <p:nvPr/>
        </p:nvSpPr>
        <p:spPr bwMode="auto">
          <a:xfrm>
            <a:off x="8305802" y="2329031"/>
            <a:ext cx="1503045" cy="282771"/>
          </a:xfrm>
          <a:prstGeom prst="rect">
            <a:avLst/>
          </a:prstGeom>
          <a:solidFill>
            <a:srgbClr val="FFCCCC"/>
          </a:solidFill>
          <a:ln w="9525">
            <a:solidFill>
              <a:schemeClr val="bg2"/>
            </a:solidFill>
            <a:miter lim="800000"/>
            <a:headEnd/>
            <a:tailEnd/>
          </a:ln>
        </p:spPr>
        <p:txBody>
          <a:bodyPr wrap="square" lIns="67866" tIns="33338" rIns="67866" bIns="33338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defTabSz="342900">
              <a:spcBef>
                <a:spcPct val="0"/>
              </a:spcBef>
              <a:buNone/>
              <a:defRPr/>
            </a:pPr>
            <a:r>
              <a:rPr lang="en-US" altLang="de-DE" sz="1400" b="1" kern="0" dirty="0">
                <a:solidFill>
                  <a:srgbClr val="000000"/>
                </a:solidFill>
                <a:latin typeface="Arial"/>
              </a:rPr>
              <a:t>Frail (very old)</a:t>
            </a:r>
          </a:p>
        </p:txBody>
      </p:sp>
      <p:cxnSp>
        <p:nvCxnSpPr>
          <p:cNvPr id="137231" name="AutoShape 52"/>
          <p:cNvCxnSpPr>
            <a:cxnSpLocks noChangeShapeType="1"/>
            <a:endCxn id="153" idx="0"/>
          </p:cNvCxnSpPr>
          <p:nvPr/>
        </p:nvCxnSpPr>
        <p:spPr bwMode="auto">
          <a:xfrm>
            <a:off x="7241382" y="2000418"/>
            <a:ext cx="1815943" cy="328612"/>
          </a:xfrm>
          <a:prstGeom prst="bentConnector2">
            <a:avLst/>
          </a:prstGeom>
          <a:noFill/>
          <a:ln w="9525">
            <a:solidFill>
              <a:srgbClr val="000000"/>
            </a:solidFill>
            <a:miter lim="800000"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37232" name="AutoShape 89"/>
          <p:cNvCxnSpPr>
            <a:cxnSpLocks noChangeShapeType="1"/>
          </p:cNvCxnSpPr>
          <p:nvPr/>
        </p:nvCxnSpPr>
        <p:spPr bwMode="auto">
          <a:xfrm rot="5400000">
            <a:off x="6763942" y="2504052"/>
            <a:ext cx="404813" cy="540544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rgbClr val="000000"/>
            </a:solidFill>
            <a:miter lim="800000"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37233" name="AutoShape 90"/>
          <p:cNvCxnSpPr>
            <a:cxnSpLocks noChangeShapeType="1"/>
          </p:cNvCxnSpPr>
          <p:nvPr/>
        </p:nvCxnSpPr>
        <p:spPr bwMode="auto">
          <a:xfrm rot="16200000" flipH="1">
            <a:off x="7266981" y="2546319"/>
            <a:ext cx="404813" cy="456010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rgbClr val="000000"/>
            </a:solidFill>
            <a:miter lim="800000"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06" name="Rectangle 80"/>
          <p:cNvSpPr>
            <a:spLocks noChangeArrowheads="1"/>
          </p:cNvSpPr>
          <p:nvPr/>
        </p:nvSpPr>
        <p:spPr bwMode="auto">
          <a:xfrm>
            <a:off x="5006581" y="2989827"/>
            <a:ext cx="969169" cy="713658"/>
          </a:xfrm>
          <a:prstGeom prst="rect">
            <a:avLst/>
          </a:prstGeom>
          <a:solidFill>
            <a:srgbClr val="CCFF99"/>
          </a:solidFill>
          <a:ln w="9525">
            <a:solidFill>
              <a:schemeClr val="bg2"/>
            </a:solidFill>
            <a:miter lim="800000"/>
            <a:headEnd/>
            <a:tailEnd/>
          </a:ln>
        </p:spPr>
        <p:txBody>
          <a:bodyPr lIns="67866" tIns="33338" rIns="67866" bIns="33338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defTabSz="342900">
              <a:spcBef>
                <a:spcPct val="0"/>
              </a:spcBef>
              <a:buNone/>
              <a:defRPr/>
            </a:pPr>
            <a:r>
              <a:rPr lang="en-US" altLang="de-DE" sz="1400" b="1" kern="0" dirty="0">
                <a:solidFill>
                  <a:srgbClr val="000000"/>
                </a:solidFill>
                <a:latin typeface="Arial"/>
              </a:rPr>
              <a:t>17p- and/or</a:t>
            </a:r>
          </a:p>
          <a:p>
            <a:pPr algn="ctr" defTabSz="342900">
              <a:spcBef>
                <a:spcPct val="0"/>
              </a:spcBef>
              <a:buNone/>
              <a:defRPr/>
            </a:pPr>
            <a:r>
              <a:rPr lang="en-US" altLang="de-DE" sz="1400" b="1" kern="0" dirty="0">
                <a:solidFill>
                  <a:srgbClr val="000000"/>
                </a:solidFill>
                <a:latin typeface="Arial"/>
              </a:rPr>
              <a:t>TP53mut</a:t>
            </a:r>
            <a:endParaRPr lang="en-US" altLang="de-DE" sz="1400" b="1" kern="0" baseline="3000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7" name="Rectangle 80"/>
          <p:cNvSpPr>
            <a:spLocks noChangeArrowheads="1"/>
          </p:cNvSpPr>
          <p:nvPr/>
        </p:nvSpPr>
        <p:spPr bwMode="auto">
          <a:xfrm>
            <a:off x="6069809" y="2989827"/>
            <a:ext cx="1060847" cy="713658"/>
          </a:xfrm>
          <a:prstGeom prst="rect">
            <a:avLst/>
          </a:prstGeom>
          <a:solidFill>
            <a:srgbClr val="CCFF99"/>
          </a:solidFill>
          <a:ln w="9525">
            <a:solidFill>
              <a:schemeClr val="bg2"/>
            </a:solidFill>
            <a:miter lim="800000"/>
            <a:headEnd/>
            <a:tailEnd/>
          </a:ln>
        </p:spPr>
        <p:txBody>
          <a:bodyPr lIns="67866" tIns="33338" rIns="67866" bIns="33338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defTabSz="342900">
              <a:spcBef>
                <a:spcPct val="0"/>
              </a:spcBef>
              <a:buNone/>
              <a:defRPr/>
            </a:pPr>
            <a:r>
              <a:rPr lang="en-US" altLang="de-DE" sz="1400" b="1" kern="0" dirty="0">
                <a:solidFill>
                  <a:srgbClr val="000000"/>
                </a:solidFill>
                <a:latin typeface="Arial"/>
              </a:rPr>
              <a:t>No 17p-,</a:t>
            </a:r>
          </a:p>
          <a:p>
            <a:pPr algn="ctr" defTabSz="342900">
              <a:spcBef>
                <a:spcPct val="0"/>
              </a:spcBef>
              <a:buNone/>
              <a:defRPr/>
            </a:pPr>
            <a:r>
              <a:rPr lang="en-US" altLang="de-DE" sz="1400" b="1" kern="0" dirty="0">
                <a:solidFill>
                  <a:srgbClr val="000000"/>
                </a:solidFill>
                <a:latin typeface="Arial"/>
              </a:rPr>
              <a:t>No TP53mut</a:t>
            </a:r>
            <a:endParaRPr lang="en-US" altLang="de-DE" sz="1400" b="1" kern="0" baseline="3000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8" name="Rectangle 80"/>
          <p:cNvSpPr>
            <a:spLocks noChangeArrowheads="1"/>
          </p:cNvSpPr>
          <p:nvPr/>
        </p:nvSpPr>
        <p:spPr bwMode="auto">
          <a:xfrm>
            <a:off x="7224714" y="2989827"/>
            <a:ext cx="991791" cy="713658"/>
          </a:xfrm>
          <a:prstGeom prst="rect">
            <a:avLst/>
          </a:prstGeom>
          <a:solidFill>
            <a:srgbClr val="CCFF99"/>
          </a:solidFill>
          <a:ln w="9525">
            <a:solidFill>
              <a:schemeClr val="bg2"/>
            </a:solidFill>
            <a:miter lim="800000"/>
            <a:headEnd/>
            <a:tailEnd/>
          </a:ln>
        </p:spPr>
        <p:txBody>
          <a:bodyPr lIns="67866" tIns="33338" rIns="67866" bIns="33338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defTabSz="342900">
              <a:spcBef>
                <a:spcPct val="0"/>
              </a:spcBef>
              <a:buNone/>
              <a:defRPr/>
            </a:pPr>
            <a:r>
              <a:rPr lang="en-US" altLang="de-DE" sz="1400" b="1" kern="0" dirty="0">
                <a:solidFill>
                  <a:srgbClr val="000000"/>
                </a:solidFill>
                <a:latin typeface="Arial"/>
              </a:rPr>
              <a:t>17p-, and/or</a:t>
            </a:r>
          </a:p>
          <a:p>
            <a:pPr algn="ctr" defTabSz="342900">
              <a:spcBef>
                <a:spcPct val="0"/>
              </a:spcBef>
              <a:buNone/>
              <a:defRPr/>
            </a:pPr>
            <a:r>
              <a:rPr lang="en-US" altLang="de-DE" sz="1400" b="1" kern="0" dirty="0">
                <a:solidFill>
                  <a:srgbClr val="000000"/>
                </a:solidFill>
                <a:latin typeface="Arial"/>
              </a:rPr>
              <a:t>TP53mut</a:t>
            </a:r>
            <a:endParaRPr lang="en-US" altLang="de-DE" sz="1400" b="1" kern="0" baseline="30000" dirty="0">
              <a:solidFill>
                <a:srgbClr val="000000"/>
              </a:solidFill>
              <a:latin typeface="Arial"/>
            </a:endParaRPr>
          </a:p>
        </p:txBody>
      </p:sp>
      <p:cxnSp>
        <p:nvCxnSpPr>
          <p:cNvPr id="137270" name="AutoShape 10"/>
          <p:cNvCxnSpPr>
            <a:cxnSpLocks noChangeShapeType="1"/>
          </p:cNvCxnSpPr>
          <p:nvPr/>
        </p:nvCxnSpPr>
        <p:spPr bwMode="auto">
          <a:xfrm>
            <a:off x="3400425" y="1992084"/>
            <a:ext cx="0" cy="214313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30" name="Rectangle 33"/>
          <p:cNvSpPr>
            <a:spLocks noChangeArrowheads="1"/>
          </p:cNvSpPr>
          <p:nvPr/>
        </p:nvSpPr>
        <p:spPr bwMode="auto">
          <a:xfrm>
            <a:off x="2658896" y="1546594"/>
            <a:ext cx="1453753" cy="498214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 wrap="square" lIns="67866" tIns="33338" rIns="67866" bIns="33338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defTabSz="342900">
              <a:defRPr/>
            </a:pPr>
            <a:r>
              <a:rPr lang="en-US" altLang="de-DE" sz="1400" b="1" kern="0">
                <a:solidFill>
                  <a:srgbClr val="000000"/>
                </a:solidFill>
                <a:latin typeface="Helvetica" panose="020B0604020202020204" pitchFamily="34" charset="0"/>
              </a:rPr>
              <a:t>Earlier stage, asymptomatic</a:t>
            </a:r>
          </a:p>
        </p:txBody>
      </p:sp>
      <p:sp>
        <p:nvSpPr>
          <p:cNvPr id="231" name="Rectangle 55"/>
          <p:cNvSpPr>
            <a:spLocks noChangeArrowheads="1"/>
          </p:cNvSpPr>
          <p:nvPr/>
        </p:nvSpPr>
        <p:spPr bwMode="auto">
          <a:xfrm>
            <a:off x="3183734" y="2206398"/>
            <a:ext cx="432197" cy="282771"/>
          </a:xfrm>
          <a:prstGeom prst="rect">
            <a:avLst/>
          </a:prstGeom>
          <a:solidFill>
            <a:srgbClr val="FFCCCC"/>
          </a:solidFill>
          <a:ln w="9525">
            <a:solidFill>
              <a:schemeClr val="bg2"/>
            </a:solidFill>
            <a:miter lim="800000"/>
            <a:headEnd/>
            <a:tailEnd/>
          </a:ln>
        </p:spPr>
        <p:txBody>
          <a:bodyPr lIns="67866" tIns="33338" rIns="67866" bIns="33338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defTabSz="342900">
              <a:defRPr/>
            </a:pPr>
            <a:r>
              <a:rPr lang="en-US" altLang="de-DE" sz="1400" b="1" kern="0" dirty="0">
                <a:solidFill>
                  <a:srgbClr val="000000"/>
                </a:solidFill>
                <a:latin typeface="Helvetica" panose="020B0604020202020204" pitchFamily="34" charset="0"/>
              </a:rPr>
              <a:t>All</a:t>
            </a:r>
            <a:endParaRPr lang="en-US" altLang="de-DE" sz="1400" b="1" kern="0" baseline="30000" dirty="0">
              <a:solidFill>
                <a:srgbClr val="000000"/>
              </a:solidFill>
              <a:latin typeface="Helvetica" panose="020B0604020202020204" pitchFamily="34" charset="0"/>
            </a:endParaRPr>
          </a:p>
        </p:txBody>
      </p:sp>
      <p:cxnSp>
        <p:nvCxnSpPr>
          <p:cNvPr id="137273" name="AutoShape 89"/>
          <p:cNvCxnSpPr>
            <a:cxnSpLocks noChangeShapeType="1"/>
            <a:stCxn id="137274" idx="3"/>
            <a:endCxn id="143" idx="1"/>
          </p:cNvCxnSpPr>
          <p:nvPr/>
        </p:nvCxnSpPr>
        <p:spPr bwMode="auto">
          <a:xfrm flipV="1">
            <a:off x="3817144" y="1862007"/>
            <a:ext cx="1547812" cy="783432"/>
          </a:xfrm>
          <a:prstGeom prst="bentConnector3">
            <a:avLst>
              <a:gd name="adj1" fmla="val 33262"/>
            </a:avLst>
          </a:prstGeom>
          <a:noFill/>
          <a:ln w="9525">
            <a:solidFill>
              <a:srgbClr val="000000"/>
            </a:solidFill>
            <a:miter lim="800000"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37274" name="Rectangle 68"/>
          <p:cNvSpPr>
            <a:spLocks noChangeArrowheads="1"/>
          </p:cNvSpPr>
          <p:nvPr/>
        </p:nvSpPr>
        <p:spPr bwMode="auto">
          <a:xfrm>
            <a:off x="2846786" y="2504054"/>
            <a:ext cx="970359" cy="282771"/>
          </a:xfrm>
          <a:prstGeom prst="rect">
            <a:avLst/>
          </a:prstGeom>
          <a:solidFill>
            <a:srgbClr val="FFCC66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 lIns="67866" tIns="33338" rIns="67866" bIns="33338">
            <a:spAutoFit/>
          </a:bodyPr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defTabSz="342900"/>
            <a:r>
              <a:rPr lang="en-US" altLang="de-DE" sz="1400" b="1">
                <a:solidFill>
                  <a:srgbClr val="000000"/>
                </a:solidFill>
                <a:latin typeface="Helvetica" panose="020B0604020202020204" pitchFamily="34" charset="0"/>
                <a:ea typeface="ＭＳ Ｐゴシック" panose="020B0600070205080204" pitchFamily="34" charset="-128"/>
              </a:rPr>
              <a:t>Observe</a:t>
            </a:r>
            <a:endParaRPr lang="en-US" altLang="de-DE" sz="1400" b="1" baseline="30000">
              <a:solidFill>
                <a:srgbClr val="000000"/>
              </a:solidFill>
              <a:latin typeface="Helvetica" panose="020B0604020202020204" pitchFamily="34" charset="0"/>
              <a:ea typeface="ＭＳ Ｐゴシック" panose="020B0600070205080204" pitchFamily="34" charset="-128"/>
            </a:endParaRPr>
          </a:p>
        </p:txBody>
      </p:sp>
      <p:sp>
        <p:nvSpPr>
          <p:cNvPr id="28" name="Title 1">
            <a:extLst>
              <a:ext uri="{FF2B5EF4-FFF2-40B4-BE49-F238E27FC236}">
                <a16:creationId xmlns="" xmlns:a16="http://schemas.microsoft.com/office/drawing/2014/main" id="{84C50CCA-CB32-1B4C-BB97-7005E2CB66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04624" y="208339"/>
            <a:ext cx="7104222" cy="857250"/>
          </a:xfrm>
        </p:spPr>
        <p:txBody>
          <a:bodyPr>
            <a:normAutofit fontScale="90000"/>
          </a:bodyPr>
          <a:lstStyle/>
          <a:p>
            <a:r>
              <a:rPr lang="en-US" sz="3000" dirty="0"/>
              <a:t>CLL Front Line Treatment Algorithm 2018 </a:t>
            </a:r>
          </a:p>
        </p:txBody>
      </p:sp>
    </p:spTree>
    <p:extLst>
      <p:ext uri="{BB962C8B-B14F-4D97-AF65-F5344CB8AC3E}">
        <p14:creationId xmlns:p14="http://schemas.microsoft.com/office/powerpoint/2010/main" val="40953135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Rectangle 34"/>
          <p:cNvSpPr>
            <a:spLocks noChangeArrowheads="1"/>
          </p:cNvSpPr>
          <p:nvPr/>
        </p:nvSpPr>
        <p:spPr bwMode="auto">
          <a:xfrm>
            <a:off x="5364956" y="1720622"/>
            <a:ext cx="4678204" cy="282771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 wrap="square" lIns="67866" tIns="33338" rIns="67866" bIns="33338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defTabSz="342900">
              <a:spcBef>
                <a:spcPct val="0"/>
              </a:spcBef>
              <a:buNone/>
              <a:defRPr/>
            </a:pPr>
            <a:r>
              <a:rPr lang="en-US" altLang="de-DE" sz="1400" b="1" kern="0" dirty="0">
                <a:solidFill>
                  <a:srgbClr val="000000"/>
                </a:solidFill>
                <a:latin typeface="Arial"/>
              </a:rPr>
              <a:t>Advanced stage, symptomatic CLL (“active disease”)</a:t>
            </a:r>
          </a:p>
        </p:txBody>
      </p:sp>
      <p:cxnSp>
        <p:nvCxnSpPr>
          <p:cNvPr id="137221" name="AutoShape 52"/>
          <p:cNvCxnSpPr>
            <a:cxnSpLocks noChangeShapeType="1"/>
          </p:cNvCxnSpPr>
          <p:nvPr/>
        </p:nvCxnSpPr>
        <p:spPr bwMode="auto">
          <a:xfrm rot="10800000" flipV="1">
            <a:off x="4799410" y="2164723"/>
            <a:ext cx="2441972" cy="329804"/>
          </a:xfrm>
          <a:prstGeom prst="bentConnector2">
            <a:avLst/>
          </a:prstGeom>
          <a:noFill/>
          <a:ln w="9525">
            <a:solidFill>
              <a:srgbClr val="000000"/>
            </a:solidFill>
            <a:miter lim="800000"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45" name="Rectangle 53"/>
          <p:cNvSpPr>
            <a:spLocks noChangeArrowheads="1"/>
          </p:cNvSpPr>
          <p:nvPr/>
        </p:nvSpPr>
        <p:spPr bwMode="auto">
          <a:xfrm>
            <a:off x="4362452" y="2329031"/>
            <a:ext cx="1377913" cy="282771"/>
          </a:xfrm>
          <a:prstGeom prst="rect">
            <a:avLst/>
          </a:prstGeom>
          <a:solidFill>
            <a:srgbClr val="FFCCCC"/>
          </a:solidFill>
          <a:ln w="9525">
            <a:solidFill>
              <a:schemeClr val="bg2"/>
            </a:solidFill>
            <a:miter lim="800000"/>
            <a:headEnd/>
            <a:tailEnd/>
          </a:ln>
        </p:spPr>
        <p:txBody>
          <a:bodyPr wrap="square" lIns="67866" tIns="33338" rIns="67866" bIns="33338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defTabSz="342900">
              <a:spcBef>
                <a:spcPct val="0"/>
              </a:spcBef>
              <a:buNone/>
              <a:defRPr/>
            </a:pPr>
            <a:r>
              <a:rPr lang="en-US" altLang="de-DE" sz="1400" b="1" kern="0" dirty="0">
                <a:solidFill>
                  <a:srgbClr val="000000"/>
                </a:solidFill>
                <a:latin typeface="Arial"/>
              </a:rPr>
              <a:t>Fit (young)</a:t>
            </a:r>
          </a:p>
        </p:txBody>
      </p:sp>
      <p:sp>
        <p:nvSpPr>
          <p:cNvPr id="146" name="Rectangle 80"/>
          <p:cNvSpPr>
            <a:spLocks noChangeArrowheads="1"/>
          </p:cNvSpPr>
          <p:nvPr/>
        </p:nvSpPr>
        <p:spPr bwMode="auto">
          <a:xfrm>
            <a:off x="3411143" y="2992208"/>
            <a:ext cx="1064419" cy="713658"/>
          </a:xfrm>
          <a:prstGeom prst="rect">
            <a:avLst/>
          </a:prstGeom>
          <a:solidFill>
            <a:srgbClr val="CCFF99"/>
          </a:solidFill>
          <a:ln w="9525">
            <a:solidFill>
              <a:schemeClr val="bg2"/>
            </a:solidFill>
            <a:miter lim="800000"/>
            <a:headEnd/>
            <a:tailEnd/>
          </a:ln>
        </p:spPr>
        <p:txBody>
          <a:bodyPr lIns="67866" tIns="33338" rIns="67866" bIns="33338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defTabSz="342900">
              <a:spcBef>
                <a:spcPct val="0"/>
              </a:spcBef>
              <a:buNone/>
              <a:defRPr/>
            </a:pPr>
            <a:r>
              <a:rPr lang="en-US" altLang="de-DE" sz="1400" b="1" kern="0" dirty="0">
                <a:solidFill>
                  <a:srgbClr val="000000"/>
                </a:solidFill>
                <a:latin typeface="Arial"/>
              </a:rPr>
              <a:t>No 17p-,</a:t>
            </a:r>
          </a:p>
          <a:p>
            <a:pPr algn="ctr" defTabSz="342900">
              <a:spcBef>
                <a:spcPct val="0"/>
              </a:spcBef>
              <a:buNone/>
              <a:defRPr/>
            </a:pPr>
            <a:r>
              <a:rPr lang="en-US" altLang="de-DE" sz="1400" b="1" kern="0" dirty="0">
                <a:solidFill>
                  <a:srgbClr val="000000"/>
                </a:solidFill>
                <a:latin typeface="Arial"/>
              </a:rPr>
              <a:t>No TP53mut</a:t>
            </a:r>
            <a:endParaRPr lang="en-US" altLang="de-DE" sz="1400" b="1" kern="0" baseline="30000" dirty="0">
              <a:solidFill>
                <a:srgbClr val="000000"/>
              </a:solidFill>
              <a:latin typeface="Arial"/>
            </a:endParaRPr>
          </a:p>
        </p:txBody>
      </p:sp>
      <p:cxnSp>
        <p:nvCxnSpPr>
          <p:cNvPr id="137224" name="AutoShape 89"/>
          <p:cNvCxnSpPr>
            <a:cxnSpLocks noChangeShapeType="1"/>
            <a:stCxn id="145" idx="2"/>
            <a:endCxn id="146" idx="0"/>
          </p:cNvCxnSpPr>
          <p:nvPr/>
        </p:nvCxnSpPr>
        <p:spPr bwMode="auto">
          <a:xfrm rot="5400000">
            <a:off x="4307178" y="2247976"/>
            <a:ext cx="380407" cy="1108056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rgbClr val="000000"/>
            </a:solidFill>
            <a:miter lim="800000"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37225" name="AutoShape 90"/>
          <p:cNvCxnSpPr>
            <a:cxnSpLocks noChangeShapeType="1"/>
            <a:stCxn id="145" idx="2"/>
            <a:endCxn id="206" idx="0"/>
          </p:cNvCxnSpPr>
          <p:nvPr/>
        </p:nvCxnSpPr>
        <p:spPr bwMode="auto">
          <a:xfrm rot="16200000" flipH="1">
            <a:off x="5082273" y="2580936"/>
            <a:ext cx="378026" cy="439757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rgbClr val="000000"/>
            </a:solidFill>
            <a:miter lim="800000"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37226" name="AutoShape 92"/>
          <p:cNvCxnSpPr>
            <a:cxnSpLocks noChangeShapeType="1"/>
            <a:endCxn id="152" idx="0"/>
          </p:cNvCxnSpPr>
          <p:nvPr/>
        </p:nvCxnSpPr>
        <p:spPr bwMode="auto">
          <a:xfrm>
            <a:off x="7241384" y="2000418"/>
            <a:ext cx="66079" cy="328613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52" name="Rectangle 53"/>
          <p:cNvSpPr>
            <a:spLocks noChangeArrowheads="1"/>
          </p:cNvSpPr>
          <p:nvPr/>
        </p:nvSpPr>
        <p:spPr bwMode="auto">
          <a:xfrm>
            <a:off x="6769895" y="2329031"/>
            <a:ext cx="1075134" cy="282771"/>
          </a:xfrm>
          <a:prstGeom prst="rect">
            <a:avLst/>
          </a:prstGeom>
          <a:solidFill>
            <a:srgbClr val="FFCCCC"/>
          </a:solidFill>
          <a:ln w="9525">
            <a:solidFill>
              <a:schemeClr val="bg2"/>
            </a:solidFill>
            <a:miter lim="800000"/>
            <a:headEnd/>
            <a:tailEnd/>
          </a:ln>
        </p:spPr>
        <p:txBody>
          <a:bodyPr wrap="square" lIns="67866" tIns="33338" rIns="67866" bIns="33338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defTabSz="342900">
              <a:spcBef>
                <a:spcPct val="0"/>
              </a:spcBef>
              <a:buNone/>
              <a:defRPr/>
            </a:pPr>
            <a:r>
              <a:rPr lang="en-US" altLang="de-DE" sz="1400" b="1" kern="0" dirty="0">
                <a:solidFill>
                  <a:srgbClr val="000000"/>
                </a:solidFill>
                <a:latin typeface="Arial"/>
              </a:rPr>
              <a:t>Unfit (old)</a:t>
            </a:r>
          </a:p>
        </p:txBody>
      </p:sp>
      <p:sp>
        <p:nvSpPr>
          <p:cNvPr id="153" name="Rectangle 53"/>
          <p:cNvSpPr>
            <a:spLocks noChangeArrowheads="1"/>
          </p:cNvSpPr>
          <p:nvPr/>
        </p:nvSpPr>
        <p:spPr bwMode="auto">
          <a:xfrm>
            <a:off x="8305802" y="2329031"/>
            <a:ext cx="1415655" cy="282771"/>
          </a:xfrm>
          <a:prstGeom prst="rect">
            <a:avLst/>
          </a:prstGeom>
          <a:solidFill>
            <a:srgbClr val="FFCCCC"/>
          </a:solidFill>
          <a:ln w="9525">
            <a:solidFill>
              <a:schemeClr val="bg2"/>
            </a:solidFill>
            <a:miter lim="800000"/>
            <a:headEnd/>
            <a:tailEnd/>
          </a:ln>
        </p:spPr>
        <p:txBody>
          <a:bodyPr wrap="square" lIns="67866" tIns="33338" rIns="67866" bIns="33338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defTabSz="342900">
              <a:spcBef>
                <a:spcPct val="0"/>
              </a:spcBef>
              <a:buNone/>
              <a:defRPr/>
            </a:pPr>
            <a:r>
              <a:rPr lang="en-US" altLang="de-DE" sz="1400" b="1" kern="0" dirty="0">
                <a:solidFill>
                  <a:srgbClr val="000000"/>
                </a:solidFill>
                <a:latin typeface="Arial"/>
              </a:rPr>
              <a:t>Frail (very old)</a:t>
            </a:r>
          </a:p>
        </p:txBody>
      </p:sp>
      <p:cxnSp>
        <p:nvCxnSpPr>
          <p:cNvPr id="137231" name="AutoShape 52"/>
          <p:cNvCxnSpPr>
            <a:cxnSpLocks noChangeShapeType="1"/>
            <a:endCxn id="153" idx="0"/>
          </p:cNvCxnSpPr>
          <p:nvPr/>
        </p:nvCxnSpPr>
        <p:spPr bwMode="auto">
          <a:xfrm>
            <a:off x="7241381" y="2000418"/>
            <a:ext cx="1772248" cy="328612"/>
          </a:xfrm>
          <a:prstGeom prst="bentConnector2">
            <a:avLst/>
          </a:prstGeom>
          <a:noFill/>
          <a:ln w="9525">
            <a:solidFill>
              <a:srgbClr val="000000"/>
            </a:solidFill>
            <a:miter lim="800000"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37232" name="AutoShape 89"/>
          <p:cNvCxnSpPr>
            <a:cxnSpLocks noChangeShapeType="1"/>
          </p:cNvCxnSpPr>
          <p:nvPr/>
        </p:nvCxnSpPr>
        <p:spPr bwMode="auto">
          <a:xfrm rot="5400000">
            <a:off x="6763942" y="2504052"/>
            <a:ext cx="404813" cy="540544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rgbClr val="000000"/>
            </a:solidFill>
            <a:miter lim="800000"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37233" name="AutoShape 90"/>
          <p:cNvCxnSpPr>
            <a:cxnSpLocks noChangeShapeType="1"/>
          </p:cNvCxnSpPr>
          <p:nvPr/>
        </p:nvCxnSpPr>
        <p:spPr bwMode="auto">
          <a:xfrm rot="16200000" flipH="1">
            <a:off x="7266981" y="2546319"/>
            <a:ext cx="404813" cy="456010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rgbClr val="000000"/>
            </a:solidFill>
            <a:miter lim="800000"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37234" name="AutoShape 94"/>
          <p:cNvCxnSpPr>
            <a:cxnSpLocks noChangeShapeType="1"/>
            <a:stCxn id="206" idx="2"/>
            <a:endCxn id="162" idx="0"/>
          </p:cNvCxnSpPr>
          <p:nvPr/>
        </p:nvCxnSpPr>
        <p:spPr bwMode="auto">
          <a:xfrm>
            <a:off x="5491166" y="3703485"/>
            <a:ext cx="5952" cy="312619"/>
          </a:xfrm>
          <a:prstGeom prst="straightConnector1">
            <a:avLst/>
          </a:prstGeom>
          <a:noFill/>
          <a:ln w="9525">
            <a:solidFill>
              <a:schemeClr val="bg1">
                <a:lumMod val="50000"/>
              </a:schemeClr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37235" name="AutoShape 89"/>
          <p:cNvCxnSpPr>
            <a:cxnSpLocks noChangeShapeType="1"/>
            <a:stCxn id="165" idx="2"/>
            <a:endCxn id="185" idx="0"/>
          </p:cNvCxnSpPr>
          <p:nvPr/>
        </p:nvCxnSpPr>
        <p:spPr bwMode="auto">
          <a:xfrm rot="16200000" flipH="1">
            <a:off x="3267411" y="4898480"/>
            <a:ext cx="512490" cy="280989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chemeClr val="bg1">
                <a:lumMod val="50000"/>
              </a:schemeClr>
            </a:solidFill>
            <a:miter lim="800000"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62" name="Rectangle 68"/>
          <p:cNvSpPr>
            <a:spLocks noChangeArrowheads="1"/>
          </p:cNvSpPr>
          <p:nvPr/>
        </p:nvSpPr>
        <p:spPr bwMode="auto">
          <a:xfrm>
            <a:off x="4983958" y="4016104"/>
            <a:ext cx="1026319" cy="282771"/>
          </a:xfrm>
          <a:prstGeom prst="rect">
            <a:avLst/>
          </a:prstGeom>
          <a:solidFill>
            <a:srgbClr val="FFCC66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67866" tIns="33338" rIns="67866" bIns="33338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defTabSz="342900">
              <a:spcBef>
                <a:spcPct val="0"/>
              </a:spcBef>
              <a:buNone/>
              <a:defRPr/>
            </a:pPr>
            <a:r>
              <a:rPr lang="en-US" altLang="de-DE" sz="1400" b="1" kern="0" dirty="0">
                <a:solidFill>
                  <a:srgbClr val="000000"/>
                </a:solidFill>
                <a:latin typeface="Arial"/>
              </a:rPr>
              <a:t>Ibrutinib</a:t>
            </a:r>
            <a:endParaRPr lang="en-US" altLang="de-DE" sz="1400" b="1" kern="0" baseline="30000" dirty="0">
              <a:solidFill>
                <a:srgbClr val="000000"/>
              </a:solidFill>
              <a:latin typeface="Arial"/>
            </a:endParaRPr>
          </a:p>
        </p:txBody>
      </p:sp>
      <p:cxnSp>
        <p:nvCxnSpPr>
          <p:cNvPr id="137237" name="AutoShape 89"/>
          <p:cNvCxnSpPr>
            <a:cxnSpLocks noChangeShapeType="1"/>
            <a:stCxn id="190" idx="2"/>
            <a:endCxn id="187" idx="0"/>
          </p:cNvCxnSpPr>
          <p:nvPr/>
        </p:nvCxnSpPr>
        <p:spPr bwMode="auto">
          <a:xfrm rot="5400000">
            <a:off x="5080108" y="4878210"/>
            <a:ext cx="297048" cy="536973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rgbClr val="000000"/>
            </a:solidFill>
            <a:miter lim="800000"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65" name="Rectangle 68"/>
          <p:cNvSpPr>
            <a:spLocks noChangeArrowheads="1"/>
          </p:cNvSpPr>
          <p:nvPr/>
        </p:nvSpPr>
        <p:spPr bwMode="auto">
          <a:xfrm>
            <a:off x="3040857" y="4499959"/>
            <a:ext cx="684610" cy="282771"/>
          </a:xfrm>
          <a:prstGeom prst="rect">
            <a:avLst/>
          </a:prstGeom>
          <a:solidFill>
            <a:srgbClr val="FFCC66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67866" tIns="33338" rIns="67866" bIns="33338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defTabSz="342900">
              <a:spcBef>
                <a:spcPct val="0"/>
              </a:spcBef>
              <a:buNone/>
              <a:defRPr/>
            </a:pPr>
            <a:r>
              <a:rPr lang="en-US" altLang="de-DE" sz="1400" b="1" kern="0">
                <a:solidFill>
                  <a:srgbClr val="000000"/>
                </a:solidFill>
                <a:latin typeface="Arial"/>
              </a:rPr>
              <a:t>FCR</a:t>
            </a:r>
            <a:endParaRPr lang="en-US" altLang="de-DE" sz="1400" b="1" kern="0" baseline="30000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7" name="Rectangle 68"/>
          <p:cNvSpPr>
            <a:spLocks noChangeArrowheads="1"/>
          </p:cNvSpPr>
          <p:nvPr/>
        </p:nvSpPr>
        <p:spPr bwMode="auto">
          <a:xfrm>
            <a:off x="4431507" y="5754329"/>
            <a:ext cx="1057275" cy="282771"/>
          </a:xfrm>
          <a:prstGeom prst="rect">
            <a:avLst/>
          </a:prstGeom>
          <a:solidFill>
            <a:srgbClr val="FFCC66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67866" tIns="33338" rIns="67866" bIns="33338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defTabSz="342900">
              <a:spcBef>
                <a:spcPct val="0"/>
              </a:spcBef>
              <a:buNone/>
              <a:defRPr/>
            </a:pPr>
            <a:r>
              <a:rPr lang="en-US" altLang="de-DE" sz="1400" b="1" kern="0">
                <a:solidFill>
                  <a:srgbClr val="000000"/>
                </a:solidFill>
                <a:latin typeface="Arial"/>
              </a:rPr>
              <a:t>2</a:t>
            </a:r>
            <a:r>
              <a:rPr lang="en-US" altLang="de-DE" sz="1400" b="1" kern="0" baseline="30000">
                <a:solidFill>
                  <a:srgbClr val="000000"/>
                </a:solidFill>
                <a:latin typeface="Arial"/>
              </a:rPr>
              <a:t>nd</a:t>
            </a:r>
            <a:r>
              <a:rPr lang="en-US" altLang="de-DE" sz="1400" b="1" kern="0">
                <a:solidFill>
                  <a:srgbClr val="000000"/>
                </a:solidFill>
                <a:latin typeface="Arial"/>
              </a:rPr>
              <a:t> line</a:t>
            </a:r>
            <a:endParaRPr lang="en-US" altLang="de-DE" sz="1400" b="1" kern="0" baseline="30000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9" name="Rectangle 68"/>
          <p:cNvSpPr>
            <a:spLocks noChangeArrowheads="1"/>
          </p:cNvSpPr>
          <p:nvPr/>
        </p:nvSpPr>
        <p:spPr bwMode="auto">
          <a:xfrm>
            <a:off x="2915842" y="3952048"/>
            <a:ext cx="932259" cy="498214"/>
          </a:xfrm>
          <a:prstGeom prst="rect">
            <a:avLst/>
          </a:prstGeom>
          <a:solidFill>
            <a:srgbClr val="FFCCCC"/>
          </a:solidFill>
          <a:ln w="9525">
            <a:solidFill>
              <a:schemeClr val="bg2"/>
            </a:solidFill>
            <a:miter lim="800000"/>
            <a:headEnd/>
            <a:tailEnd/>
          </a:ln>
        </p:spPr>
        <p:txBody>
          <a:bodyPr lIns="67866" tIns="33338" rIns="67866" bIns="33338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defTabSz="342900">
              <a:spcBef>
                <a:spcPct val="0"/>
              </a:spcBef>
              <a:buNone/>
              <a:defRPr/>
            </a:pPr>
            <a:r>
              <a:rPr lang="en-US" altLang="de-DE" sz="1400" b="1" kern="0" dirty="0" smtClean="0">
                <a:solidFill>
                  <a:srgbClr val="000000"/>
                </a:solidFill>
                <a:latin typeface="Arial"/>
              </a:rPr>
              <a:t>≤65 </a:t>
            </a:r>
            <a:r>
              <a:rPr lang="en-US" altLang="de-DE" sz="1400" b="1" kern="0" dirty="0">
                <a:solidFill>
                  <a:srgbClr val="000000"/>
                </a:solidFill>
                <a:latin typeface="Arial"/>
              </a:rPr>
              <a:t>years</a:t>
            </a:r>
            <a:endParaRPr lang="en-US" altLang="de-DE" sz="1400" b="1" kern="0" baseline="30000" dirty="0">
              <a:solidFill>
                <a:srgbClr val="000000"/>
              </a:solidFill>
              <a:latin typeface="Arial"/>
            </a:endParaRPr>
          </a:p>
        </p:txBody>
      </p:sp>
      <p:cxnSp>
        <p:nvCxnSpPr>
          <p:cNvPr id="137243" name="AutoShape 89"/>
          <p:cNvCxnSpPr>
            <a:cxnSpLocks noChangeShapeType="1"/>
            <a:stCxn id="146" idx="2"/>
            <a:endCxn id="169" idx="0"/>
          </p:cNvCxnSpPr>
          <p:nvPr/>
        </p:nvCxnSpPr>
        <p:spPr bwMode="auto">
          <a:xfrm rot="5400000">
            <a:off x="3539572" y="3548267"/>
            <a:ext cx="246182" cy="561381"/>
          </a:xfrm>
          <a:prstGeom prst="bentConnector3">
            <a:avLst>
              <a:gd name="adj1" fmla="val 34736"/>
            </a:avLst>
          </a:prstGeom>
          <a:noFill/>
          <a:ln w="9525">
            <a:solidFill>
              <a:srgbClr val="000000"/>
            </a:solidFill>
            <a:miter lim="800000"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71" name="Rectangle 68"/>
          <p:cNvSpPr>
            <a:spLocks noChangeArrowheads="1"/>
          </p:cNvSpPr>
          <p:nvPr/>
        </p:nvSpPr>
        <p:spPr bwMode="auto">
          <a:xfrm>
            <a:off x="3981450" y="3952048"/>
            <a:ext cx="933450" cy="498214"/>
          </a:xfrm>
          <a:prstGeom prst="rect">
            <a:avLst/>
          </a:prstGeom>
          <a:solidFill>
            <a:srgbClr val="FFCCCC"/>
          </a:solidFill>
          <a:ln w="9525">
            <a:solidFill>
              <a:schemeClr val="bg2"/>
            </a:solidFill>
            <a:miter lim="800000"/>
            <a:headEnd/>
            <a:tailEnd/>
          </a:ln>
        </p:spPr>
        <p:txBody>
          <a:bodyPr lIns="67866" tIns="33338" rIns="67866" bIns="33338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defTabSz="342900">
              <a:spcBef>
                <a:spcPct val="0"/>
              </a:spcBef>
              <a:buNone/>
              <a:defRPr/>
            </a:pPr>
            <a:r>
              <a:rPr lang="en-US" altLang="de-DE" sz="1400" b="1" kern="0">
                <a:solidFill>
                  <a:srgbClr val="000000"/>
                </a:solidFill>
                <a:latin typeface="Arial"/>
              </a:rPr>
              <a:t>&gt;65 years</a:t>
            </a:r>
            <a:endParaRPr lang="en-US" altLang="de-DE" sz="1400" b="1" kern="0" baseline="30000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2" name="Rectangle 68"/>
          <p:cNvSpPr>
            <a:spLocks noChangeArrowheads="1"/>
          </p:cNvSpPr>
          <p:nvPr/>
        </p:nvSpPr>
        <p:spPr bwMode="auto">
          <a:xfrm>
            <a:off x="4105275" y="4497908"/>
            <a:ext cx="685800" cy="498214"/>
          </a:xfrm>
          <a:prstGeom prst="rect">
            <a:avLst/>
          </a:prstGeom>
          <a:solidFill>
            <a:srgbClr val="FFCC66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67866" tIns="33338" rIns="67866" bIns="33338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defTabSz="342900">
              <a:spcBef>
                <a:spcPct val="0"/>
              </a:spcBef>
              <a:buNone/>
              <a:defRPr/>
            </a:pPr>
            <a:r>
              <a:rPr lang="en-US" altLang="de-DE" sz="1400" b="1" kern="0" dirty="0">
                <a:solidFill>
                  <a:srgbClr val="000000"/>
                </a:solidFill>
                <a:latin typeface="Arial"/>
              </a:rPr>
              <a:t>FCR, BR </a:t>
            </a:r>
            <a:endParaRPr lang="en-US" altLang="de-DE" sz="1400" b="1" kern="0" baseline="30000" dirty="0">
              <a:solidFill>
                <a:srgbClr val="000000"/>
              </a:solidFill>
              <a:latin typeface="Arial"/>
            </a:endParaRPr>
          </a:p>
        </p:txBody>
      </p:sp>
      <p:cxnSp>
        <p:nvCxnSpPr>
          <p:cNvPr id="137246" name="AutoShape 89"/>
          <p:cNvCxnSpPr>
            <a:cxnSpLocks noChangeShapeType="1"/>
            <a:stCxn id="146" idx="2"/>
            <a:endCxn id="171" idx="0"/>
          </p:cNvCxnSpPr>
          <p:nvPr/>
        </p:nvCxnSpPr>
        <p:spPr bwMode="auto">
          <a:xfrm rot="16200000" flipH="1">
            <a:off x="4072673" y="3576546"/>
            <a:ext cx="246182" cy="504822"/>
          </a:xfrm>
          <a:prstGeom prst="bentConnector3">
            <a:avLst>
              <a:gd name="adj1" fmla="val 34736"/>
            </a:avLst>
          </a:prstGeom>
          <a:noFill/>
          <a:ln w="9525">
            <a:solidFill>
              <a:srgbClr val="000000"/>
            </a:solidFill>
            <a:miter lim="800000"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37247" name="AutoShape 94"/>
          <p:cNvCxnSpPr>
            <a:cxnSpLocks noChangeShapeType="1"/>
            <a:stCxn id="169" idx="2"/>
            <a:endCxn id="165" idx="0"/>
          </p:cNvCxnSpPr>
          <p:nvPr/>
        </p:nvCxnSpPr>
        <p:spPr bwMode="auto">
          <a:xfrm>
            <a:off x="3381972" y="4450262"/>
            <a:ext cx="1191" cy="49696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37248" name="AutoShape 94"/>
          <p:cNvCxnSpPr>
            <a:cxnSpLocks noChangeShapeType="1"/>
            <a:stCxn id="171" idx="2"/>
            <a:endCxn id="172" idx="0"/>
          </p:cNvCxnSpPr>
          <p:nvPr/>
        </p:nvCxnSpPr>
        <p:spPr bwMode="auto">
          <a:xfrm>
            <a:off x="4448175" y="4450262"/>
            <a:ext cx="0" cy="47646"/>
          </a:xfrm>
          <a:prstGeom prst="straightConnector1">
            <a:avLst/>
          </a:prstGeom>
          <a:noFill/>
          <a:ln w="9525">
            <a:solidFill>
              <a:schemeClr val="bg2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76" name="Rectangle 68"/>
          <p:cNvSpPr>
            <a:spLocks noChangeArrowheads="1"/>
          </p:cNvSpPr>
          <p:nvPr/>
        </p:nvSpPr>
        <p:spPr bwMode="auto">
          <a:xfrm>
            <a:off x="3178643" y="5754328"/>
            <a:ext cx="965598" cy="282771"/>
          </a:xfrm>
          <a:prstGeom prst="rect">
            <a:avLst/>
          </a:prstGeom>
          <a:solidFill>
            <a:srgbClr val="FFCC66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 lIns="67866" tIns="33338" rIns="67866" bIns="33338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defTabSz="342900">
              <a:spcBef>
                <a:spcPct val="0"/>
              </a:spcBef>
              <a:buNone/>
              <a:defRPr/>
            </a:pPr>
            <a:r>
              <a:rPr lang="en-US" altLang="de-DE" sz="1400" b="1" dirty="0">
                <a:solidFill>
                  <a:srgbClr val="000000"/>
                </a:solidFill>
                <a:latin typeface="Helvetica" panose="020B0604020202020204" pitchFamily="34" charset="0"/>
                <a:ea typeface="ＭＳ Ｐゴシック" panose="020B0600070205080204" pitchFamily="34" charset="-128"/>
              </a:rPr>
              <a:t>Observe</a:t>
            </a:r>
            <a:endParaRPr lang="en-US" altLang="de-DE" sz="1400" b="1" kern="0" baseline="30000" dirty="0">
              <a:solidFill>
                <a:srgbClr val="000000"/>
              </a:solidFill>
              <a:latin typeface="Arial"/>
            </a:endParaRPr>
          </a:p>
        </p:txBody>
      </p:sp>
      <p:cxnSp>
        <p:nvCxnSpPr>
          <p:cNvPr id="137250" name="AutoShape 89"/>
          <p:cNvCxnSpPr>
            <a:cxnSpLocks noChangeShapeType="1"/>
            <a:stCxn id="172" idx="2"/>
            <a:endCxn id="185" idx="0"/>
          </p:cNvCxnSpPr>
          <p:nvPr/>
        </p:nvCxnSpPr>
        <p:spPr bwMode="auto">
          <a:xfrm rot="5400000">
            <a:off x="3906614" y="4753659"/>
            <a:ext cx="299098" cy="784024"/>
          </a:xfrm>
          <a:prstGeom prst="bentConnector3">
            <a:avLst>
              <a:gd name="adj1" fmla="val 29060"/>
            </a:avLst>
          </a:prstGeom>
          <a:noFill/>
          <a:ln w="9525">
            <a:solidFill>
              <a:srgbClr val="000000"/>
            </a:solidFill>
            <a:miter lim="800000"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37251" name="AutoShape 89"/>
          <p:cNvCxnSpPr>
            <a:cxnSpLocks noChangeShapeType="1"/>
            <a:stCxn id="172" idx="2"/>
            <a:endCxn id="187" idx="0"/>
          </p:cNvCxnSpPr>
          <p:nvPr/>
        </p:nvCxnSpPr>
        <p:spPr bwMode="auto">
          <a:xfrm rot="16200000" flipH="1">
            <a:off x="4554611" y="4889686"/>
            <a:ext cx="299098" cy="511970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rgbClr val="000000"/>
            </a:solidFill>
            <a:miter lim="800000"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37252" name="AutoShape 94"/>
          <p:cNvCxnSpPr>
            <a:cxnSpLocks noChangeShapeType="1"/>
            <a:endCxn id="176" idx="0"/>
          </p:cNvCxnSpPr>
          <p:nvPr/>
        </p:nvCxnSpPr>
        <p:spPr bwMode="auto">
          <a:xfrm flipH="1">
            <a:off x="3661442" y="5577991"/>
            <a:ext cx="2710" cy="176337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37253" name="AutoShape 94"/>
          <p:cNvCxnSpPr>
            <a:cxnSpLocks noChangeShapeType="1"/>
            <a:stCxn id="187" idx="2"/>
            <a:endCxn id="167" idx="0"/>
          </p:cNvCxnSpPr>
          <p:nvPr/>
        </p:nvCxnSpPr>
        <p:spPr bwMode="auto">
          <a:xfrm>
            <a:off x="4960145" y="5577991"/>
            <a:ext cx="0" cy="176338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85" name="Rectangle 114"/>
          <p:cNvSpPr>
            <a:spLocks noChangeArrowheads="1"/>
          </p:cNvSpPr>
          <p:nvPr/>
        </p:nvSpPr>
        <p:spPr bwMode="auto">
          <a:xfrm>
            <a:off x="3259933" y="5295220"/>
            <a:ext cx="808435" cy="28277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9525">
            <a:solidFill>
              <a:schemeClr val="bg2"/>
            </a:solidFill>
            <a:miter lim="800000"/>
            <a:headEnd/>
            <a:tailEnd/>
          </a:ln>
        </p:spPr>
        <p:txBody>
          <a:bodyPr lIns="67866" tIns="33338" rIns="67866" bIns="33338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defTabSz="342900">
              <a:spcBef>
                <a:spcPct val="0"/>
              </a:spcBef>
              <a:buNone/>
              <a:defRPr/>
            </a:pPr>
            <a:r>
              <a:rPr lang="en-US" altLang="de-DE" sz="1400" b="1" kern="0" dirty="0">
                <a:solidFill>
                  <a:srgbClr val="000000"/>
                </a:solidFill>
                <a:latin typeface="Arial"/>
              </a:rPr>
              <a:t>CR / PR</a:t>
            </a:r>
          </a:p>
        </p:txBody>
      </p:sp>
      <p:sp>
        <p:nvSpPr>
          <p:cNvPr id="187" name="Rectangle 114"/>
          <p:cNvSpPr>
            <a:spLocks noChangeArrowheads="1"/>
          </p:cNvSpPr>
          <p:nvPr/>
        </p:nvSpPr>
        <p:spPr bwMode="auto">
          <a:xfrm>
            <a:off x="4555332" y="5295220"/>
            <a:ext cx="809625" cy="28277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9525">
            <a:solidFill>
              <a:schemeClr val="bg2"/>
            </a:solidFill>
            <a:miter lim="800000"/>
            <a:headEnd/>
            <a:tailEnd/>
          </a:ln>
        </p:spPr>
        <p:txBody>
          <a:bodyPr lIns="67866" tIns="33338" rIns="67866" bIns="33338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defTabSz="342900">
              <a:spcBef>
                <a:spcPct val="0"/>
              </a:spcBef>
              <a:buNone/>
              <a:defRPr/>
            </a:pPr>
            <a:r>
              <a:rPr lang="en-US" altLang="de-DE" sz="1400" b="1" kern="0">
                <a:solidFill>
                  <a:srgbClr val="000000"/>
                </a:solidFill>
                <a:latin typeface="Arial"/>
              </a:rPr>
              <a:t>SD / PD</a:t>
            </a:r>
          </a:p>
        </p:txBody>
      </p:sp>
      <p:sp>
        <p:nvSpPr>
          <p:cNvPr id="190" name="Rectangle 68"/>
          <p:cNvSpPr>
            <a:spLocks noChangeArrowheads="1"/>
          </p:cNvSpPr>
          <p:nvPr/>
        </p:nvSpPr>
        <p:spPr bwMode="auto">
          <a:xfrm>
            <a:off x="4981577" y="4499958"/>
            <a:ext cx="1031081" cy="498214"/>
          </a:xfrm>
          <a:prstGeom prst="rect">
            <a:avLst/>
          </a:prstGeom>
          <a:solidFill>
            <a:srgbClr val="FFCC66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67866" tIns="33338" rIns="67866" bIns="33338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defTabSz="342900">
              <a:spcBef>
                <a:spcPct val="0"/>
              </a:spcBef>
              <a:buNone/>
              <a:defRPr/>
            </a:pPr>
            <a:r>
              <a:rPr lang="en-US" altLang="de-DE" sz="1400" b="1" kern="0" dirty="0">
                <a:solidFill>
                  <a:srgbClr val="000000"/>
                </a:solidFill>
                <a:latin typeface="Arial"/>
              </a:rPr>
              <a:t>Allo-SCT (?)</a:t>
            </a:r>
            <a:endParaRPr lang="en-US" altLang="de-DE" sz="1400" b="1" kern="0" baseline="3000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6" name="Rectangle 80"/>
          <p:cNvSpPr>
            <a:spLocks noChangeArrowheads="1"/>
          </p:cNvSpPr>
          <p:nvPr/>
        </p:nvSpPr>
        <p:spPr bwMode="auto">
          <a:xfrm>
            <a:off x="5006581" y="2989827"/>
            <a:ext cx="969169" cy="713658"/>
          </a:xfrm>
          <a:prstGeom prst="rect">
            <a:avLst/>
          </a:prstGeom>
          <a:solidFill>
            <a:srgbClr val="CCFF99"/>
          </a:solidFill>
          <a:ln w="9525">
            <a:solidFill>
              <a:schemeClr val="bg2"/>
            </a:solidFill>
            <a:miter lim="800000"/>
            <a:headEnd/>
            <a:tailEnd/>
          </a:ln>
        </p:spPr>
        <p:txBody>
          <a:bodyPr lIns="67866" tIns="33338" rIns="67866" bIns="33338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defTabSz="342900">
              <a:spcBef>
                <a:spcPct val="0"/>
              </a:spcBef>
              <a:buNone/>
              <a:defRPr/>
            </a:pPr>
            <a:r>
              <a:rPr lang="en-US" altLang="de-DE" sz="1400" b="1" kern="0" dirty="0">
                <a:solidFill>
                  <a:srgbClr val="000000"/>
                </a:solidFill>
                <a:latin typeface="Arial"/>
              </a:rPr>
              <a:t>17p- and/or</a:t>
            </a:r>
          </a:p>
          <a:p>
            <a:pPr algn="ctr" defTabSz="342900">
              <a:spcBef>
                <a:spcPct val="0"/>
              </a:spcBef>
              <a:buNone/>
              <a:defRPr/>
            </a:pPr>
            <a:r>
              <a:rPr lang="en-US" altLang="de-DE" sz="1400" b="1" kern="0" dirty="0">
                <a:solidFill>
                  <a:srgbClr val="000000"/>
                </a:solidFill>
                <a:latin typeface="Arial"/>
              </a:rPr>
              <a:t>TP53mut</a:t>
            </a:r>
            <a:endParaRPr lang="en-US" altLang="de-DE" sz="1400" b="1" kern="0" baseline="3000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7" name="Rectangle 80"/>
          <p:cNvSpPr>
            <a:spLocks noChangeArrowheads="1"/>
          </p:cNvSpPr>
          <p:nvPr/>
        </p:nvSpPr>
        <p:spPr bwMode="auto">
          <a:xfrm>
            <a:off x="6069809" y="2989827"/>
            <a:ext cx="1060847" cy="713658"/>
          </a:xfrm>
          <a:prstGeom prst="rect">
            <a:avLst/>
          </a:prstGeom>
          <a:solidFill>
            <a:srgbClr val="CCFF99"/>
          </a:solidFill>
          <a:ln w="9525">
            <a:solidFill>
              <a:schemeClr val="bg2"/>
            </a:solidFill>
            <a:miter lim="800000"/>
            <a:headEnd/>
            <a:tailEnd/>
          </a:ln>
        </p:spPr>
        <p:txBody>
          <a:bodyPr lIns="67866" tIns="33338" rIns="67866" bIns="33338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defTabSz="342900">
              <a:spcBef>
                <a:spcPct val="0"/>
              </a:spcBef>
              <a:buNone/>
              <a:defRPr/>
            </a:pPr>
            <a:r>
              <a:rPr lang="en-US" altLang="de-DE" sz="1400" b="1" kern="0" dirty="0">
                <a:solidFill>
                  <a:srgbClr val="000000"/>
                </a:solidFill>
                <a:latin typeface="Arial"/>
              </a:rPr>
              <a:t>No 17p-,</a:t>
            </a:r>
          </a:p>
          <a:p>
            <a:pPr algn="ctr" defTabSz="342900">
              <a:spcBef>
                <a:spcPct val="0"/>
              </a:spcBef>
              <a:buNone/>
              <a:defRPr/>
            </a:pPr>
            <a:r>
              <a:rPr lang="en-US" altLang="de-DE" sz="1400" b="1" kern="0" dirty="0">
                <a:solidFill>
                  <a:srgbClr val="000000"/>
                </a:solidFill>
                <a:latin typeface="Arial"/>
              </a:rPr>
              <a:t>No TP53mut</a:t>
            </a:r>
            <a:endParaRPr lang="en-US" altLang="de-DE" sz="1400" b="1" kern="0" baseline="3000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8" name="Rectangle 80"/>
          <p:cNvSpPr>
            <a:spLocks noChangeArrowheads="1"/>
          </p:cNvSpPr>
          <p:nvPr/>
        </p:nvSpPr>
        <p:spPr bwMode="auto">
          <a:xfrm>
            <a:off x="7224714" y="2989827"/>
            <a:ext cx="991791" cy="713658"/>
          </a:xfrm>
          <a:prstGeom prst="rect">
            <a:avLst/>
          </a:prstGeom>
          <a:solidFill>
            <a:srgbClr val="CCFF99"/>
          </a:solidFill>
          <a:ln w="9525">
            <a:solidFill>
              <a:schemeClr val="bg2"/>
            </a:solidFill>
            <a:miter lim="800000"/>
            <a:headEnd/>
            <a:tailEnd/>
          </a:ln>
        </p:spPr>
        <p:txBody>
          <a:bodyPr lIns="67866" tIns="33338" rIns="67866" bIns="33338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defTabSz="342900">
              <a:spcBef>
                <a:spcPct val="0"/>
              </a:spcBef>
              <a:buNone/>
              <a:defRPr/>
            </a:pPr>
            <a:r>
              <a:rPr lang="en-US" altLang="de-DE" sz="1400" b="1" kern="0" dirty="0">
                <a:solidFill>
                  <a:srgbClr val="000000"/>
                </a:solidFill>
                <a:latin typeface="Arial"/>
              </a:rPr>
              <a:t>17p-, and/or</a:t>
            </a:r>
          </a:p>
          <a:p>
            <a:pPr algn="ctr" defTabSz="342900">
              <a:spcBef>
                <a:spcPct val="0"/>
              </a:spcBef>
              <a:buNone/>
              <a:defRPr/>
            </a:pPr>
            <a:r>
              <a:rPr lang="en-US" altLang="de-DE" sz="1400" b="1" kern="0" dirty="0">
                <a:solidFill>
                  <a:srgbClr val="000000"/>
                </a:solidFill>
                <a:latin typeface="Arial"/>
              </a:rPr>
              <a:t>TP53mut</a:t>
            </a:r>
            <a:endParaRPr lang="en-US" altLang="de-DE" sz="1400" b="1" kern="0" baseline="30000" dirty="0">
              <a:solidFill>
                <a:srgbClr val="000000"/>
              </a:solidFill>
              <a:latin typeface="Arial"/>
            </a:endParaRPr>
          </a:p>
        </p:txBody>
      </p:sp>
      <p:cxnSp>
        <p:nvCxnSpPr>
          <p:cNvPr id="137270" name="AutoShape 10"/>
          <p:cNvCxnSpPr>
            <a:cxnSpLocks noChangeShapeType="1"/>
          </p:cNvCxnSpPr>
          <p:nvPr/>
        </p:nvCxnSpPr>
        <p:spPr bwMode="auto">
          <a:xfrm>
            <a:off x="3400425" y="1992084"/>
            <a:ext cx="0" cy="214313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30" name="Rectangle 33"/>
          <p:cNvSpPr>
            <a:spLocks noChangeArrowheads="1"/>
          </p:cNvSpPr>
          <p:nvPr/>
        </p:nvSpPr>
        <p:spPr bwMode="auto">
          <a:xfrm>
            <a:off x="2718195" y="1573062"/>
            <a:ext cx="1387080" cy="498214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 wrap="square" lIns="67866" tIns="33338" rIns="67866" bIns="33338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defTabSz="342900">
              <a:defRPr/>
            </a:pPr>
            <a:r>
              <a:rPr lang="en-US" altLang="de-DE" sz="1400" b="1" kern="0">
                <a:solidFill>
                  <a:srgbClr val="000000"/>
                </a:solidFill>
                <a:latin typeface="Helvetica" panose="020B0604020202020204" pitchFamily="34" charset="0"/>
              </a:rPr>
              <a:t>Earlier stage, asymptomatic</a:t>
            </a:r>
          </a:p>
        </p:txBody>
      </p:sp>
      <p:sp>
        <p:nvSpPr>
          <p:cNvPr id="231" name="Rectangle 55"/>
          <p:cNvSpPr>
            <a:spLocks noChangeArrowheads="1"/>
          </p:cNvSpPr>
          <p:nvPr/>
        </p:nvSpPr>
        <p:spPr bwMode="auto">
          <a:xfrm>
            <a:off x="3183734" y="2206398"/>
            <a:ext cx="432197" cy="282771"/>
          </a:xfrm>
          <a:prstGeom prst="rect">
            <a:avLst/>
          </a:prstGeom>
          <a:solidFill>
            <a:srgbClr val="FFCCCC"/>
          </a:solidFill>
          <a:ln w="9525">
            <a:solidFill>
              <a:schemeClr val="bg2"/>
            </a:solidFill>
            <a:miter lim="800000"/>
            <a:headEnd/>
            <a:tailEnd/>
          </a:ln>
        </p:spPr>
        <p:txBody>
          <a:bodyPr lIns="67866" tIns="33338" rIns="67866" bIns="33338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defTabSz="342900">
              <a:defRPr/>
            </a:pPr>
            <a:r>
              <a:rPr lang="en-US" altLang="de-DE" sz="1400" b="1" kern="0" dirty="0">
                <a:solidFill>
                  <a:srgbClr val="000000"/>
                </a:solidFill>
                <a:latin typeface="Helvetica" panose="020B0604020202020204" pitchFamily="34" charset="0"/>
              </a:rPr>
              <a:t>All</a:t>
            </a:r>
            <a:endParaRPr lang="en-US" altLang="de-DE" sz="1400" b="1" kern="0" baseline="30000" dirty="0">
              <a:solidFill>
                <a:srgbClr val="000000"/>
              </a:solidFill>
              <a:latin typeface="Helvetica" panose="020B0604020202020204" pitchFamily="34" charset="0"/>
            </a:endParaRPr>
          </a:p>
        </p:txBody>
      </p:sp>
      <p:cxnSp>
        <p:nvCxnSpPr>
          <p:cNvPr id="137273" name="AutoShape 89"/>
          <p:cNvCxnSpPr>
            <a:cxnSpLocks noChangeShapeType="1"/>
            <a:endCxn id="143" idx="1"/>
          </p:cNvCxnSpPr>
          <p:nvPr/>
        </p:nvCxnSpPr>
        <p:spPr bwMode="auto">
          <a:xfrm flipV="1">
            <a:off x="3569673" y="1862008"/>
            <a:ext cx="1795283" cy="770990"/>
          </a:xfrm>
          <a:prstGeom prst="bentConnector3">
            <a:avLst>
              <a:gd name="adj1" fmla="val 41511"/>
            </a:avLst>
          </a:prstGeom>
          <a:noFill/>
          <a:ln w="9525">
            <a:solidFill>
              <a:srgbClr val="000000"/>
            </a:solidFill>
            <a:miter lim="800000"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37274" name="Rectangle 68"/>
          <p:cNvSpPr>
            <a:spLocks noChangeArrowheads="1"/>
          </p:cNvSpPr>
          <p:nvPr/>
        </p:nvSpPr>
        <p:spPr bwMode="auto">
          <a:xfrm>
            <a:off x="2880124" y="2504054"/>
            <a:ext cx="937021" cy="282771"/>
          </a:xfrm>
          <a:prstGeom prst="rect">
            <a:avLst/>
          </a:prstGeom>
          <a:solidFill>
            <a:srgbClr val="FFCC66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 lIns="67866" tIns="33338" rIns="67866" bIns="33338">
            <a:spAutoFit/>
          </a:bodyPr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defTabSz="342900"/>
            <a:r>
              <a:rPr lang="en-US" altLang="de-DE" sz="1400" b="1" dirty="0">
                <a:solidFill>
                  <a:srgbClr val="000000"/>
                </a:solidFill>
                <a:latin typeface="Helvetica" panose="020B0604020202020204" pitchFamily="34" charset="0"/>
                <a:ea typeface="ＭＳ Ｐゴシック" panose="020B0600070205080204" pitchFamily="34" charset="-128"/>
              </a:rPr>
              <a:t>Observe</a:t>
            </a:r>
            <a:endParaRPr lang="en-US" altLang="de-DE" sz="1400" b="1" baseline="30000" dirty="0">
              <a:solidFill>
                <a:srgbClr val="000000"/>
              </a:solidFill>
              <a:latin typeface="Helvetica" panose="020B0604020202020204" pitchFamily="34" charset="0"/>
              <a:ea typeface="ＭＳ Ｐゴシック" panose="020B0600070205080204" pitchFamily="34" charset="-128"/>
            </a:endParaRPr>
          </a:p>
        </p:txBody>
      </p:sp>
      <p:sp>
        <p:nvSpPr>
          <p:cNvPr id="48" name="Title 1">
            <a:extLst>
              <a:ext uri="{FF2B5EF4-FFF2-40B4-BE49-F238E27FC236}">
                <a16:creationId xmlns="" xmlns:a16="http://schemas.microsoft.com/office/drawing/2014/main" id="{CB130A5B-AB1E-D242-960A-DBFD9123BF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04624" y="208339"/>
            <a:ext cx="7104222" cy="857250"/>
          </a:xfrm>
        </p:spPr>
        <p:txBody>
          <a:bodyPr>
            <a:normAutofit fontScale="90000"/>
          </a:bodyPr>
          <a:lstStyle/>
          <a:p>
            <a:r>
              <a:rPr lang="en-US" sz="3000" dirty="0"/>
              <a:t>CLL Front Line Treatment Algorithm 2018 </a:t>
            </a:r>
          </a:p>
        </p:txBody>
      </p:sp>
    </p:spTree>
    <p:extLst>
      <p:ext uri="{BB962C8B-B14F-4D97-AF65-F5344CB8AC3E}">
        <p14:creationId xmlns:p14="http://schemas.microsoft.com/office/powerpoint/2010/main" val="10224822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Rectangle 34"/>
          <p:cNvSpPr>
            <a:spLocks noChangeArrowheads="1"/>
          </p:cNvSpPr>
          <p:nvPr/>
        </p:nvSpPr>
        <p:spPr bwMode="auto">
          <a:xfrm>
            <a:off x="5364956" y="1720622"/>
            <a:ext cx="4678204" cy="282771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 wrap="square" lIns="67866" tIns="33338" rIns="67866" bIns="33338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defTabSz="342900">
              <a:spcBef>
                <a:spcPct val="0"/>
              </a:spcBef>
              <a:buNone/>
              <a:defRPr/>
            </a:pPr>
            <a:r>
              <a:rPr lang="en-US" altLang="de-DE" sz="1400" b="1" kern="0" dirty="0">
                <a:solidFill>
                  <a:srgbClr val="000000"/>
                </a:solidFill>
                <a:latin typeface="Arial"/>
              </a:rPr>
              <a:t>Advanced stage, symptomatic CLL (“active disease”)</a:t>
            </a:r>
          </a:p>
        </p:txBody>
      </p:sp>
      <p:cxnSp>
        <p:nvCxnSpPr>
          <p:cNvPr id="137221" name="AutoShape 52"/>
          <p:cNvCxnSpPr>
            <a:cxnSpLocks noChangeShapeType="1"/>
          </p:cNvCxnSpPr>
          <p:nvPr/>
        </p:nvCxnSpPr>
        <p:spPr bwMode="auto">
          <a:xfrm rot="10800000" flipV="1">
            <a:off x="4799410" y="2164723"/>
            <a:ext cx="2441972" cy="329804"/>
          </a:xfrm>
          <a:prstGeom prst="bentConnector2">
            <a:avLst/>
          </a:prstGeom>
          <a:noFill/>
          <a:ln w="9525">
            <a:solidFill>
              <a:srgbClr val="000000"/>
            </a:solidFill>
            <a:miter lim="800000"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45" name="Rectangle 53"/>
          <p:cNvSpPr>
            <a:spLocks noChangeArrowheads="1"/>
          </p:cNvSpPr>
          <p:nvPr/>
        </p:nvSpPr>
        <p:spPr bwMode="auto">
          <a:xfrm>
            <a:off x="4362452" y="2329031"/>
            <a:ext cx="1377913" cy="282771"/>
          </a:xfrm>
          <a:prstGeom prst="rect">
            <a:avLst/>
          </a:prstGeom>
          <a:solidFill>
            <a:srgbClr val="FFCCCC"/>
          </a:solidFill>
          <a:ln w="9525">
            <a:solidFill>
              <a:schemeClr val="bg2"/>
            </a:solidFill>
            <a:miter lim="800000"/>
            <a:headEnd/>
            <a:tailEnd/>
          </a:ln>
        </p:spPr>
        <p:txBody>
          <a:bodyPr wrap="square" lIns="67866" tIns="33338" rIns="67866" bIns="33338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defTabSz="342900">
              <a:spcBef>
                <a:spcPct val="0"/>
              </a:spcBef>
              <a:buNone/>
              <a:defRPr/>
            </a:pPr>
            <a:r>
              <a:rPr lang="en-US" altLang="de-DE" sz="1400" b="1" kern="0" dirty="0">
                <a:solidFill>
                  <a:srgbClr val="000000"/>
                </a:solidFill>
                <a:latin typeface="Arial"/>
              </a:rPr>
              <a:t>Fit (young)</a:t>
            </a:r>
          </a:p>
        </p:txBody>
      </p:sp>
      <p:sp>
        <p:nvSpPr>
          <p:cNvPr id="146" name="Rectangle 80"/>
          <p:cNvSpPr>
            <a:spLocks noChangeArrowheads="1"/>
          </p:cNvSpPr>
          <p:nvPr/>
        </p:nvSpPr>
        <p:spPr bwMode="auto">
          <a:xfrm>
            <a:off x="3411143" y="2992208"/>
            <a:ext cx="1064419" cy="713658"/>
          </a:xfrm>
          <a:prstGeom prst="rect">
            <a:avLst/>
          </a:prstGeom>
          <a:solidFill>
            <a:srgbClr val="CCFF99"/>
          </a:solidFill>
          <a:ln w="9525">
            <a:solidFill>
              <a:schemeClr val="bg2"/>
            </a:solidFill>
            <a:miter lim="800000"/>
            <a:headEnd/>
            <a:tailEnd/>
          </a:ln>
        </p:spPr>
        <p:txBody>
          <a:bodyPr lIns="67866" tIns="33338" rIns="67866" bIns="33338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defTabSz="342900">
              <a:spcBef>
                <a:spcPct val="0"/>
              </a:spcBef>
              <a:buNone/>
              <a:defRPr/>
            </a:pPr>
            <a:r>
              <a:rPr lang="en-US" altLang="de-DE" sz="1400" b="1" kern="0" dirty="0">
                <a:solidFill>
                  <a:srgbClr val="000000"/>
                </a:solidFill>
                <a:latin typeface="Arial"/>
              </a:rPr>
              <a:t>No 17p-,</a:t>
            </a:r>
          </a:p>
          <a:p>
            <a:pPr algn="ctr" defTabSz="342900">
              <a:spcBef>
                <a:spcPct val="0"/>
              </a:spcBef>
              <a:buNone/>
              <a:defRPr/>
            </a:pPr>
            <a:r>
              <a:rPr lang="en-US" altLang="de-DE" sz="1400" b="1" kern="0" dirty="0">
                <a:solidFill>
                  <a:srgbClr val="000000"/>
                </a:solidFill>
                <a:latin typeface="Arial"/>
              </a:rPr>
              <a:t>No TP53mut</a:t>
            </a:r>
            <a:endParaRPr lang="en-US" altLang="de-DE" sz="1400" b="1" kern="0" baseline="30000" dirty="0">
              <a:solidFill>
                <a:srgbClr val="000000"/>
              </a:solidFill>
              <a:latin typeface="Arial"/>
            </a:endParaRPr>
          </a:p>
        </p:txBody>
      </p:sp>
      <p:cxnSp>
        <p:nvCxnSpPr>
          <p:cNvPr id="137224" name="AutoShape 89"/>
          <p:cNvCxnSpPr>
            <a:cxnSpLocks noChangeShapeType="1"/>
            <a:stCxn id="145" idx="2"/>
            <a:endCxn id="146" idx="0"/>
          </p:cNvCxnSpPr>
          <p:nvPr/>
        </p:nvCxnSpPr>
        <p:spPr bwMode="auto">
          <a:xfrm rot="5400000">
            <a:off x="4307178" y="2247976"/>
            <a:ext cx="380407" cy="1108056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rgbClr val="000000"/>
            </a:solidFill>
            <a:miter lim="800000"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37225" name="AutoShape 90"/>
          <p:cNvCxnSpPr>
            <a:cxnSpLocks noChangeShapeType="1"/>
            <a:stCxn id="145" idx="2"/>
            <a:endCxn id="206" idx="0"/>
          </p:cNvCxnSpPr>
          <p:nvPr/>
        </p:nvCxnSpPr>
        <p:spPr bwMode="auto">
          <a:xfrm rot="16200000" flipH="1">
            <a:off x="5082273" y="2580936"/>
            <a:ext cx="378026" cy="439757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rgbClr val="000000"/>
            </a:solidFill>
            <a:miter lim="800000"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37226" name="AutoShape 92"/>
          <p:cNvCxnSpPr>
            <a:cxnSpLocks noChangeShapeType="1"/>
            <a:endCxn id="152" idx="0"/>
          </p:cNvCxnSpPr>
          <p:nvPr/>
        </p:nvCxnSpPr>
        <p:spPr bwMode="auto">
          <a:xfrm>
            <a:off x="7241384" y="2000418"/>
            <a:ext cx="66079" cy="328613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52" name="Rectangle 53"/>
          <p:cNvSpPr>
            <a:spLocks noChangeArrowheads="1"/>
          </p:cNvSpPr>
          <p:nvPr/>
        </p:nvSpPr>
        <p:spPr bwMode="auto">
          <a:xfrm>
            <a:off x="6769895" y="2329031"/>
            <a:ext cx="1075134" cy="282771"/>
          </a:xfrm>
          <a:prstGeom prst="rect">
            <a:avLst/>
          </a:prstGeom>
          <a:solidFill>
            <a:srgbClr val="FFCCCC"/>
          </a:solidFill>
          <a:ln w="9525">
            <a:solidFill>
              <a:schemeClr val="bg2"/>
            </a:solidFill>
            <a:miter lim="800000"/>
            <a:headEnd/>
            <a:tailEnd/>
          </a:ln>
        </p:spPr>
        <p:txBody>
          <a:bodyPr wrap="square" lIns="67866" tIns="33338" rIns="67866" bIns="33338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defTabSz="342900">
              <a:spcBef>
                <a:spcPct val="0"/>
              </a:spcBef>
              <a:buNone/>
              <a:defRPr/>
            </a:pPr>
            <a:r>
              <a:rPr lang="en-US" altLang="de-DE" sz="1400" b="1" kern="0" dirty="0">
                <a:solidFill>
                  <a:srgbClr val="000000"/>
                </a:solidFill>
                <a:latin typeface="Arial"/>
              </a:rPr>
              <a:t>Unfit (old)</a:t>
            </a:r>
          </a:p>
        </p:txBody>
      </p:sp>
      <p:sp>
        <p:nvSpPr>
          <p:cNvPr id="153" name="Rectangle 53"/>
          <p:cNvSpPr>
            <a:spLocks noChangeArrowheads="1"/>
          </p:cNvSpPr>
          <p:nvPr/>
        </p:nvSpPr>
        <p:spPr bwMode="auto">
          <a:xfrm>
            <a:off x="8305802" y="2329031"/>
            <a:ext cx="1415655" cy="282771"/>
          </a:xfrm>
          <a:prstGeom prst="rect">
            <a:avLst/>
          </a:prstGeom>
          <a:solidFill>
            <a:srgbClr val="FFCCCC"/>
          </a:solidFill>
          <a:ln w="9525">
            <a:solidFill>
              <a:schemeClr val="bg2"/>
            </a:solidFill>
            <a:miter lim="800000"/>
            <a:headEnd/>
            <a:tailEnd/>
          </a:ln>
        </p:spPr>
        <p:txBody>
          <a:bodyPr wrap="square" lIns="67866" tIns="33338" rIns="67866" bIns="33338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defTabSz="342900">
              <a:spcBef>
                <a:spcPct val="0"/>
              </a:spcBef>
              <a:buNone/>
              <a:defRPr/>
            </a:pPr>
            <a:r>
              <a:rPr lang="en-US" altLang="de-DE" sz="1400" b="1" kern="0" dirty="0">
                <a:solidFill>
                  <a:srgbClr val="000000"/>
                </a:solidFill>
                <a:latin typeface="Arial"/>
              </a:rPr>
              <a:t>Frail (very old)</a:t>
            </a:r>
          </a:p>
        </p:txBody>
      </p:sp>
      <p:cxnSp>
        <p:nvCxnSpPr>
          <p:cNvPr id="137231" name="AutoShape 52"/>
          <p:cNvCxnSpPr>
            <a:cxnSpLocks noChangeShapeType="1"/>
            <a:endCxn id="153" idx="0"/>
          </p:cNvCxnSpPr>
          <p:nvPr/>
        </p:nvCxnSpPr>
        <p:spPr bwMode="auto">
          <a:xfrm>
            <a:off x="7241381" y="2000418"/>
            <a:ext cx="1772248" cy="328612"/>
          </a:xfrm>
          <a:prstGeom prst="bentConnector2">
            <a:avLst/>
          </a:prstGeom>
          <a:noFill/>
          <a:ln w="9525">
            <a:solidFill>
              <a:srgbClr val="000000"/>
            </a:solidFill>
            <a:miter lim="800000"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37232" name="AutoShape 89"/>
          <p:cNvCxnSpPr>
            <a:cxnSpLocks noChangeShapeType="1"/>
          </p:cNvCxnSpPr>
          <p:nvPr/>
        </p:nvCxnSpPr>
        <p:spPr bwMode="auto">
          <a:xfrm rot="5400000">
            <a:off x="6763942" y="2504052"/>
            <a:ext cx="404813" cy="540544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rgbClr val="000000"/>
            </a:solidFill>
            <a:miter lim="800000"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37233" name="AutoShape 90"/>
          <p:cNvCxnSpPr>
            <a:cxnSpLocks noChangeShapeType="1"/>
          </p:cNvCxnSpPr>
          <p:nvPr/>
        </p:nvCxnSpPr>
        <p:spPr bwMode="auto">
          <a:xfrm rot="16200000" flipH="1">
            <a:off x="7266981" y="2546319"/>
            <a:ext cx="404813" cy="456010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rgbClr val="000000"/>
            </a:solidFill>
            <a:miter lim="800000"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37234" name="AutoShape 94"/>
          <p:cNvCxnSpPr>
            <a:cxnSpLocks noChangeShapeType="1"/>
            <a:stCxn id="206" idx="2"/>
            <a:endCxn id="162" idx="0"/>
          </p:cNvCxnSpPr>
          <p:nvPr/>
        </p:nvCxnSpPr>
        <p:spPr bwMode="auto">
          <a:xfrm>
            <a:off x="5491166" y="3703485"/>
            <a:ext cx="5952" cy="287567"/>
          </a:xfrm>
          <a:prstGeom prst="straightConnector1">
            <a:avLst/>
          </a:prstGeom>
          <a:noFill/>
          <a:ln w="9525">
            <a:solidFill>
              <a:schemeClr val="bg1">
                <a:lumMod val="50000"/>
              </a:schemeClr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37235" name="AutoShape 89"/>
          <p:cNvCxnSpPr>
            <a:cxnSpLocks noChangeShapeType="1"/>
            <a:stCxn id="165" idx="2"/>
            <a:endCxn id="185" idx="0"/>
          </p:cNvCxnSpPr>
          <p:nvPr/>
        </p:nvCxnSpPr>
        <p:spPr bwMode="auto">
          <a:xfrm rot="16200000" flipH="1">
            <a:off x="3267411" y="4873428"/>
            <a:ext cx="512490" cy="280989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chemeClr val="bg1">
                <a:lumMod val="50000"/>
              </a:schemeClr>
            </a:solidFill>
            <a:miter lim="800000"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62" name="Rectangle 68"/>
          <p:cNvSpPr>
            <a:spLocks noChangeArrowheads="1"/>
          </p:cNvSpPr>
          <p:nvPr/>
        </p:nvSpPr>
        <p:spPr bwMode="auto">
          <a:xfrm>
            <a:off x="4983958" y="3991052"/>
            <a:ext cx="1026319" cy="282771"/>
          </a:xfrm>
          <a:prstGeom prst="rect">
            <a:avLst/>
          </a:prstGeom>
          <a:solidFill>
            <a:srgbClr val="FFCC66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67866" tIns="33338" rIns="67866" bIns="33338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defTabSz="342900">
              <a:spcBef>
                <a:spcPct val="0"/>
              </a:spcBef>
              <a:buNone/>
              <a:defRPr/>
            </a:pPr>
            <a:r>
              <a:rPr lang="en-US" altLang="de-DE" sz="1400" b="1" kern="0" dirty="0">
                <a:solidFill>
                  <a:srgbClr val="000000"/>
                </a:solidFill>
                <a:latin typeface="Arial"/>
              </a:rPr>
              <a:t>Ibrutinib</a:t>
            </a:r>
            <a:endParaRPr lang="en-US" altLang="de-DE" sz="1400" b="1" kern="0" baseline="30000" dirty="0">
              <a:solidFill>
                <a:srgbClr val="000000"/>
              </a:solidFill>
              <a:latin typeface="Arial"/>
            </a:endParaRPr>
          </a:p>
        </p:txBody>
      </p:sp>
      <p:cxnSp>
        <p:nvCxnSpPr>
          <p:cNvPr id="137237" name="AutoShape 89"/>
          <p:cNvCxnSpPr>
            <a:cxnSpLocks noChangeShapeType="1"/>
            <a:stCxn id="190" idx="2"/>
            <a:endCxn id="187" idx="0"/>
          </p:cNvCxnSpPr>
          <p:nvPr/>
        </p:nvCxnSpPr>
        <p:spPr bwMode="auto">
          <a:xfrm rot="5400000">
            <a:off x="5080108" y="4853158"/>
            <a:ext cx="297048" cy="536973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rgbClr val="000000"/>
            </a:solidFill>
            <a:miter lim="800000"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65" name="Rectangle 68"/>
          <p:cNvSpPr>
            <a:spLocks noChangeArrowheads="1"/>
          </p:cNvSpPr>
          <p:nvPr/>
        </p:nvSpPr>
        <p:spPr bwMode="auto">
          <a:xfrm>
            <a:off x="3040857" y="4474907"/>
            <a:ext cx="684610" cy="282771"/>
          </a:xfrm>
          <a:prstGeom prst="rect">
            <a:avLst/>
          </a:prstGeom>
          <a:solidFill>
            <a:srgbClr val="FFCC66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67866" tIns="33338" rIns="67866" bIns="33338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defTabSz="342900">
              <a:spcBef>
                <a:spcPct val="0"/>
              </a:spcBef>
              <a:buNone/>
              <a:defRPr/>
            </a:pPr>
            <a:r>
              <a:rPr lang="en-US" altLang="de-DE" sz="1400" b="1" kern="0">
                <a:solidFill>
                  <a:srgbClr val="000000"/>
                </a:solidFill>
                <a:latin typeface="Arial"/>
              </a:rPr>
              <a:t>FCR</a:t>
            </a:r>
            <a:endParaRPr lang="en-US" altLang="de-DE" sz="1400" b="1" kern="0" baseline="30000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7" name="Rectangle 68"/>
          <p:cNvSpPr>
            <a:spLocks noChangeArrowheads="1"/>
          </p:cNvSpPr>
          <p:nvPr/>
        </p:nvSpPr>
        <p:spPr bwMode="auto">
          <a:xfrm>
            <a:off x="4431507" y="5729277"/>
            <a:ext cx="1057275" cy="282771"/>
          </a:xfrm>
          <a:prstGeom prst="rect">
            <a:avLst/>
          </a:prstGeom>
          <a:solidFill>
            <a:srgbClr val="FFCC66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67866" tIns="33338" rIns="67866" bIns="33338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defTabSz="342900">
              <a:spcBef>
                <a:spcPct val="0"/>
              </a:spcBef>
              <a:buNone/>
              <a:defRPr/>
            </a:pPr>
            <a:r>
              <a:rPr lang="en-US" altLang="de-DE" sz="1400" b="1" kern="0">
                <a:solidFill>
                  <a:srgbClr val="000000"/>
                </a:solidFill>
                <a:latin typeface="Arial"/>
              </a:rPr>
              <a:t>2</a:t>
            </a:r>
            <a:r>
              <a:rPr lang="en-US" altLang="de-DE" sz="1400" b="1" kern="0" baseline="30000">
                <a:solidFill>
                  <a:srgbClr val="000000"/>
                </a:solidFill>
                <a:latin typeface="Arial"/>
              </a:rPr>
              <a:t>nd</a:t>
            </a:r>
            <a:r>
              <a:rPr lang="en-US" altLang="de-DE" sz="1400" b="1" kern="0">
                <a:solidFill>
                  <a:srgbClr val="000000"/>
                </a:solidFill>
                <a:latin typeface="Arial"/>
              </a:rPr>
              <a:t> line</a:t>
            </a:r>
            <a:endParaRPr lang="en-US" altLang="de-DE" sz="1400" b="1" kern="0" baseline="30000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9" name="Rectangle 68"/>
          <p:cNvSpPr>
            <a:spLocks noChangeArrowheads="1"/>
          </p:cNvSpPr>
          <p:nvPr/>
        </p:nvSpPr>
        <p:spPr bwMode="auto">
          <a:xfrm>
            <a:off x="2915842" y="3926996"/>
            <a:ext cx="932259" cy="498214"/>
          </a:xfrm>
          <a:prstGeom prst="rect">
            <a:avLst/>
          </a:prstGeom>
          <a:solidFill>
            <a:srgbClr val="FFCCCC"/>
          </a:solidFill>
          <a:ln w="9525">
            <a:solidFill>
              <a:schemeClr val="bg2"/>
            </a:solidFill>
            <a:miter lim="800000"/>
            <a:headEnd/>
            <a:tailEnd/>
          </a:ln>
        </p:spPr>
        <p:txBody>
          <a:bodyPr lIns="67866" tIns="33338" rIns="67866" bIns="33338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defTabSz="342900">
              <a:spcBef>
                <a:spcPct val="0"/>
              </a:spcBef>
              <a:buNone/>
              <a:defRPr/>
            </a:pPr>
            <a:r>
              <a:rPr lang="en-US" altLang="de-DE" sz="1400" b="1" u="sng" kern="0">
                <a:solidFill>
                  <a:srgbClr val="000000"/>
                </a:solidFill>
                <a:latin typeface="Arial"/>
              </a:rPr>
              <a:t>&lt;</a:t>
            </a:r>
            <a:r>
              <a:rPr lang="en-US" altLang="de-DE" sz="1400" b="1" kern="0">
                <a:solidFill>
                  <a:srgbClr val="000000"/>
                </a:solidFill>
                <a:latin typeface="Arial"/>
              </a:rPr>
              <a:t>65 years</a:t>
            </a:r>
            <a:endParaRPr lang="en-US" altLang="de-DE" sz="1400" b="1" kern="0" baseline="30000">
              <a:solidFill>
                <a:srgbClr val="000000"/>
              </a:solidFill>
              <a:latin typeface="Arial"/>
            </a:endParaRPr>
          </a:p>
        </p:txBody>
      </p:sp>
      <p:cxnSp>
        <p:nvCxnSpPr>
          <p:cNvPr id="137243" name="AutoShape 89"/>
          <p:cNvCxnSpPr>
            <a:cxnSpLocks noChangeShapeType="1"/>
          </p:cNvCxnSpPr>
          <p:nvPr/>
        </p:nvCxnSpPr>
        <p:spPr bwMode="auto">
          <a:xfrm rot="5400000">
            <a:off x="3552098" y="3510689"/>
            <a:ext cx="221130" cy="561381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rgbClr val="000000"/>
            </a:solidFill>
            <a:miter lim="800000"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71" name="Rectangle 68"/>
          <p:cNvSpPr>
            <a:spLocks noChangeArrowheads="1"/>
          </p:cNvSpPr>
          <p:nvPr/>
        </p:nvSpPr>
        <p:spPr bwMode="auto">
          <a:xfrm>
            <a:off x="3981450" y="3926996"/>
            <a:ext cx="933450" cy="498214"/>
          </a:xfrm>
          <a:prstGeom prst="rect">
            <a:avLst/>
          </a:prstGeom>
          <a:solidFill>
            <a:srgbClr val="FFCCCC"/>
          </a:solidFill>
          <a:ln w="9525">
            <a:solidFill>
              <a:schemeClr val="bg2"/>
            </a:solidFill>
            <a:miter lim="800000"/>
            <a:headEnd/>
            <a:tailEnd/>
          </a:ln>
        </p:spPr>
        <p:txBody>
          <a:bodyPr lIns="67866" tIns="33338" rIns="67866" bIns="33338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defTabSz="342900">
              <a:spcBef>
                <a:spcPct val="0"/>
              </a:spcBef>
              <a:buNone/>
              <a:defRPr/>
            </a:pPr>
            <a:r>
              <a:rPr lang="en-US" altLang="de-DE" sz="1400" b="1" kern="0">
                <a:solidFill>
                  <a:srgbClr val="000000"/>
                </a:solidFill>
                <a:latin typeface="Arial"/>
              </a:rPr>
              <a:t>&gt;65 years</a:t>
            </a:r>
            <a:endParaRPr lang="en-US" altLang="de-DE" sz="1400" b="1" kern="0" baseline="30000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2" name="Rectangle 68"/>
          <p:cNvSpPr>
            <a:spLocks noChangeArrowheads="1"/>
          </p:cNvSpPr>
          <p:nvPr/>
        </p:nvSpPr>
        <p:spPr bwMode="auto">
          <a:xfrm>
            <a:off x="4105275" y="4472856"/>
            <a:ext cx="685800" cy="498214"/>
          </a:xfrm>
          <a:prstGeom prst="rect">
            <a:avLst/>
          </a:prstGeom>
          <a:solidFill>
            <a:srgbClr val="FFCC66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67866" tIns="33338" rIns="67866" bIns="33338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defTabSz="342900">
              <a:spcBef>
                <a:spcPct val="0"/>
              </a:spcBef>
              <a:buNone/>
              <a:defRPr/>
            </a:pPr>
            <a:r>
              <a:rPr lang="en-US" altLang="de-DE" sz="1400" b="1" kern="0" dirty="0">
                <a:solidFill>
                  <a:srgbClr val="000000"/>
                </a:solidFill>
                <a:latin typeface="Arial"/>
              </a:rPr>
              <a:t>FCR, BR </a:t>
            </a:r>
            <a:endParaRPr lang="en-US" altLang="de-DE" sz="1400" b="1" kern="0" baseline="30000" dirty="0">
              <a:solidFill>
                <a:srgbClr val="000000"/>
              </a:solidFill>
              <a:latin typeface="Arial"/>
            </a:endParaRPr>
          </a:p>
        </p:txBody>
      </p:sp>
      <p:cxnSp>
        <p:nvCxnSpPr>
          <p:cNvPr id="137246" name="AutoShape 89"/>
          <p:cNvCxnSpPr>
            <a:cxnSpLocks noChangeShapeType="1"/>
          </p:cNvCxnSpPr>
          <p:nvPr/>
        </p:nvCxnSpPr>
        <p:spPr bwMode="auto">
          <a:xfrm rot="16200000" flipH="1">
            <a:off x="4085199" y="3538968"/>
            <a:ext cx="221130" cy="504822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rgbClr val="000000"/>
            </a:solidFill>
            <a:miter lim="800000"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37247" name="AutoShape 94"/>
          <p:cNvCxnSpPr>
            <a:cxnSpLocks noChangeShapeType="1"/>
            <a:stCxn id="169" idx="2"/>
            <a:endCxn id="165" idx="0"/>
          </p:cNvCxnSpPr>
          <p:nvPr/>
        </p:nvCxnSpPr>
        <p:spPr bwMode="auto">
          <a:xfrm>
            <a:off x="3381972" y="4425210"/>
            <a:ext cx="1191" cy="49696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37248" name="AutoShape 94"/>
          <p:cNvCxnSpPr>
            <a:cxnSpLocks noChangeShapeType="1"/>
            <a:stCxn id="171" idx="2"/>
            <a:endCxn id="172" idx="0"/>
          </p:cNvCxnSpPr>
          <p:nvPr/>
        </p:nvCxnSpPr>
        <p:spPr bwMode="auto">
          <a:xfrm>
            <a:off x="4448175" y="4425210"/>
            <a:ext cx="0" cy="47646"/>
          </a:xfrm>
          <a:prstGeom prst="straightConnector1">
            <a:avLst/>
          </a:prstGeom>
          <a:noFill/>
          <a:ln w="9525">
            <a:solidFill>
              <a:schemeClr val="bg2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76" name="Rectangle 68"/>
          <p:cNvSpPr>
            <a:spLocks noChangeArrowheads="1"/>
          </p:cNvSpPr>
          <p:nvPr/>
        </p:nvSpPr>
        <p:spPr bwMode="auto">
          <a:xfrm>
            <a:off x="3141065" y="5729276"/>
            <a:ext cx="965598" cy="282771"/>
          </a:xfrm>
          <a:prstGeom prst="rect">
            <a:avLst/>
          </a:prstGeom>
          <a:solidFill>
            <a:srgbClr val="FFCC66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 lIns="67866" tIns="33338" rIns="67866" bIns="33338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defTabSz="342900">
              <a:spcBef>
                <a:spcPct val="0"/>
              </a:spcBef>
              <a:buNone/>
              <a:defRPr/>
            </a:pPr>
            <a:r>
              <a:rPr lang="en-US" altLang="de-DE" sz="1400" b="1" dirty="0">
                <a:solidFill>
                  <a:srgbClr val="000000"/>
                </a:solidFill>
                <a:latin typeface="Helvetica" panose="020B0604020202020204" pitchFamily="34" charset="0"/>
                <a:ea typeface="ＭＳ Ｐゴシック" panose="020B0600070205080204" pitchFamily="34" charset="-128"/>
              </a:rPr>
              <a:t>Observe</a:t>
            </a:r>
            <a:endParaRPr lang="en-US" altLang="de-DE" sz="1400" b="1" kern="0" baseline="30000" dirty="0">
              <a:solidFill>
                <a:srgbClr val="000000"/>
              </a:solidFill>
              <a:latin typeface="Arial"/>
            </a:endParaRPr>
          </a:p>
        </p:txBody>
      </p:sp>
      <p:cxnSp>
        <p:nvCxnSpPr>
          <p:cNvPr id="137250" name="AutoShape 89"/>
          <p:cNvCxnSpPr>
            <a:cxnSpLocks noChangeShapeType="1"/>
            <a:stCxn id="172" idx="2"/>
            <a:endCxn id="185" idx="0"/>
          </p:cNvCxnSpPr>
          <p:nvPr/>
        </p:nvCxnSpPr>
        <p:spPr bwMode="auto">
          <a:xfrm rot="5400000">
            <a:off x="3906614" y="4728607"/>
            <a:ext cx="299098" cy="784024"/>
          </a:xfrm>
          <a:prstGeom prst="bentConnector3">
            <a:avLst>
              <a:gd name="adj1" fmla="val 29060"/>
            </a:avLst>
          </a:prstGeom>
          <a:noFill/>
          <a:ln w="9525">
            <a:solidFill>
              <a:srgbClr val="000000"/>
            </a:solidFill>
            <a:miter lim="800000"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37251" name="AutoShape 89"/>
          <p:cNvCxnSpPr>
            <a:cxnSpLocks noChangeShapeType="1"/>
            <a:stCxn id="172" idx="2"/>
            <a:endCxn id="187" idx="0"/>
          </p:cNvCxnSpPr>
          <p:nvPr/>
        </p:nvCxnSpPr>
        <p:spPr bwMode="auto">
          <a:xfrm rot="16200000" flipH="1">
            <a:off x="4554611" y="4864634"/>
            <a:ext cx="299098" cy="511970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rgbClr val="000000"/>
            </a:solidFill>
            <a:miter lim="800000"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37252" name="AutoShape 94"/>
          <p:cNvCxnSpPr>
            <a:cxnSpLocks noChangeShapeType="1"/>
            <a:stCxn id="185" idx="2"/>
            <a:endCxn id="176" idx="0"/>
          </p:cNvCxnSpPr>
          <p:nvPr/>
        </p:nvCxnSpPr>
        <p:spPr bwMode="auto">
          <a:xfrm flipH="1">
            <a:off x="3623864" y="5552939"/>
            <a:ext cx="40287" cy="176337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37253" name="AutoShape 94"/>
          <p:cNvCxnSpPr>
            <a:cxnSpLocks noChangeShapeType="1"/>
            <a:stCxn id="187" idx="2"/>
            <a:endCxn id="167" idx="0"/>
          </p:cNvCxnSpPr>
          <p:nvPr/>
        </p:nvCxnSpPr>
        <p:spPr bwMode="auto">
          <a:xfrm>
            <a:off x="4960145" y="5552939"/>
            <a:ext cx="0" cy="176338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85" name="Rectangle 114"/>
          <p:cNvSpPr>
            <a:spLocks noChangeArrowheads="1"/>
          </p:cNvSpPr>
          <p:nvPr/>
        </p:nvSpPr>
        <p:spPr bwMode="auto">
          <a:xfrm>
            <a:off x="3259933" y="5270168"/>
            <a:ext cx="808435" cy="28277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9525">
            <a:solidFill>
              <a:schemeClr val="bg2"/>
            </a:solidFill>
            <a:miter lim="800000"/>
            <a:headEnd/>
            <a:tailEnd/>
          </a:ln>
        </p:spPr>
        <p:txBody>
          <a:bodyPr lIns="67866" tIns="33338" rIns="67866" bIns="33338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defTabSz="342900">
              <a:spcBef>
                <a:spcPct val="0"/>
              </a:spcBef>
              <a:buNone/>
              <a:defRPr/>
            </a:pPr>
            <a:r>
              <a:rPr lang="en-US" altLang="de-DE" sz="1400" b="1" kern="0" dirty="0">
                <a:solidFill>
                  <a:srgbClr val="000000"/>
                </a:solidFill>
                <a:latin typeface="Arial"/>
              </a:rPr>
              <a:t>CR / PR</a:t>
            </a:r>
          </a:p>
        </p:txBody>
      </p:sp>
      <p:sp>
        <p:nvSpPr>
          <p:cNvPr id="187" name="Rectangle 114"/>
          <p:cNvSpPr>
            <a:spLocks noChangeArrowheads="1"/>
          </p:cNvSpPr>
          <p:nvPr/>
        </p:nvSpPr>
        <p:spPr bwMode="auto">
          <a:xfrm>
            <a:off x="4555332" y="5270168"/>
            <a:ext cx="809625" cy="28277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9525">
            <a:solidFill>
              <a:schemeClr val="bg2"/>
            </a:solidFill>
            <a:miter lim="800000"/>
            <a:headEnd/>
            <a:tailEnd/>
          </a:ln>
        </p:spPr>
        <p:txBody>
          <a:bodyPr lIns="67866" tIns="33338" rIns="67866" bIns="33338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defTabSz="342900">
              <a:spcBef>
                <a:spcPct val="0"/>
              </a:spcBef>
              <a:buNone/>
              <a:defRPr/>
            </a:pPr>
            <a:r>
              <a:rPr lang="en-US" altLang="de-DE" sz="1400" b="1" kern="0">
                <a:solidFill>
                  <a:srgbClr val="000000"/>
                </a:solidFill>
                <a:latin typeface="Arial"/>
              </a:rPr>
              <a:t>SD / PD</a:t>
            </a:r>
          </a:p>
        </p:txBody>
      </p:sp>
      <p:sp>
        <p:nvSpPr>
          <p:cNvPr id="190" name="Rectangle 68"/>
          <p:cNvSpPr>
            <a:spLocks noChangeArrowheads="1"/>
          </p:cNvSpPr>
          <p:nvPr/>
        </p:nvSpPr>
        <p:spPr bwMode="auto">
          <a:xfrm>
            <a:off x="4981577" y="4474906"/>
            <a:ext cx="1031081" cy="498214"/>
          </a:xfrm>
          <a:prstGeom prst="rect">
            <a:avLst/>
          </a:prstGeom>
          <a:solidFill>
            <a:srgbClr val="FFCC66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67866" tIns="33338" rIns="67866" bIns="33338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defTabSz="342900">
              <a:spcBef>
                <a:spcPct val="0"/>
              </a:spcBef>
              <a:buNone/>
              <a:defRPr/>
            </a:pPr>
            <a:r>
              <a:rPr lang="en-US" altLang="de-DE" sz="1400" b="1" kern="0" dirty="0">
                <a:solidFill>
                  <a:srgbClr val="000000"/>
                </a:solidFill>
                <a:latin typeface="Arial"/>
              </a:rPr>
              <a:t>Allo-SCT (?)</a:t>
            </a:r>
            <a:endParaRPr lang="en-US" altLang="de-DE" sz="1400" b="1" kern="0" baseline="3000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6" name="Rectangle 80"/>
          <p:cNvSpPr>
            <a:spLocks noChangeArrowheads="1"/>
          </p:cNvSpPr>
          <p:nvPr/>
        </p:nvSpPr>
        <p:spPr bwMode="auto">
          <a:xfrm>
            <a:off x="5006581" y="2989827"/>
            <a:ext cx="969169" cy="713658"/>
          </a:xfrm>
          <a:prstGeom prst="rect">
            <a:avLst/>
          </a:prstGeom>
          <a:solidFill>
            <a:srgbClr val="CCFF99"/>
          </a:solidFill>
          <a:ln w="9525">
            <a:solidFill>
              <a:schemeClr val="bg2"/>
            </a:solidFill>
            <a:miter lim="800000"/>
            <a:headEnd/>
            <a:tailEnd/>
          </a:ln>
        </p:spPr>
        <p:txBody>
          <a:bodyPr lIns="67866" tIns="33338" rIns="67866" bIns="33338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defTabSz="342900">
              <a:spcBef>
                <a:spcPct val="0"/>
              </a:spcBef>
              <a:buNone/>
              <a:defRPr/>
            </a:pPr>
            <a:r>
              <a:rPr lang="en-US" altLang="de-DE" sz="1400" b="1" kern="0" dirty="0">
                <a:solidFill>
                  <a:srgbClr val="000000"/>
                </a:solidFill>
                <a:latin typeface="Arial"/>
              </a:rPr>
              <a:t>17p- and/or</a:t>
            </a:r>
          </a:p>
          <a:p>
            <a:pPr algn="ctr" defTabSz="342900">
              <a:spcBef>
                <a:spcPct val="0"/>
              </a:spcBef>
              <a:buNone/>
              <a:defRPr/>
            </a:pPr>
            <a:r>
              <a:rPr lang="en-US" altLang="de-DE" sz="1400" b="1" kern="0" dirty="0">
                <a:solidFill>
                  <a:srgbClr val="000000"/>
                </a:solidFill>
                <a:latin typeface="Arial"/>
              </a:rPr>
              <a:t>TP53mut</a:t>
            </a:r>
            <a:endParaRPr lang="en-US" altLang="de-DE" sz="1400" b="1" kern="0" baseline="3000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7" name="Rectangle 80"/>
          <p:cNvSpPr>
            <a:spLocks noChangeArrowheads="1"/>
          </p:cNvSpPr>
          <p:nvPr/>
        </p:nvSpPr>
        <p:spPr bwMode="auto">
          <a:xfrm>
            <a:off x="6069809" y="2989827"/>
            <a:ext cx="1060847" cy="713658"/>
          </a:xfrm>
          <a:prstGeom prst="rect">
            <a:avLst/>
          </a:prstGeom>
          <a:solidFill>
            <a:srgbClr val="CCFF99"/>
          </a:solidFill>
          <a:ln w="9525">
            <a:solidFill>
              <a:schemeClr val="bg2"/>
            </a:solidFill>
            <a:miter lim="800000"/>
            <a:headEnd/>
            <a:tailEnd/>
          </a:ln>
        </p:spPr>
        <p:txBody>
          <a:bodyPr lIns="67866" tIns="33338" rIns="67866" bIns="33338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defTabSz="342900">
              <a:spcBef>
                <a:spcPct val="0"/>
              </a:spcBef>
              <a:buNone/>
              <a:defRPr/>
            </a:pPr>
            <a:r>
              <a:rPr lang="en-US" altLang="de-DE" sz="1400" b="1" kern="0" dirty="0">
                <a:solidFill>
                  <a:srgbClr val="000000"/>
                </a:solidFill>
                <a:latin typeface="Arial"/>
              </a:rPr>
              <a:t>No 17p-,</a:t>
            </a:r>
          </a:p>
          <a:p>
            <a:pPr algn="ctr" defTabSz="342900">
              <a:spcBef>
                <a:spcPct val="0"/>
              </a:spcBef>
              <a:buNone/>
              <a:defRPr/>
            </a:pPr>
            <a:r>
              <a:rPr lang="en-US" altLang="de-DE" sz="1400" b="1" kern="0" dirty="0">
                <a:solidFill>
                  <a:srgbClr val="000000"/>
                </a:solidFill>
                <a:latin typeface="Arial"/>
              </a:rPr>
              <a:t>No TP53mut</a:t>
            </a:r>
            <a:endParaRPr lang="en-US" altLang="de-DE" sz="1400" b="1" kern="0" baseline="3000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8" name="Rectangle 80"/>
          <p:cNvSpPr>
            <a:spLocks noChangeArrowheads="1"/>
          </p:cNvSpPr>
          <p:nvPr/>
        </p:nvSpPr>
        <p:spPr bwMode="auto">
          <a:xfrm>
            <a:off x="7224714" y="2989827"/>
            <a:ext cx="991791" cy="713658"/>
          </a:xfrm>
          <a:prstGeom prst="rect">
            <a:avLst/>
          </a:prstGeom>
          <a:solidFill>
            <a:srgbClr val="CCFF99"/>
          </a:solidFill>
          <a:ln w="9525">
            <a:solidFill>
              <a:schemeClr val="bg2"/>
            </a:solidFill>
            <a:miter lim="800000"/>
            <a:headEnd/>
            <a:tailEnd/>
          </a:ln>
        </p:spPr>
        <p:txBody>
          <a:bodyPr lIns="67866" tIns="33338" rIns="67866" bIns="33338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defTabSz="342900">
              <a:spcBef>
                <a:spcPct val="0"/>
              </a:spcBef>
              <a:buNone/>
              <a:defRPr/>
            </a:pPr>
            <a:r>
              <a:rPr lang="en-US" altLang="de-DE" sz="1400" b="1" kern="0" dirty="0">
                <a:solidFill>
                  <a:srgbClr val="000000"/>
                </a:solidFill>
                <a:latin typeface="Arial"/>
              </a:rPr>
              <a:t>17p-, and/or</a:t>
            </a:r>
          </a:p>
          <a:p>
            <a:pPr algn="ctr" defTabSz="342900">
              <a:spcBef>
                <a:spcPct val="0"/>
              </a:spcBef>
              <a:buNone/>
              <a:defRPr/>
            </a:pPr>
            <a:r>
              <a:rPr lang="en-US" altLang="de-DE" sz="1400" b="1" kern="0" dirty="0">
                <a:solidFill>
                  <a:srgbClr val="000000"/>
                </a:solidFill>
                <a:latin typeface="Arial"/>
              </a:rPr>
              <a:t>TP53mut</a:t>
            </a:r>
            <a:endParaRPr lang="en-US" altLang="de-DE" sz="1400" b="1" kern="0" baseline="30000" dirty="0">
              <a:solidFill>
                <a:srgbClr val="000000"/>
              </a:solidFill>
              <a:latin typeface="Arial"/>
            </a:endParaRPr>
          </a:p>
        </p:txBody>
      </p:sp>
      <p:cxnSp>
        <p:nvCxnSpPr>
          <p:cNvPr id="137270" name="AutoShape 10"/>
          <p:cNvCxnSpPr>
            <a:cxnSpLocks noChangeShapeType="1"/>
          </p:cNvCxnSpPr>
          <p:nvPr/>
        </p:nvCxnSpPr>
        <p:spPr bwMode="auto">
          <a:xfrm>
            <a:off x="3400425" y="1992084"/>
            <a:ext cx="0" cy="214313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30" name="Rectangle 33"/>
          <p:cNvSpPr>
            <a:spLocks noChangeArrowheads="1"/>
          </p:cNvSpPr>
          <p:nvPr/>
        </p:nvSpPr>
        <p:spPr bwMode="auto">
          <a:xfrm>
            <a:off x="2718195" y="1573062"/>
            <a:ext cx="1387080" cy="498214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 wrap="square" lIns="67866" tIns="33338" rIns="67866" bIns="33338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defTabSz="342900">
              <a:defRPr/>
            </a:pPr>
            <a:r>
              <a:rPr lang="en-US" altLang="de-DE" sz="1400" b="1" kern="0">
                <a:solidFill>
                  <a:srgbClr val="000000"/>
                </a:solidFill>
                <a:latin typeface="Helvetica" panose="020B0604020202020204" pitchFamily="34" charset="0"/>
              </a:rPr>
              <a:t>Earlier stage, asymptomatic</a:t>
            </a:r>
          </a:p>
        </p:txBody>
      </p:sp>
      <p:sp>
        <p:nvSpPr>
          <p:cNvPr id="231" name="Rectangle 55"/>
          <p:cNvSpPr>
            <a:spLocks noChangeArrowheads="1"/>
          </p:cNvSpPr>
          <p:nvPr/>
        </p:nvSpPr>
        <p:spPr bwMode="auto">
          <a:xfrm>
            <a:off x="3183734" y="2206398"/>
            <a:ext cx="432197" cy="282771"/>
          </a:xfrm>
          <a:prstGeom prst="rect">
            <a:avLst/>
          </a:prstGeom>
          <a:solidFill>
            <a:srgbClr val="FFCCCC"/>
          </a:solidFill>
          <a:ln w="9525">
            <a:solidFill>
              <a:schemeClr val="bg2"/>
            </a:solidFill>
            <a:miter lim="800000"/>
            <a:headEnd/>
            <a:tailEnd/>
          </a:ln>
        </p:spPr>
        <p:txBody>
          <a:bodyPr lIns="67866" tIns="33338" rIns="67866" bIns="33338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defTabSz="342900">
              <a:defRPr/>
            </a:pPr>
            <a:r>
              <a:rPr lang="en-US" altLang="de-DE" sz="1400" b="1" kern="0" dirty="0">
                <a:solidFill>
                  <a:srgbClr val="000000"/>
                </a:solidFill>
                <a:latin typeface="Helvetica" panose="020B0604020202020204" pitchFamily="34" charset="0"/>
              </a:rPr>
              <a:t>All</a:t>
            </a:r>
            <a:endParaRPr lang="en-US" altLang="de-DE" sz="1400" b="1" kern="0" baseline="30000" dirty="0">
              <a:solidFill>
                <a:srgbClr val="000000"/>
              </a:solidFill>
              <a:latin typeface="Helvetica" panose="020B0604020202020204" pitchFamily="34" charset="0"/>
            </a:endParaRPr>
          </a:p>
        </p:txBody>
      </p:sp>
      <p:cxnSp>
        <p:nvCxnSpPr>
          <p:cNvPr id="137273" name="AutoShape 89"/>
          <p:cNvCxnSpPr>
            <a:cxnSpLocks noChangeShapeType="1"/>
            <a:endCxn id="143" idx="1"/>
          </p:cNvCxnSpPr>
          <p:nvPr/>
        </p:nvCxnSpPr>
        <p:spPr bwMode="auto">
          <a:xfrm flipV="1">
            <a:off x="3569673" y="1862008"/>
            <a:ext cx="1795283" cy="770990"/>
          </a:xfrm>
          <a:prstGeom prst="bentConnector3">
            <a:avLst>
              <a:gd name="adj1" fmla="val 41511"/>
            </a:avLst>
          </a:prstGeom>
          <a:noFill/>
          <a:ln w="9525">
            <a:solidFill>
              <a:srgbClr val="000000"/>
            </a:solidFill>
            <a:miter lim="800000"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37274" name="Rectangle 68"/>
          <p:cNvSpPr>
            <a:spLocks noChangeArrowheads="1"/>
          </p:cNvSpPr>
          <p:nvPr/>
        </p:nvSpPr>
        <p:spPr bwMode="auto">
          <a:xfrm>
            <a:off x="2880124" y="2504054"/>
            <a:ext cx="937021" cy="282771"/>
          </a:xfrm>
          <a:prstGeom prst="rect">
            <a:avLst/>
          </a:prstGeom>
          <a:solidFill>
            <a:srgbClr val="FFCC66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 lIns="67866" tIns="33338" rIns="67866" bIns="33338">
            <a:spAutoFit/>
          </a:bodyPr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defTabSz="342900"/>
            <a:r>
              <a:rPr lang="en-US" altLang="de-DE" sz="1400" b="1" dirty="0">
                <a:solidFill>
                  <a:srgbClr val="000000"/>
                </a:solidFill>
                <a:latin typeface="Helvetica" panose="020B0604020202020204" pitchFamily="34" charset="0"/>
                <a:ea typeface="ＭＳ Ｐゴシック" panose="020B0600070205080204" pitchFamily="34" charset="-128"/>
              </a:rPr>
              <a:t>Observe</a:t>
            </a:r>
            <a:endParaRPr lang="en-US" altLang="de-DE" sz="1400" b="1" baseline="30000" dirty="0">
              <a:solidFill>
                <a:srgbClr val="000000"/>
              </a:solidFill>
              <a:latin typeface="Helvetica" panose="020B0604020202020204" pitchFamily="34" charset="0"/>
              <a:ea typeface="ＭＳ Ｐゴシック" panose="020B0600070205080204" pitchFamily="34" charset="-128"/>
            </a:endParaRPr>
          </a:p>
        </p:txBody>
      </p:sp>
      <p:sp>
        <p:nvSpPr>
          <p:cNvPr id="48" name="Title 1">
            <a:extLst>
              <a:ext uri="{FF2B5EF4-FFF2-40B4-BE49-F238E27FC236}">
                <a16:creationId xmlns="" xmlns:a16="http://schemas.microsoft.com/office/drawing/2014/main" id="{CB130A5B-AB1E-D242-960A-DBFD9123BF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04624" y="208339"/>
            <a:ext cx="7104222" cy="857250"/>
          </a:xfrm>
        </p:spPr>
        <p:txBody>
          <a:bodyPr>
            <a:normAutofit fontScale="90000"/>
          </a:bodyPr>
          <a:lstStyle/>
          <a:p>
            <a:r>
              <a:rPr lang="en-US" sz="3000" dirty="0"/>
              <a:t>CLL Front Line Treatment Algorithm 2018 </a:t>
            </a:r>
          </a:p>
        </p:txBody>
      </p:sp>
      <p:sp>
        <p:nvSpPr>
          <p:cNvPr id="44" name="Rectangle 34">
            <a:extLst>
              <a:ext uri="{FF2B5EF4-FFF2-40B4-BE49-F238E27FC236}">
                <a16:creationId xmlns="" xmlns:a16="http://schemas.microsoft.com/office/drawing/2014/main" id="{1749D572-09CC-D541-9815-DF1C9249562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5970" y="3851840"/>
            <a:ext cx="4693444" cy="1513877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 wrap="square" lIns="67866" tIns="33338" rIns="67866" bIns="33338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defTabSz="342900">
              <a:spcBef>
                <a:spcPct val="0"/>
              </a:spcBef>
              <a:buNone/>
              <a:defRPr/>
            </a:pPr>
            <a:r>
              <a:rPr lang="en-US" altLang="de-DE" sz="2000" b="1" kern="0" dirty="0">
                <a:solidFill>
                  <a:srgbClr val="000000"/>
                </a:solidFill>
                <a:latin typeface="Arial"/>
              </a:rPr>
              <a:t>Clinical Trials</a:t>
            </a:r>
          </a:p>
          <a:p>
            <a:pPr algn="ctr" defTabSz="342900">
              <a:spcBef>
                <a:spcPct val="0"/>
              </a:spcBef>
              <a:buNone/>
              <a:defRPr/>
            </a:pPr>
            <a:r>
              <a:rPr lang="en-GB" altLang="de-DE" sz="2000" b="1" kern="0" dirty="0">
                <a:solidFill>
                  <a:srgbClr val="000000"/>
                </a:solidFill>
                <a:latin typeface="Arial"/>
              </a:rPr>
              <a:t>Will novel agents replace chemoimmunotherapy as front line treatment in CLL</a:t>
            </a:r>
            <a:endParaRPr lang="en-GB" sz="2000" b="1" dirty="0"/>
          </a:p>
          <a:p>
            <a:pPr algn="ctr" defTabSz="342900">
              <a:spcBef>
                <a:spcPct val="0"/>
              </a:spcBef>
              <a:buNone/>
              <a:defRPr/>
            </a:pPr>
            <a:r>
              <a:rPr lang="en-US" altLang="de-DE" sz="1400" b="1" kern="0" dirty="0">
                <a:solidFill>
                  <a:srgbClr val="000000"/>
                </a:solidFill>
                <a:latin typeface="Arial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6743526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Rectangle 34"/>
          <p:cNvSpPr>
            <a:spLocks noChangeArrowheads="1"/>
          </p:cNvSpPr>
          <p:nvPr/>
        </p:nvSpPr>
        <p:spPr bwMode="auto">
          <a:xfrm>
            <a:off x="5364956" y="1720622"/>
            <a:ext cx="4754404" cy="282771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 wrap="square" lIns="67866" tIns="33338" rIns="67866" bIns="33338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defTabSz="342900">
              <a:spcBef>
                <a:spcPct val="0"/>
              </a:spcBef>
              <a:buNone/>
              <a:defRPr/>
            </a:pPr>
            <a:r>
              <a:rPr lang="en-US" altLang="de-DE" sz="1400" b="1" kern="0" dirty="0">
                <a:solidFill>
                  <a:srgbClr val="000000"/>
                </a:solidFill>
                <a:latin typeface="Arial"/>
              </a:rPr>
              <a:t>Advanced stage, symptomatic CLL (“active disease”)</a:t>
            </a:r>
          </a:p>
        </p:txBody>
      </p:sp>
      <p:cxnSp>
        <p:nvCxnSpPr>
          <p:cNvPr id="137221" name="AutoShape 52"/>
          <p:cNvCxnSpPr>
            <a:cxnSpLocks noChangeShapeType="1"/>
          </p:cNvCxnSpPr>
          <p:nvPr/>
        </p:nvCxnSpPr>
        <p:spPr bwMode="auto">
          <a:xfrm rot="10800000" flipV="1">
            <a:off x="4799410" y="2164723"/>
            <a:ext cx="2441972" cy="329804"/>
          </a:xfrm>
          <a:prstGeom prst="bentConnector2">
            <a:avLst/>
          </a:prstGeom>
          <a:noFill/>
          <a:ln w="9525">
            <a:solidFill>
              <a:srgbClr val="000000"/>
            </a:solidFill>
            <a:miter lim="800000"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45" name="Rectangle 53"/>
          <p:cNvSpPr>
            <a:spLocks noChangeArrowheads="1"/>
          </p:cNvSpPr>
          <p:nvPr/>
        </p:nvSpPr>
        <p:spPr bwMode="auto">
          <a:xfrm>
            <a:off x="4362452" y="2329031"/>
            <a:ext cx="1203719" cy="282771"/>
          </a:xfrm>
          <a:prstGeom prst="rect">
            <a:avLst/>
          </a:prstGeom>
          <a:solidFill>
            <a:srgbClr val="FFCCCC"/>
          </a:solidFill>
          <a:ln w="9525">
            <a:solidFill>
              <a:schemeClr val="bg2"/>
            </a:solidFill>
            <a:miter lim="800000"/>
            <a:headEnd/>
            <a:tailEnd/>
          </a:ln>
        </p:spPr>
        <p:txBody>
          <a:bodyPr wrap="square" lIns="67866" tIns="33338" rIns="67866" bIns="33338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defTabSz="342900">
              <a:spcBef>
                <a:spcPct val="0"/>
              </a:spcBef>
              <a:buNone/>
              <a:defRPr/>
            </a:pPr>
            <a:r>
              <a:rPr lang="en-US" altLang="de-DE" sz="1400" b="1" kern="0" dirty="0">
                <a:solidFill>
                  <a:srgbClr val="000000"/>
                </a:solidFill>
                <a:latin typeface="Arial"/>
              </a:rPr>
              <a:t>Fit (young)</a:t>
            </a:r>
          </a:p>
        </p:txBody>
      </p:sp>
      <p:sp>
        <p:nvSpPr>
          <p:cNvPr id="146" name="Rectangle 80"/>
          <p:cNvSpPr>
            <a:spLocks noChangeArrowheads="1"/>
          </p:cNvSpPr>
          <p:nvPr/>
        </p:nvSpPr>
        <p:spPr bwMode="auto">
          <a:xfrm>
            <a:off x="3411143" y="2992208"/>
            <a:ext cx="1064419" cy="713658"/>
          </a:xfrm>
          <a:prstGeom prst="rect">
            <a:avLst/>
          </a:prstGeom>
          <a:solidFill>
            <a:srgbClr val="CCFF99"/>
          </a:solidFill>
          <a:ln w="9525">
            <a:solidFill>
              <a:schemeClr val="bg2"/>
            </a:solidFill>
            <a:miter lim="800000"/>
            <a:headEnd/>
            <a:tailEnd/>
          </a:ln>
        </p:spPr>
        <p:txBody>
          <a:bodyPr lIns="67866" tIns="33338" rIns="67866" bIns="33338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defTabSz="342900">
              <a:spcBef>
                <a:spcPct val="0"/>
              </a:spcBef>
              <a:buNone/>
              <a:defRPr/>
            </a:pPr>
            <a:r>
              <a:rPr lang="en-US" altLang="de-DE" sz="1400" b="1" kern="0" dirty="0">
                <a:solidFill>
                  <a:srgbClr val="000000"/>
                </a:solidFill>
                <a:latin typeface="Arial"/>
              </a:rPr>
              <a:t>No 17p-,</a:t>
            </a:r>
          </a:p>
          <a:p>
            <a:pPr algn="ctr" defTabSz="342900">
              <a:spcBef>
                <a:spcPct val="0"/>
              </a:spcBef>
              <a:buNone/>
              <a:defRPr/>
            </a:pPr>
            <a:r>
              <a:rPr lang="en-US" altLang="de-DE" sz="1400" b="1" kern="0" dirty="0">
                <a:solidFill>
                  <a:srgbClr val="000000"/>
                </a:solidFill>
                <a:latin typeface="Arial"/>
              </a:rPr>
              <a:t>No TP53mut</a:t>
            </a:r>
            <a:endParaRPr lang="en-US" altLang="de-DE" sz="1400" b="1" kern="0" baseline="30000" dirty="0">
              <a:solidFill>
                <a:srgbClr val="000000"/>
              </a:solidFill>
              <a:latin typeface="Arial"/>
            </a:endParaRPr>
          </a:p>
        </p:txBody>
      </p:sp>
      <p:cxnSp>
        <p:nvCxnSpPr>
          <p:cNvPr id="137224" name="AutoShape 89"/>
          <p:cNvCxnSpPr>
            <a:cxnSpLocks noChangeShapeType="1"/>
            <a:stCxn id="145" idx="2"/>
            <a:endCxn id="146" idx="0"/>
          </p:cNvCxnSpPr>
          <p:nvPr/>
        </p:nvCxnSpPr>
        <p:spPr bwMode="auto">
          <a:xfrm rot="5400000">
            <a:off x="4263630" y="2291526"/>
            <a:ext cx="380407" cy="1020959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rgbClr val="000000"/>
            </a:solidFill>
            <a:miter lim="800000"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37225" name="AutoShape 90"/>
          <p:cNvCxnSpPr>
            <a:cxnSpLocks noChangeShapeType="1"/>
            <a:stCxn id="145" idx="2"/>
            <a:endCxn id="206" idx="0"/>
          </p:cNvCxnSpPr>
          <p:nvPr/>
        </p:nvCxnSpPr>
        <p:spPr bwMode="auto">
          <a:xfrm rot="16200000" flipH="1">
            <a:off x="5038725" y="2537387"/>
            <a:ext cx="378026" cy="526854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rgbClr val="000000"/>
            </a:solidFill>
            <a:miter lim="800000"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37226" name="AutoShape 92"/>
          <p:cNvCxnSpPr>
            <a:cxnSpLocks noChangeShapeType="1"/>
            <a:endCxn id="152" idx="0"/>
          </p:cNvCxnSpPr>
          <p:nvPr/>
        </p:nvCxnSpPr>
        <p:spPr bwMode="auto">
          <a:xfrm>
            <a:off x="7224714" y="2000418"/>
            <a:ext cx="18455" cy="328612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37227" name="AutoShape 93"/>
          <p:cNvCxnSpPr>
            <a:cxnSpLocks noChangeShapeType="1"/>
            <a:stCxn id="153" idx="2"/>
          </p:cNvCxnSpPr>
          <p:nvPr/>
        </p:nvCxnSpPr>
        <p:spPr bwMode="auto">
          <a:xfrm>
            <a:off x="8857896" y="2611801"/>
            <a:ext cx="1429" cy="1010186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37228" name="AutoShape 95"/>
          <p:cNvCxnSpPr>
            <a:cxnSpLocks noChangeShapeType="1"/>
            <a:stCxn id="207" idx="2"/>
            <a:endCxn id="197" idx="0"/>
          </p:cNvCxnSpPr>
          <p:nvPr/>
        </p:nvCxnSpPr>
        <p:spPr bwMode="auto">
          <a:xfrm>
            <a:off x="6600233" y="3703485"/>
            <a:ext cx="5352" cy="209606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52" name="Rectangle 53"/>
          <p:cNvSpPr>
            <a:spLocks noChangeArrowheads="1"/>
          </p:cNvSpPr>
          <p:nvPr/>
        </p:nvSpPr>
        <p:spPr bwMode="auto">
          <a:xfrm>
            <a:off x="6693695" y="2329031"/>
            <a:ext cx="1098946" cy="282771"/>
          </a:xfrm>
          <a:prstGeom prst="rect">
            <a:avLst/>
          </a:prstGeom>
          <a:solidFill>
            <a:srgbClr val="FFCCCC"/>
          </a:solidFill>
          <a:ln w="9525">
            <a:solidFill>
              <a:schemeClr val="bg2"/>
            </a:solidFill>
            <a:miter lim="800000"/>
            <a:headEnd/>
            <a:tailEnd/>
          </a:ln>
        </p:spPr>
        <p:txBody>
          <a:bodyPr wrap="square" lIns="67866" tIns="33338" rIns="67866" bIns="33338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defTabSz="342900">
              <a:spcBef>
                <a:spcPct val="0"/>
              </a:spcBef>
              <a:buNone/>
              <a:defRPr/>
            </a:pPr>
            <a:r>
              <a:rPr lang="en-US" altLang="de-DE" sz="1400" b="1" kern="0" dirty="0">
                <a:solidFill>
                  <a:srgbClr val="000000"/>
                </a:solidFill>
                <a:latin typeface="Arial"/>
              </a:rPr>
              <a:t>Unfit (old)</a:t>
            </a:r>
          </a:p>
        </p:txBody>
      </p:sp>
      <p:sp>
        <p:nvSpPr>
          <p:cNvPr id="153" name="Rectangle 53"/>
          <p:cNvSpPr>
            <a:spLocks noChangeArrowheads="1"/>
          </p:cNvSpPr>
          <p:nvPr/>
        </p:nvSpPr>
        <p:spPr bwMode="auto">
          <a:xfrm>
            <a:off x="8138162" y="2329031"/>
            <a:ext cx="1439467" cy="282770"/>
          </a:xfrm>
          <a:prstGeom prst="rect">
            <a:avLst/>
          </a:prstGeom>
          <a:solidFill>
            <a:srgbClr val="FFCCCC"/>
          </a:solidFill>
          <a:ln w="9525">
            <a:solidFill>
              <a:schemeClr val="bg2"/>
            </a:solidFill>
            <a:miter lim="800000"/>
            <a:headEnd/>
            <a:tailEnd/>
          </a:ln>
        </p:spPr>
        <p:txBody>
          <a:bodyPr wrap="square" lIns="67866" tIns="33338" rIns="67866" bIns="33338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defTabSz="342900">
              <a:spcBef>
                <a:spcPct val="0"/>
              </a:spcBef>
              <a:buNone/>
              <a:defRPr/>
            </a:pPr>
            <a:r>
              <a:rPr lang="en-US" altLang="de-DE" sz="1400" b="1" kern="0" dirty="0">
                <a:solidFill>
                  <a:srgbClr val="000000"/>
                </a:solidFill>
                <a:latin typeface="Arial"/>
              </a:rPr>
              <a:t>Frail (very old)</a:t>
            </a:r>
          </a:p>
        </p:txBody>
      </p:sp>
      <p:cxnSp>
        <p:nvCxnSpPr>
          <p:cNvPr id="137231" name="AutoShape 52"/>
          <p:cNvCxnSpPr>
            <a:cxnSpLocks noChangeShapeType="1"/>
            <a:endCxn id="153" idx="0"/>
          </p:cNvCxnSpPr>
          <p:nvPr/>
        </p:nvCxnSpPr>
        <p:spPr bwMode="auto">
          <a:xfrm>
            <a:off x="7073741" y="2000419"/>
            <a:ext cx="1784154" cy="328613"/>
          </a:xfrm>
          <a:prstGeom prst="bentConnector2">
            <a:avLst/>
          </a:prstGeom>
          <a:noFill/>
          <a:ln w="9525">
            <a:solidFill>
              <a:srgbClr val="000000"/>
            </a:solidFill>
            <a:miter lim="800000"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37232" name="AutoShape 89"/>
          <p:cNvCxnSpPr>
            <a:cxnSpLocks noChangeShapeType="1"/>
          </p:cNvCxnSpPr>
          <p:nvPr/>
        </p:nvCxnSpPr>
        <p:spPr bwMode="auto">
          <a:xfrm rot="5400000">
            <a:off x="6763942" y="2504052"/>
            <a:ext cx="404813" cy="540544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rgbClr val="000000"/>
            </a:solidFill>
            <a:miter lim="800000"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37233" name="AutoShape 90"/>
          <p:cNvCxnSpPr>
            <a:cxnSpLocks noChangeShapeType="1"/>
          </p:cNvCxnSpPr>
          <p:nvPr/>
        </p:nvCxnSpPr>
        <p:spPr bwMode="auto">
          <a:xfrm rot="16200000" flipH="1">
            <a:off x="7266981" y="2546319"/>
            <a:ext cx="404813" cy="456010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rgbClr val="000000"/>
            </a:solidFill>
            <a:miter lim="800000"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37234" name="AutoShape 94"/>
          <p:cNvCxnSpPr>
            <a:cxnSpLocks noChangeShapeType="1"/>
            <a:stCxn id="206" idx="2"/>
            <a:endCxn id="162" idx="0"/>
          </p:cNvCxnSpPr>
          <p:nvPr/>
        </p:nvCxnSpPr>
        <p:spPr bwMode="auto">
          <a:xfrm>
            <a:off x="5491166" y="3703485"/>
            <a:ext cx="5952" cy="289237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62" name="Rectangle 68"/>
          <p:cNvSpPr>
            <a:spLocks noChangeArrowheads="1"/>
          </p:cNvSpPr>
          <p:nvPr/>
        </p:nvSpPr>
        <p:spPr bwMode="auto">
          <a:xfrm>
            <a:off x="4983958" y="3992722"/>
            <a:ext cx="1026319" cy="282771"/>
          </a:xfrm>
          <a:prstGeom prst="rect">
            <a:avLst/>
          </a:prstGeom>
          <a:solidFill>
            <a:srgbClr val="FFCC66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67866" tIns="33338" rIns="67866" bIns="33338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defTabSz="342900">
              <a:spcBef>
                <a:spcPct val="0"/>
              </a:spcBef>
              <a:buNone/>
              <a:defRPr/>
            </a:pPr>
            <a:r>
              <a:rPr lang="en-US" altLang="de-DE" sz="1400" b="1" kern="0" dirty="0">
                <a:solidFill>
                  <a:srgbClr val="000000"/>
                </a:solidFill>
                <a:latin typeface="Arial"/>
              </a:rPr>
              <a:t>Ibrutinib</a:t>
            </a:r>
            <a:endParaRPr lang="en-US" altLang="de-DE" sz="1400" b="1" kern="0" baseline="3000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5" name="Rectangle 68"/>
          <p:cNvSpPr>
            <a:spLocks noChangeArrowheads="1"/>
          </p:cNvSpPr>
          <p:nvPr/>
        </p:nvSpPr>
        <p:spPr bwMode="auto">
          <a:xfrm>
            <a:off x="3040857" y="4675323"/>
            <a:ext cx="684610" cy="282771"/>
          </a:xfrm>
          <a:prstGeom prst="rect">
            <a:avLst/>
          </a:prstGeom>
          <a:solidFill>
            <a:srgbClr val="FFCC66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67866" tIns="33338" rIns="67866" bIns="33338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defTabSz="342900">
              <a:spcBef>
                <a:spcPct val="0"/>
              </a:spcBef>
              <a:buNone/>
              <a:defRPr/>
            </a:pPr>
            <a:r>
              <a:rPr lang="en-US" altLang="de-DE" sz="1400" b="1" kern="0">
                <a:solidFill>
                  <a:srgbClr val="000000"/>
                </a:solidFill>
                <a:latin typeface="Arial"/>
              </a:rPr>
              <a:t>FCR</a:t>
            </a:r>
            <a:endParaRPr lang="en-US" altLang="de-DE" sz="1400" b="1" kern="0" baseline="30000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6" name="Rectangle 68"/>
          <p:cNvSpPr>
            <a:spLocks noChangeArrowheads="1"/>
          </p:cNvSpPr>
          <p:nvPr/>
        </p:nvSpPr>
        <p:spPr bwMode="auto">
          <a:xfrm>
            <a:off x="8334375" y="3575616"/>
            <a:ext cx="1028700" cy="282771"/>
          </a:xfrm>
          <a:prstGeom prst="rect">
            <a:avLst/>
          </a:prstGeom>
          <a:solidFill>
            <a:srgbClr val="FFCC66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67866" tIns="33338" rIns="67866" bIns="33338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defTabSz="342900">
              <a:spcBef>
                <a:spcPct val="0"/>
              </a:spcBef>
              <a:buNone/>
              <a:defRPr/>
            </a:pPr>
            <a:r>
              <a:rPr lang="en-US" altLang="de-DE" sz="1400" b="1" kern="0" dirty="0">
                <a:solidFill>
                  <a:srgbClr val="000000"/>
                </a:solidFill>
                <a:latin typeface="Arial"/>
              </a:rPr>
              <a:t>BSC </a:t>
            </a:r>
            <a:endParaRPr lang="en-US" altLang="de-DE" sz="1400" b="1" kern="0" baseline="30000" dirty="0">
              <a:solidFill>
                <a:srgbClr val="000000"/>
              </a:solidFill>
              <a:latin typeface="Arial"/>
            </a:endParaRPr>
          </a:p>
        </p:txBody>
      </p:sp>
      <p:cxnSp>
        <p:nvCxnSpPr>
          <p:cNvPr id="137243" name="AutoShape 89"/>
          <p:cNvCxnSpPr>
            <a:cxnSpLocks noChangeShapeType="1"/>
            <a:stCxn id="146" idx="2"/>
            <a:endCxn id="169" idx="0"/>
          </p:cNvCxnSpPr>
          <p:nvPr/>
        </p:nvCxnSpPr>
        <p:spPr bwMode="auto">
          <a:xfrm rot="5400000">
            <a:off x="3520783" y="3567056"/>
            <a:ext cx="283760" cy="561381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rgbClr val="000000"/>
            </a:solidFill>
            <a:miter lim="800000"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72" name="Rectangle 68"/>
          <p:cNvSpPr>
            <a:spLocks noChangeArrowheads="1"/>
          </p:cNvSpPr>
          <p:nvPr/>
        </p:nvSpPr>
        <p:spPr bwMode="auto">
          <a:xfrm>
            <a:off x="4105275" y="4673272"/>
            <a:ext cx="685800" cy="498214"/>
          </a:xfrm>
          <a:prstGeom prst="rect">
            <a:avLst/>
          </a:prstGeom>
          <a:solidFill>
            <a:srgbClr val="FFCC66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67866" tIns="33338" rIns="67866" bIns="33338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defTabSz="342900">
              <a:spcBef>
                <a:spcPct val="0"/>
              </a:spcBef>
              <a:buNone/>
              <a:defRPr/>
            </a:pPr>
            <a:r>
              <a:rPr lang="en-US" altLang="de-DE" sz="1400" b="1" kern="0" dirty="0">
                <a:solidFill>
                  <a:srgbClr val="000000"/>
                </a:solidFill>
                <a:latin typeface="Arial"/>
              </a:rPr>
              <a:t>FCR, BR</a:t>
            </a:r>
            <a:endParaRPr lang="en-US" altLang="de-DE" sz="1400" b="1" kern="0" baseline="30000" dirty="0">
              <a:solidFill>
                <a:srgbClr val="000000"/>
              </a:solidFill>
              <a:latin typeface="Arial"/>
            </a:endParaRPr>
          </a:p>
        </p:txBody>
      </p:sp>
      <p:cxnSp>
        <p:nvCxnSpPr>
          <p:cNvPr id="137246" name="AutoShape 89"/>
          <p:cNvCxnSpPr>
            <a:cxnSpLocks noChangeShapeType="1"/>
            <a:stCxn id="146" idx="2"/>
            <a:endCxn id="171" idx="0"/>
          </p:cNvCxnSpPr>
          <p:nvPr/>
        </p:nvCxnSpPr>
        <p:spPr bwMode="auto">
          <a:xfrm rot="16200000" flipH="1">
            <a:off x="4053884" y="3595335"/>
            <a:ext cx="283760" cy="504822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rgbClr val="000000"/>
            </a:solidFill>
            <a:miter lim="800000"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37247" name="AutoShape 94"/>
          <p:cNvCxnSpPr>
            <a:cxnSpLocks noChangeShapeType="1"/>
          </p:cNvCxnSpPr>
          <p:nvPr/>
        </p:nvCxnSpPr>
        <p:spPr bwMode="auto">
          <a:xfrm>
            <a:off x="3405184" y="4363074"/>
            <a:ext cx="1190" cy="332468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37248" name="AutoShape 94"/>
          <p:cNvCxnSpPr>
            <a:cxnSpLocks noChangeShapeType="1"/>
          </p:cNvCxnSpPr>
          <p:nvPr/>
        </p:nvCxnSpPr>
        <p:spPr bwMode="auto">
          <a:xfrm>
            <a:off x="4464471" y="4341050"/>
            <a:ext cx="0" cy="332468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90" name="Rectangle 68"/>
          <p:cNvSpPr>
            <a:spLocks noChangeArrowheads="1"/>
          </p:cNvSpPr>
          <p:nvPr/>
        </p:nvSpPr>
        <p:spPr bwMode="auto">
          <a:xfrm>
            <a:off x="4981577" y="4675322"/>
            <a:ext cx="1031081" cy="498214"/>
          </a:xfrm>
          <a:prstGeom prst="rect">
            <a:avLst/>
          </a:prstGeom>
          <a:solidFill>
            <a:srgbClr val="FFCC66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67866" tIns="33338" rIns="67866" bIns="33338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defTabSz="342900">
              <a:spcBef>
                <a:spcPct val="0"/>
              </a:spcBef>
              <a:buNone/>
              <a:defRPr/>
            </a:pPr>
            <a:r>
              <a:rPr lang="en-US" altLang="de-DE" sz="1400" b="1" kern="0" dirty="0">
                <a:solidFill>
                  <a:srgbClr val="000000"/>
                </a:solidFill>
                <a:latin typeface="Arial"/>
              </a:rPr>
              <a:t>Allo-SCT (?)</a:t>
            </a:r>
            <a:endParaRPr lang="en-US" altLang="de-DE" sz="1400" b="1" kern="0" baseline="3000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7" name="Rectangle 68"/>
          <p:cNvSpPr>
            <a:spLocks noChangeArrowheads="1"/>
          </p:cNvSpPr>
          <p:nvPr/>
        </p:nvSpPr>
        <p:spPr bwMode="auto">
          <a:xfrm>
            <a:off x="6200059" y="3913091"/>
            <a:ext cx="811052" cy="282771"/>
          </a:xfrm>
          <a:prstGeom prst="rect">
            <a:avLst/>
          </a:prstGeom>
          <a:solidFill>
            <a:srgbClr val="FFCC66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 lIns="67866" tIns="33338" rIns="67866" bIns="33338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defTabSz="342900">
              <a:spcBef>
                <a:spcPct val="0"/>
              </a:spcBef>
              <a:buNone/>
              <a:defRPr/>
            </a:pPr>
            <a:r>
              <a:rPr lang="en-US" altLang="de-DE" sz="1400" b="1" kern="0" dirty="0">
                <a:solidFill>
                  <a:srgbClr val="000000"/>
                </a:solidFill>
                <a:latin typeface="Arial"/>
              </a:rPr>
              <a:t>Obi-Clb </a:t>
            </a:r>
            <a:endParaRPr lang="en-US" altLang="de-DE" sz="1400" b="1" kern="0" baseline="3000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3" name="Rectangle 68"/>
          <p:cNvSpPr>
            <a:spLocks noChangeArrowheads="1"/>
          </p:cNvSpPr>
          <p:nvPr/>
        </p:nvSpPr>
        <p:spPr bwMode="auto">
          <a:xfrm>
            <a:off x="6277573" y="4544497"/>
            <a:ext cx="796169" cy="282771"/>
          </a:xfrm>
          <a:prstGeom prst="rect">
            <a:avLst/>
          </a:prstGeom>
          <a:solidFill>
            <a:srgbClr val="FFCC66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 lIns="67866" tIns="33338" rIns="67866" bIns="33338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defTabSz="342900">
              <a:spcBef>
                <a:spcPct val="0"/>
              </a:spcBef>
              <a:buNone/>
              <a:defRPr/>
            </a:pPr>
            <a:r>
              <a:rPr lang="en-US" altLang="de-DE" sz="1400" b="1" kern="0" dirty="0">
                <a:solidFill>
                  <a:srgbClr val="000000"/>
                </a:solidFill>
                <a:latin typeface="Arial"/>
              </a:rPr>
              <a:t>(R-Clb)</a:t>
            </a:r>
          </a:p>
        </p:txBody>
      </p:sp>
      <p:sp>
        <p:nvSpPr>
          <p:cNvPr id="206" name="Rectangle 80"/>
          <p:cNvSpPr>
            <a:spLocks noChangeArrowheads="1"/>
          </p:cNvSpPr>
          <p:nvPr/>
        </p:nvSpPr>
        <p:spPr bwMode="auto">
          <a:xfrm>
            <a:off x="5006581" y="2989827"/>
            <a:ext cx="969169" cy="713658"/>
          </a:xfrm>
          <a:prstGeom prst="rect">
            <a:avLst/>
          </a:prstGeom>
          <a:solidFill>
            <a:srgbClr val="CCFF99"/>
          </a:solidFill>
          <a:ln w="9525">
            <a:solidFill>
              <a:schemeClr val="bg2"/>
            </a:solidFill>
            <a:miter lim="800000"/>
            <a:headEnd/>
            <a:tailEnd/>
          </a:ln>
        </p:spPr>
        <p:txBody>
          <a:bodyPr lIns="67866" tIns="33338" rIns="67866" bIns="33338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defTabSz="342900">
              <a:spcBef>
                <a:spcPct val="0"/>
              </a:spcBef>
              <a:buNone/>
              <a:defRPr/>
            </a:pPr>
            <a:r>
              <a:rPr lang="en-US" altLang="de-DE" sz="1400" b="1" kern="0" dirty="0">
                <a:solidFill>
                  <a:srgbClr val="000000"/>
                </a:solidFill>
                <a:latin typeface="Arial"/>
              </a:rPr>
              <a:t>17p- and/or</a:t>
            </a:r>
          </a:p>
          <a:p>
            <a:pPr algn="ctr" defTabSz="342900">
              <a:spcBef>
                <a:spcPct val="0"/>
              </a:spcBef>
              <a:buNone/>
              <a:defRPr/>
            </a:pPr>
            <a:r>
              <a:rPr lang="en-US" altLang="de-DE" sz="1400" b="1" kern="0" dirty="0">
                <a:solidFill>
                  <a:srgbClr val="000000"/>
                </a:solidFill>
                <a:latin typeface="Arial"/>
              </a:rPr>
              <a:t>TP53mut</a:t>
            </a:r>
            <a:endParaRPr lang="en-US" altLang="de-DE" sz="1400" b="1" kern="0" baseline="3000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7" name="Rectangle 80"/>
          <p:cNvSpPr>
            <a:spLocks noChangeArrowheads="1"/>
          </p:cNvSpPr>
          <p:nvPr/>
        </p:nvSpPr>
        <p:spPr bwMode="auto">
          <a:xfrm>
            <a:off x="6069809" y="2989827"/>
            <a:ext cx="1060847" cy="713658"/>
          </a:xfrm>
          <a:prstGeom prst="rect">
            <a:avLst/>
          </a:prstGeom>
          <a:solidFill>
            <a:srgbClr val="CCFF99"/>
          </a:solidFill>
          <a:ln w="9525">
            <a:solidFill>
              <a:schemeClr val="bg2"/>
            </a:solidFill>
            <a:miter lim="800000"/>
            <a:headEnd/>
            <a:tailEnd/>
          </a:ln>
        </p:spPr>
        <p:txBody>
          <a:bodyPr lIns="67866" tIns="33338" rIns="67866" bIns="33338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defTabSz="342900">
              <a:spcBef>
                <a:spcPct val="0"/>
              </a:spcBef>
              <a:buNone/>
              <a:defRPr/>
            </a:pPr>
            <a:r>
              <a:rPr lang="en-US" altLang="de-DE" sz="1400" b="1" kern="0" dirty="0">
                <a:solidFill>
                  <a:srgbClr val="000000"/>
                </a:solidFill>
                <a:latin typeface="Arial"/>
              </a:rPr>
              <a:t>No 17p-,</a:t>
            </a:r>
          </a:p>
          <a:p>
            <a:pPr algn="ctr" defTabSz="342900">
              <a:spcBef>
                <a:spcPct val="0"/>
              </a:spcBef>
              <a:buNone/>
              <a:defRPr/>
            </a:pPr>
            <a:r>
              <a:rPr lang="en-US" altLang="de-DE" sz="1400" b="1" kern="0" dirty="0">
                <a:solidFill>
                  <a:srgbClr val="000000"/>
                </a:solidFill>
                <a:latin typeface="Arial"/>
              </a:rPr>
              <a:t>No TP53mut</a:t>
            </a:r>
            <a:endParaRPr lang="en-US" altLang="de-DE" sz="1400" b="1" kern="0" baseline="30000" dirty="0">
              <a:solidFill>
                <a:srgbClr val="000000"/>
              </a:solidFill>
              <a:latin typeface="Arial"/>
            </a:endParaRPr>
          </a:p>
        </p:txBody>
      </p:sp>
      <p:cxnSp>
        <p:nvCxnSpPr>
          <p:cNvPr id="137270" name="AutoShape 10"/>
          <p:cNvCxnSpPr>
            <a:cxnSpLocks noChangeShapeType="1"/>
          </p:cNvCxnSpPr>
          <p:nvPr/>
        </p:nvCxnSpPr>
        <p:spPr bwMode="auto">
          <a:xfrm>
            <a:off x="3400425" y="1992084"/>
            <a:ext cx="0" cy="214313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30" name="Rectangle 33"/>
          <p:cNvSpPr>
            <a:spLocks noChangeArrowheads="1"/>
          </p:cNvSpPr>
          <p:nvPr/>
        </p:nvSpPr>
        <p:spPr bwMode="auto">
          <a:xfrm>
            <a:off x="2784156" y="1584172"/>
            <a:ext cx="1348979" cy="498214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 wrap="square" lIns="67866" tIns="33338" rIns="67866" bIns="33338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defTabSz="342900">
              <a:defRPr/>
            </a:pPr>
            <a:r>
              <a:rPr lang="en-US" altLang="de-DE" sz="1400" b="1" kern="0" dirty="0">
                <a:solidFill>
                  <a:srgbClr val="000000"/>
                </a:solidFill>
                <a:latin typeface="Helvetica" panose="020B0604020202020204" pitchFamily="34" charset="0"/>
              </a:rPr>
              <a:t>Earlier stage, asymptomatic</a:t>
            </a:r>
          </a:p>
        </p:txBody>
      </p:sp>
      <p:sp>
        <p:nvSpPr>
          <p:cNvPr id="231" name="Rectangle 55"/>
          <p:cNvSpPr>
            <a:spLocks noChangeArrowheads="1"/>
          </p:cNvSpPr>
          <p:nvPr/>
        </p:nvSpPr>
        <p:spPr bwMode="auto">
          <a:xfrm>
            <a:off x="3183734" y="2206398"/>
            <a:ext cx="432197" cy="282771"/>
          </a:xfrm>
          <a:prstGeom prst="rect">
            <a:avLst/>
          </a:prstGeom>
          <a:solidFill>
            <a:srgbClr val="FFCCCC"/>
          </a:solidFill>
          <a:ln w="9525">
            <a:solidFill>
              <a:schemeClr val="bg2"/>
            </a:solidFill>
            <a:miter lim="800000"/>
            <a:headEnd/>
            <a:tailEnd/>
          </a:ln>
        </p:spPr>
        <p:txBody>
          <a:bodyPr lIns="67866" tIns="33338" rIns="67866" bIns="33338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defTabSz="342900">
              <a:defRPr/>
            </a:pPr>
            <a:r>
              <a:rPr lang="en-US" altLang="de-DE" sz="1400" b="1" kern="0" dirty="0">
                <a:solidFill>
                  <a:srgbClr val="000000"/>
                </a:solidFill>
                <a:latin typeface="Helvetica" panose="020B0604020202020204" pitchFamily="34" charset="0"/>
              </a:rPr>
              <a:t>All</a:t>
            </a:r>
            <a:endParaRPr lang="en-US" altLang="de-DE" sz="1400" b="1" kern="0" baseline="30000" dirty="0">
              <a:solidFill>
                <a:srgbClr val="000000"/>
              </a:solidFill>
              <a:latin typeface="Helvetica" panose="020B0604020202020204" pitchFamily="34" charset="0"/>
            </a:endParaRPr>
          </a:p>
        </p:txBody>
      </p:sp>
      <p:cxnSp>
        <p:nvCxnSpPr>
          <p:cNvPr id="137273" name="AutoShape 89"/>
          <p:cNvCxnSpPr>
            <a:cxnSpLocks noChangeShapeType="1"/>
            <a:endCxn id="143" idx="1"/>
          </p:cNvCxnSpPr>
          <p:nvPr/>
        </p:nvCxnSpPr>
        <p:spPr bwMode="auto">
          <a:xfrm flipV="1">
            <a:off x="3374212" y="1862008"/>
            <a:ext cx="1990744" cy="769008"/>
          </a:xfrm>
          <a:prstGeom prst="bentConnector3">
            <a:avLst>
              <a:gd name="adj1" fmla="val 44966"/>
            </a:avLst>
          </a:prstGeom>
          <a:noFill/>
          <a:ln w="9525">
            <a:solidFill>
              <a:srgbClr val="000000"/>
            </a:solidFill>
            <a:miter lim="800000"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37274" name="Rectangle 68"/>
          <p:cNvSpPr>
            <a:spLocks noChangeArrowheads="1"/>
          </p:cNvSpPr>
          <p:nvPr/>
        </p:nvSpPr>
        <p:spPr bwMode="auto">
          <a:xfrm>
            <a:off x="2832500" y="2504053"/>
            <a:ext cx="984646" cy="282771"/>
          </a:xfrm>
          <a:prstGeom prst="rect">
            <a:avLst/>
          </a:prstGeom>
          <a:solidFill>
            <a:srgbClr val="FFCC66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 lIns="67866" tIns="33338" rIns="67866" bIns="33338">
            <a:spAutoFit/>
          </a:bodyPr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defTabSz="342900"/>
            <a:r>
              <a:rPr lang="en-US" altLang="de-DE" sz="1400" b="1">
                <a:solidFill>
                  <a:srgbClr val="000000"/>
                </a:solidFill>
                <a:latin typeface="Helvetica" panose="020B0604020202020204" pitchFamily="34" charset="0"/>
                <a:ea typeface="ＭＳ Ｐゴシック" panose="020B0600070205080204" pitchFamily="34" charset="-128"/>
              </a:rPr>
              <a:t>Observe</a:t>
            </a:r>
            <a:endParaRPr lang="en-US" altLang="de-DE" sz="1400" b="1" baseline="30000">
              <a:solidFill>
                <a:srgbClr val="000000"/>
              </a:solidFill>
              <a:latin typeface="Helvetica" panose="020B0604020202020204" pitchFamily="34" charset="0"/>
              <a:ea typeface="ＭＳ Ｐゴシック" panose="020B0600070205080204" pitchFamily="34" charset="-128"/>
            </a:endParaRPr>
          </a:p>
        </p:txBody>
      </p:sp>
      <p:sp>
        <p:nvSpPr>
          <p:cNvPr id="80" name="Rectangle 68"/>
          <p:cNvSpPr>
            <a:spLocks noChangeArrowheads="1"/>
          </p:cNvSpPr>
          <p:nvPr/>
        </p:nvSpPr>
        <p:spPr bwMode="auto">
          <a:xfrm>
            <a:off x="7159231" y="3910755"/>
            <a:ext cx="1026319" cy="282771"/>
          </a:xfrm>
          <a:prstGeom prst="rect">
            <a:avLst/>
          </a:prstGeom>
          <a:solidFill>
            <a:srgbClr val="FFCC66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67866" tIns="33338" rIns="67866" bIns="33338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defTabSz="342900">
              <a:spcBef>
                <a:spcPct val="0"/>
              </a:spcBef>
              <a:buNone/>
              <a:defRPr/>
            </a:pPr>
            <a:r>
              <a:rPr lang="en-US" altLang="de-DE" sz="1400" b="1" kern="0" dirty="0">
                <a:solidFill>
                  <a:srgbClr val="000000"/>
                </a:solidFill>
                <a:latin typeface="Arial"/>
              </a:rPr>
              <a:t>Ibrutinib</a:t>
            </a:r>
            <a:endParaRPr lang="en-US" altLang="de-DE" sz="1400" b="1" kern="0" baseline="3000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2" name="Rectangle 68"/>
          <p:cNvSpPr>
            <a:spLocks noChangeArrowheads="1"/>
          </p:cNvSpPr>
          <p:nvPr/>
        </p:nvSpPr>
        <p:spPr bwMode="auto">
          <a:xfrm>
            <a:off x="8336758" y="4115595"/>
            <a:ext cx="1026319" cy="282771"/>
          </a:xfrm>
          <a:prstGeom prst="rect">
            <a:avLst/>
          </a:prstGeom>
          <a:solidFill>
            <a:srgbClr val="FFCC66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67866" tIns="33338" rIns="67866" bIns="33338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defTabSz="342900">
              <a:spcBef>
                <a:spcPct val="0"/>
              </a:spcBef>
              <a:buNone/>
              <a:defRPr/>
            </a:pPr>
            <a:r>
              <a:rPr lang="en-US" altLang="de-DE" sz="1400" b="1" kern="0" dirty="0">
                <a:solidFill>
                  <a:srgbClr val="000000"/>
                </a:solidFill>
                <a:latin typeface="Arial"/>
              </a:rPr>
              <a:t>Ibrutinib</a:t>
            </a:r>
            <a:endParaRPr lang="en-US" altLang="de-DE" sz="1400" b="1" kern="0" baseline="3000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3" name="Rectangle 68"/>
          <p:cNvSpPr>
            <a:spLocks noChangeArrowheads="1"/>
          </p:cNvSpPr>
          <p:nvPr/>
        </p:nvSpPr>
        <p:spPr bwMode="auto">
          <a:xfrm>
            <a:off x="8118873" y="4493022"/>
            <a:ext cx="1458756" cy="282771"/>
          </a:xfrm>
          <a:prstGeom prst="rect">
            <a:avLst/>
          </a:prstGeom>
          <a:solidFill>
            <a:srgbClr val="FFCC66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 lIns="67866" tIns="33338" rIns="67866" bIns="33338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defTabSz="342900">
              <a:spcBef>
                <a:spcPct val="0"/>
              </a:spcBef>
              <a:buNone/>
              <a:defRPr/>
            </a:pPr>
            <a:r>
              <a:rPr lang="en-US" altLang="de-DE" sz="1400" b="1" kern="0" dirty="0" err="1">
                <a:solidFill>
                  <a:srgbClr val="000000"/>
                </a:solidFill>
                <a:latin typeface="Arial"/>
              </a:rPr>
              <a:t>Chlorambucil</a:t>
            </a:r>
            <a:endParaRPr lang="en-US" altLang="de-DE" sz="1400" b="1" kern="0" dirty="0">
              <a:solidFill>
                <a:srgbClr val="000000"/>
              </a:solidFill>
              <a:latin typeface="Arial"/>
            </a:endParaRPr>
          </a:p>
        </p:txBody>
      </p:sp>
      <p:cxnSp>
        <p:nvCxnSpPr>
          <p:cNvPr id="137280" name="AutoShape 95"/>
          <p:cNvCxnSpPr>
            <a:cxnSpLocks noChangeShapeType="1"/>
          </p:cNvCxnSpPr>
          <p:nvPr/>
        </p:nvCxnSpPr>
        <p:spPr bwMode="auto">
          <a:xfrm>
            <a:off x="7697393" y="3625473"/>
            <a:ext cx="0" cy="315515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37294" name="Textfeld 86"/>
          <p:cNvSpPr txBox="1">
            <a:spLocks noChangeArrowheads="1"/>
          </p:cNvSpPr>
          <p:nvPr/>
        </p:nvSpPr>
        <p:spPr bwMode="auto">
          <a:xfrm>
            <a:off x="6766325" y="4436975"/>
            <a:ext cx="184731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342900"/>
            <a:endParaRPr lang="de-DE" altLang="de-DE" sz="3200" dirty="0">
              <a:solidFill>
                <a:srgbClr val="000000"/>
              </a:solidFill>
            </a:endParaRPr>
          </a:p>
          <a:p>
            <a:pPr defTabSz="342900"/>
            <a:endParaRPr lang="de-DE" altLang="de-DE" sz="3200" dirty="0">
              <a:solidFill>
                <a:srgbClr val="000000"/>
              </a:solidFill>
            </a:endParaRPr>
          </a:p>
        </p:txBody>
      </p:sp>
      <p:cxnSp>
        <p:nvCxnSpPr>
          <p:cNvPr id="137302" name="Gerader Verbinder 3"/>
          <p:cNvCxnSpPr>
            <a:cxnSpLocks noChangeShapeType="1"/>
          </p:cNvCxnSpPr>
          <p:nvPr/>
        </p:nvCxnSpPr>
        <p:spPr bwMode="auto">
          <a:xfrm flipH="1">
            <a:off x="6676324" y="4829343"/>
            <a:ext cx="3572" cy="141685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73" name="Title 1">
            <a:extLst>
              <a:ext uri="{FF2B5EF4-FFF2-40B4-BE49-F238E27FC236}">
                <a16:creationId xmlns="" xmlns:a16="http://schemas.microsoft.com/office/drawing/2014/main" id="{ED32648B-463F-7E47-9263-BDE60D5516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04624" y="208339"/>
            <a:ext cx="7104222" cy="857250"/>
          </a:xfrm>
        </p:spPr>
        <p:txBody>
          <a:bodyPr>
            <a:normAutofit fontScale="90000"/>
          </a:bodyPr>
          <a:lstStyle/>
          <a:p>
            <a:r>
              <a:rPr lang="en-US" sz="3000" dirty="0"/>
              <a:t>CLL Front Line Treatment Algorithm 2018 </a:t>
            </a:r>
          </a:p>
        </p:txBody>
      </p:sp>
      <p:sp>
        <p:nvSpPr>
          <p:cNvPr id="71" name="Rectangle 68">
            <a:extLst>
              <a:ext uri="{FF2B5EF4-FFF2-40B4-BE49-F238E27FC236}">
                <a16:creationId xmlns="" xmlns:a16="http://schemas.microsoft.com/office/drawing/2014/main" id="{789F50CC-0F41-074E-9F2A-0768AF09E098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55056" y="4989429"/>
            <a:ext cx="1026319" cy="282771"/>
          </a:xfrm>
          <a:prstGeom prst="rect">
            <a:avLst/>
          </a:prstGeom>
          <a:solidFill>
            <a:srgbClr val="FFCC66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67866" tIns="33338" rIns="67866" bIns="33338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defTabSz="342900">
              <a:spcBef>
                <a:spcPct val="0"/>
              </a:spcBef>
              <a:buNone/>
              <a:defRPr/>
            </a:pPr>
            <a:r>
              <a:rPr lang="en-US" altLang="de-DE" sz="1400" b="1" kern="0" dirty="0">
                <a:solidFill>
                  <a:srgbClr val="000000"/>
                </a:solidFill>
                <a:latin typeface="Arial"/>
              </a:rPr>
              <a:t>Ibrutinib</a:t>
            </a:r>
            <a:endParaRPr lang="en-US" altLang="de-DE" sz="1400" b="1" kern="0" baseline="3000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="" xmlns:a16="http://schemas.microsoft.com/office/drawing/2014/main" id="{6B7AACF3-524D-6546-BE3D-2AC7A93DCBFA}"/>
              </a:ext>
            </a:extLst>
          </p:cNvPr>
          <p:cNvSpPr txBox="1"/>
          <p:nvPr/>
        </p:nvSpPr>
        <p:spPr>
          <a:xfrm>
            <a:off x="5158530" y="6510863"/>
            <a:ext cx="62450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John Gribben Personal opinion  based upon published guidelines</a:t>
            </a:r>
          </a:p>
        </p:txBody>
      </p:sp>
      <p:sp>
        <p:nvSpPr>
          <p:cNvPr id="169" name="Rectangle 68"/>
          <p:cNvSpPr>
            <a:spLocks noChangeArrowheads="1"/>
          </p:cNvSpPr>
          <p:nvPr/>
        </p:nvSpPr>
        <p:spPr bwMode="auto">
          <a:xfrm>
            <a:off x="2915842" y="3989626"/>
            <a:ext cx="932259" cy="498214"/>
          </a:xfrm>
          <a:prstGeom prst="rect">
            <a:avLst/>
          </a:prstGeom>
          <a:solidFill>
            <a:srgbClr val="FFCCCC"/>
          </a:solidFill>
          <a:ln w="9525">
            <a:solidFill>
              <a:schemeClr val="bg2"/>
            </a:solidFill>
            <a:miter lim="800000"/>
            <a:headEnd/>
            <a:tailEnd/>
          </a:ln>
        </p:spPr>
        <p:txBody>
          <a:bodyPr lIns="67866" tIns="33338" rIns="67866" bIns="33338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defTabSz="342900">
              <a:spcBef>
                <a:spcPct val="0"/>
              </a:spcBef>
              <a:buNone/>
              <a:defRPr/>
            </a:pPr>
            <a:r>
              <a:rPr lang="en-US" altLang="de-DE" sz="1400" b="1" kern="0" dirty="0" smtClean="0">
                <a:solidFill>
                  <a:srgbClr val="000000"/>
                </a:solidFill>
                <a:latin typeface="Arial"/>
              </a:rPr>
              <a:t>≤65 </a:t>
            </a:r>
            <a:r>
              <a:rPr lang="en-US" altLang="de-DE" sz="1400" b="1" kern="0" dirty="0">
                <a:solidFill>
                  <a:srgbClr val="000000"/>
                </a:solidFill>
                <a:latin typeface="Arial"/>
              </a:rPr>
              <a:t>years</a:t>
            </a:r>
            <a:endParaRPr lang="en-US" altLang="de-DE" sz="1400" b="1" kern="0" baseline="3000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1" name="Rectangle 68"/>
          <p:cNvSpPr>
            <a:spLocks noChangeArrowheads="1"/>
          </p:cNvSpPr>
          <p:nvPr/>
        </p:nvSpPr>
        <p:spPr bwMode="auto">
          <a:xfrm>
            <a:off x="3981450" y="3989626"/>
            <a:ext cx="933450" cy="498214"/>
          </a:xfrm>
          <a:prstGeom prst="rect">
            <a:avLst/>
          </a:prstGeom>
          <a:solidFill>
            <a:srgbClr val="FFCCCC"/>
          </a:solidFill>
          <a:ln w="9525">
            <a:solidFill>
              <a:schemeClr val="bg2"/>
            </a:solidFill>
            <a:miter lim="800000"/>
            <a:headEnd/>
            <a:tailEnd/>
          </a:ln>
        </p:spPr>
        <p:txBody>
          <a:bodyPr lIns="67866" tIns="33338" rIns="67866" bIns="33338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defTabSz="342900">
              <a:spcBef>
                <a:spcPct val="0"/>
              </a:spcBef>
              <a:buNone/>
              <a:defRPr/>
            </a:pPr>
            <a:r>
              <a:rPr lang="en-US" altLang="de-DE" sz="1400" b="1" kern="0">
                <a:solidFill>
                  <a:srgbClr val="000000"/>
                </a:solidFill>
                <a:latin typeface="Arial"/>
              </a:rPr>
              <a:t>&gt;65 years</a:t>
            </a:r>
            <a:endParaRPr lang="en-US" altLang="de-DE" sz="1400" b="1" kern="0" baseline="30000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8" name="Rectangle 80"/>
          <p:cNvSpPr>
            <a:spLocks noChangeArrowheads="1"/>
          </p:cNvSpPr>
          <p:nvPr/>
        </p:nvSpPr>
        <p:spPr bwMode="auto">
          <a:xfrm>
            <a:off x="7224714" y="2989827"/>
            <a:ext cx="991791" cy="713658"/>
          </a:xfrm>
          <a:prstGeom prst="rect">
            <a:avLst/>
          </a:prstGeom>
          <a:solidFill>
            <a:srgbClr val="CCFF99"/>
          </a:solidFill>
          <a:ln w="9525">
            <a:solidFill>
              <a:schemeClr val="bg2"/>
            </a:solidFill>
            <a:miter lim="800000"/>
            <a:headEnd/>
            <a:tailEnd/>
          </a:ln>
        </p:spPr>
        <p:txBody>
          <a:bodyPr lIns="67866" tIns="33338" rIns="67866" bIns="33338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defTabSz="342900">
              <a:spcBef>
                <a:spcPct val="0"/>
              </a:spcBef>
              <a:buNone/>
              <a:defRPr/>
            </a:pPr>
            <a:r>
              <a:rPr lang="en-US" altLang="de-DE" sz="1400" b="1" kern="0" dirty="0">
                <a:solidFill>
                  <a:srgbClr val="000000"/>
                </a:solidFill>
                <a:latin typeface="Arial"/>
              </a:rPr>
              <a:t>17p-, and/or</a:t>
            </a:r>
          </a:p>
          <a:p>
            <a:pPr algn="ctr" defTabSz="342900">
              <a:spcBef>
                <a:spcPct val="0"/>
              </a:spcBef>
              <a:buNone/>
              <a:defRPr/>
            </a:pPr>
            <a:r>
              <a:rPr lang="en-US" altLang="de-DE" sz="1400" b="1" kern="0" dirty="0">
                <a:solidFill>
                  <a:srgbClr val="000000"/>
                </a:solidFill>
                <a:latin typeface="Arial"/>
              </a:rPr>
              <a:t>TP53mut</a:t>
            </a:r>
            <a:endParaRPr lang="en-US" altLang="de-DE" sz="1400" b="1" kern="0" baseline="30000" dirty="0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4969675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type="body" idx="1"/>
          </p:nvPr>
        </p:nvSpPr>
        <p:spPr>
          <a:xfrm>
            <a:off x="838200" y="2649618"/>
            <a:ext cx="11011422" cy="1125140"/>
          </a:xfrm>
        </p:spPr>
        <p:txBody>
          <a:bodyPr anchor="ctr">
            <a:normAutofit/>
          </a:bodyPr>
          <a:lstStyle/>
          <a:p>
            <a:r>
              <a:rPr lang="en-GB" sz="4000" dirty="0">
                <a:solidFill>
                  <a:schemeClr val="accent5">
                    <a:lumMod val="10000"/>
                  </a:schemeClr>
                </a:solidFill>
              </a:rPr>
              <a:t>Studies That </a:t>
            </a:r>
            <a:r>
              <a:rPr lang="en-GB" sz="4000">
                <a:solidFill>
                  <a:schemeClr val="accent5">
                    <a:lumMod val="10000"/>
                  </a:schemeClr>
                </a:solidFill>
              </a:rPr>
              <a:t>Support </a:t>
            </a:r>
            <a:r>
              <a:rPr lang="en-GB" sz="4000" smtClean="0">
                <a:solidFill>
                  <a:schemeClr val="accent5">
                    <a:lumMod val="10000"/>
                  </a:schemeClr>
                </a:solidFill>
              </a:rPr>
              <a:t>This </a:t>
            </a:r>
            <a:r>
              <a:rPr lang="en-GB" sz="4000" dirty="0">
                <a:solidFill>
                  <a:schemeClr val="accent5">
                    <a:lumMod val="10000"/>
                  </a:schemeClr>
                </a:solidFill>
              </a:rPr>
              <a:t>Treatment Algorithm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E7824CC-A5B1-4C50-89CE-AC67AC38D527}" type="slidenum">
              <a:rPr lang="en-US" smtClean="0">
                <a:solidFill>
                  <a:srgbClr val="FFFFFF"/>
                </a:solidFill>
              </a:rPr>
              <a:pPr>
                <a:defRPr/>
              </a:pPr>
              <a:t>18</a:t>
            </a:fld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33697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8210" name="Titel 5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de-DE" sz="2700" dirty="0">
                <a:latin typeface="Verdana"/>
                <a:cs typeface="Verdana"/>
              </a:rPr>
              <a:t>FCR is the current frontline </a:t>
            </a:r>
            <a:r>
              <a:rPr lang="de-DE" sz="2700" dirty="0" err="1">
                <a:latin typeface="Verdana"/>
                <a:cs typeface="Verdana"/>
              </a:rPr>
              <a:t>treatment</a:t>
            </a:r>
            <a:r>
              <a:rPr lang="de-DE" sz="2700" dirty="0">
                <a:latin typeface="Verdana"/>
                <a:cs typeface="Verdana"/>
              </a:rPr>
              <a:t> </a:t>
            </a:r>
            <a:r>
              <a:rPr lang="de-DE" sz="2700" dirty="0" smtClean="0">
                <a:latin typeface="Verdana"/>
                <a:cs typeface="Verdana"/>
              </a:rPr>
              <a:t/>
            </a:r>
            <a:br>
              <a:rPr lang="de-DE" sz="2700" dirty="0" smtClean="0">
                <a:latin typeface="Verdana"/>
                <a:cs typeface="Verdana"/>
              </a:rPr>
            </a:br>
            <a:r>
              <a:rPr lang="de-DE" sz="2700" dirty="0" err="1" smtClean="0">
                <a:latin typeface="Verdana"/>
                <a:cs typeface="Verdana"/>
              </a:rPr>
              <a:t>of</a:t>
            </a:r>
            <a:r>
              <a:rPr lang="de-DE" sz="2700" dirty="0" smtClean="0">
                <a:latin typeface="Verdana"/>
                <a:cs typeface="Verdana"/>
              </a:rPr>
              <a:t> </a:t>
            </a:r>
            <a:r>
              <a:rPr lang="de-DE" sz="2700" dirty="0">
                <a:latin typeface="Verdana"/>
                <a:cs typeface="Verdana"/>
              </a:rPr>
              <a:t>choice for </a:t>
            </a:r>
            <a:r>
              <a:rPr lang="de-DE" sz="2700" dirty="0">
                <a:solidFill>
                  <a:srgbClr val="FFFF00"/>
                </a:solidFill>
                <a:latin typeface="Verdana"/>
                <a:cs typeface="Verdana"/>
              </a:rPr>
              <a:t>fit</a:t>
            </a:r>
            <a:r>
              <a:rPr lang="de-DE" sz="2700" dirty="0">
                <a:latin typeface="Verdana"/>
                <a:cs typeface="Verdana"/>
              </a:rPr>
              <a:t> CLL patients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4294967295"/>
          </p:nvPr>
        </p:nvSpPr>
        <p:spPr>
          <a:xfrm>
            <a:off x="4597315" y="6478133"/>
            <a:ext cx="6757993" cy="260060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pPr marL="0" indent="0" algn="r" defTabSz="685496">
              <a:buNone/>
            </a:pPr>
            <a:r>
              <a:rPr lang="en-GB" sz="1200" dirty="0">
                <a:solidFill>
                  <a:srgbClr val="002060"/>
                </a:solidFill>
                <a:ea typeface="Segoe UI" panose="020B0502040204020203" pitchFamily="34" charset="0"/>
              </a:rPr>
              <a:t>Fischer et al. </a:t>
            </a:r>
            <a:r>
              <a:rPr lang="nl-NL" sz="1200" dirty="0">
                <a:solidFill>
                  <a:srgbClr val="002060"/>
                </a:solidFill>
                <a:ea typeface="Segoe UI" panose="020B0502040204020203" pitchFamily="34" charset="0"/>
              </a:rPr>
              <a:t>Blood. 2016 Jan 14;127(2):208-15; </a:t>
            </a:r>
            <a:r>
              <a:rPr lang="en-US" sz="1200" dirty="0" err="1">
                <a:solidFill>
                  <a:srgbClr val="002060"/>
                </a:solidFill>
                <a:ea typeface="Segoe UI" panose="020B0502040204020203" pitchFamily="34" charset="0"/>
              </a:rPr>
              <a:t>Hallek</a:t>
            </a:r>
            <a:r>
              <a:rPr lang="en-US" sz="1200" dirty="0">
                <a:solidFill>
                  <a:srgbClr val="002060"/>
                </a:solidFill>
                <a:ea typeface="Segoe UI" panose="020B0502040204020203" pitchFamily="34" charset="0"/>
              </a:rPr>
              <a:t> et al. Lancet 2010; 376(9747):1164-74</a:t>
            </a:r>
          </a:p>
        </p:txBody>
      </p:sp>
      <p:sp>
        <p:nvSpPr>
          <p:cNvPr id="13" name="Rechteck 12"/>
          <p:cNvSpPr/>
          <p:nvPr/>
        </p:nvSpPr>
        <p:spPr>
          <a:xfrm>
            <a:off x="7980830" y="1883356"/>
            <a:ext cx="2114670" cy="738099"/>
          </a:xfrm>
          <a:prstGeom prst="rect">
            <a:avLst/>
          </a:prstGeom>
          <a:noFill/>
          <a:ln w="6350">
            <a:noFill/>
          </a:ln>
          <a:effectLst>
            <a:outerShdw blurRad="88900" dist="254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4191" tIns="34191" rIns="34191" bIns="34191" anchor="ctr"/>
          <a:lstStyle/>
          <a:p>
            <a:pPr algn="ctr" defTabSz="683912">
              <a:defRPr/>
            </a:pPr>
            <a:r>
              <a:rPr lang="de-DE" dirty="0">
                <a:solidFill>
                  <a:srgbClr val="000000"/>
                </a:solidFill>
                <a:cs typeface="Calibri"/>
              </a:rPr>
              <a:t>Median observation time </a:t>
            </a:r>
            <a:br>
              <a:rPr lang="de-DE" dirty="0">
                <a:solidFill>
                  <a:srgbClr val="000000"/>
                </a:solidFill>
                <a:cs typeface="Calibri"/>
              </a:rPr>
            </a:br>
            <a:r>
              <a:rPr lang="de-DE" dirty="0">
                <a:solidFill>
                  <a:srgbClr val="000000"/>
                </a:solidFill>
                <a:cs typeface="Calibri"/>
              </a:rPr>
              <a:t>5.9 years</a:t>
            </a:r>
          </a:p>
        </p:txBody>
      </p:sp>
      <p:sp>
        <p:nvSpPr>
          <p:cNvPr id="14" name="Rechteck 13"/>
          <p:cNvSpPr/>
          <p:nvPr/>
        </p:nvSpPr>
        <p:spPr>
          <a:xfrm>
            <a:off x="7976312" y="2778921"/>
            <a:ext cx="2119188" cy="1128305"/>
          </a:xfrm>
          <a:prstGeom prst="rect">
            <a:avLst/>
          </a:prstGeom>
          <a:solidFill>
            <a:srgbClr val="FFFF00"/>
          </a:solidFill>
          <a:ln w="6350">
            <a:noFill/>
          </a:ln>
          <a:effectLst>
            <a:outerShdw blurRad="88900" dist="254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4191" tIns="34191" rIns="34191" bIns="34191" anchor="ctr"/>
          <a:lstStyle/>
          <a:p>
            <a:pPr algn="ctr" defTabSz="683912">
              <a:defRPr/>
            </a:pPr>
            <a:r>
              <a:rPr lang="de-DE" b="1" dirty="0">
                <a:solidFill>
                  <a:srgbClr val="00B050"/>
                </a:solidFill>
                <a:cs typeface="Calibri"/>
              </a:rPr>
              <a:t>FCR</a:t>
            </a:r>
            <a:r>
              <a:rPr lang="de-DE" dirty="0">
                <a:solidFill>
                  <a:srgbClr val="000000"/>
                </a:solidFill>
                <a:cs typeface="Calibri"/>
              </a:rPr>
              <a:t> 69.4% </a:t>
            </a:r>
            <a:r>
              <a:rPr lang="de-DE" dirty="0" err="1">
                <a:solidFill>
                  <a:srgbClr val="000000"/>
                </a:solidFill>
                <a:cs typeface="Calibri"/>
              </a:rPr>
              <a:t>alive</a:t>
            </a:r>
            <a:endParaRPr lang="de-DE" dirty="0">
              <a:solidFill>
                <a:srgbClr val="000000"/>
              </a:solidFill>
              <a:cs typeface="Calibri"/>
            </a:endParaRPr>
          </a:p>
          <a:p>
            <a:pPr algn="ctr" defTabSz="683912">
              <a:defRPr/>
            </a:pPr>
            <a:r>
              <a:rPr lang="de-DE" dirty="0">
                <a:solidFill>
                  <a:srgbClr val="000000"/>
                </a:solidFill>
                <a:cs typeface="Calibri"/>
              </a:rPr>
              <a:t>Median not </a:t>
            </a:r>
            <a:r>
              <a:rPr lang="de-DE" dirty="0" err="1">
                <a:solidFill>
                  <a:srgbClr val="000000"/>
                </a:solidFill>
                <a:cs typeface="Calibri"/>
              </a:rPr>
              <a:t>reached</a:t>
            </a:r>
            <a:endParaRPr lang="de-DE" dirty="0">
              <a:solidFill>
                <a:srgbClr val="000000"/>
              </a:solidFill>
              <a:cs typeface="Calibri"/>
            </a:endParaRPr>
          </a:p>
          <a:p>
            <a:pPr algn="ctr" defTabSz="683912">
              <a:defRPr/>
            </a:pPr>
            <a:r>
              <a:rPr lang="de-DE" b="1" dirty="0">
                <a:solidFill>
                  <a:srgbClr val="0070C0"/>
                </a:solidFill>
                <a:cs typeface="Calibri"/>
              </a:rPr>
              <a:t>FC</a:t>
            </a:r>
            <a:r>
              <a:rPr lang="de-DE" dirty="0">
                <a:solidFill>
                  <a:srgbClr val="000000"/>
                </a:solidFill>
                <a:cs typeface="Calibri"/>
              </a:rPr>
              <a:t> 62.3% </a:t>
            </a:r>
            <a:r>
              <a:rPr lang="de-DE" dirty="0" err="1">
                <a:solidFill>
                  <a:srgbClr val="000000"/>
                </a:solidFill>
                <a:cs typeface="Calibri"/>
              </a:rPr>
              <a:t>alive</a:t>
            </a:r>
            <a:endParaRPr lang="de-DE" dirty="0">
              <a:solidFill>
                <a:srgbClr val="000000"/>
              </a:solidFill>
              <a:cs typeface="Calibri"/>
            </a:endParaRPr>
          </a:p>
          <a:p>
            <a:pPr algn="ctr" defTabSz="683912">
              <a:defRPr/>
            </a:pPr>
            <a:r>
              <a:rPr lang="de-DE" dirty="0">
                <a:solidFill>
                  <a:srgbClr val="0070C0"/>
                </a:solidFill>
                <a:cs typeface="Calibri"/>
              </a:rPr>
              <a:t> </a:t>
            </a:r>
            <a:r>
              <a:rPr lang="de-DE" dirty="0">
                <a:solidFill>
                  <a:srgbClr val="000000"/>
                </a:solidFill>
                <a:cs typeface="Calibri"/>
              </a:rPr>
              <a:t>Median 86 </a:t>
            </a:r>
            <a:r>
              <a:rPr lang="de-DE" dirty="0" err="1">
                <a:solidFill>
                  <a:srgbClr val="000000"/>
                </a:solidFill>
                <a:cs typeface="Calibri"/>
              </a:rPr>
              <a:t>months</a:t>
            </a:r>
            <a:endParaRPr lang="de-DE" dirty="0">
              <a:solidFill>
                <a:srgbClr val="000000"/>
              </a:solidFill>
              <a:cs typeface="Calibri"/>
            </a:endParaRPr>
          </a:p>
        </p:txBody>
      </p:sp>
      <p:sp>
        <p:nvSpPr>
          <p:cNvPr id="19" name="Rechteck 18"/>
          <p:cNvSpPr/>
          <p:nvPr/>
        </p:nvSpPr>
        <p:spPr>
          <a:xfrm>
            <a:off x="7980830" y="4014788"/>
            <a:ext cx="2114670" cy="910538"/>
          </a:xfrm>
          <a:prstGeom prst="rect">
            <a:avLst/>
          </a:prstGeom>
          <a:noFill/>
          <a:ln w="6350">
            <a:noFill/>
          </a:ln>
          <a:effectLst>
            <a:outerShdw blurRad="88900" dist="254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4191" tIns="34191" rIns="34191" bIns="34191" anchor="ctr"/>
          <a:lstStyle/>
          <a:p>
            <a:pPr algn="ctr" defTabSz="683912">
              <a:defRPr/>
            </a:pPr>
            <a:r>
              <a:rPr lang="de-DE" dirty="0">
                <a:solidFill>
                  <a:srgbClr val="000000"/>
                </a:solidFill>
                <a:cs typeface="Calibri"/>
              </a:rPr>
              <a:t>HR 0.68, </a:t>
            </a:r>
          </a:p>
          <a:p>
            <a:pPr algn="ctr" defTabSz="683912">
              <a:defRPr/>
            </a:pPr>
            <a:r>
              <a:rPr lang="de-DE" dirty="0">
                <a:solidFill>
                  <a:srgbClr val="000000"/>
                </a:solidFill>
                <a:cs typeface="Calibri"/>
              </a:rPr>
              <a:t>95% CI 0.535-0.858 </a:t>
            </a:r>
          </a:p>
          <a:p>
            <a:pPr algn="ctr" defTabSz="683912">
              <a:defRPr/>
            </a:pPr>
            <a:r>
              <a:rPr lang="de-DE" dirty="0">
                <a:solidFill>
                  <a:srgbClr val="000000"/>
                </a:solidFill>
                <a:cs typeface="Calibri"/>
              </a:rPr>
              <a:t>p=0.001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1878813" y="1583873"/>
            <a:ext cx="5846970" cy="4560099"/>
            <a:chOff x="174647" y="1220043"/>
            <a:chExt cx="6384919" cy="3785150"/>
          </a:xfrm>
          <a:solidFill>
            <a:schemeClr val="tx1"/>
          </a:solidFill>
        </p:grpSpPr>
        <p:pic>
          <p:nvPicPr>
            <p:cNvPr id="478212" name="Picture 2" descr="Y:\Mitarbeiter privat\BahloJ\Matched Pair CLL8_CLL2M\für CLL8\OS1.eps"/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266" t="1" r="1550" b="9969"/>
            <a:stretch/>
          </p:blipFill>
          <p:spPr bwMode="auto">
            <a:xfrm>
              <a:off x="889173" y="1220043"/>
              <a:ext cx="5630357" cy="3190040"/>
            </a:xfrm>
            <a:prstGeom prst="rect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" name="TextBox 3"/>
            <p:cNvSpPr txBox="1"/>
            <p:nvPr/>
          </p:nvSpPr>
          <p:spPr>
            <a:xfrm rot="16200000">
              <a:off x="-412850" y="2521023"/>
              <a:ext cx="1502528" cy="32753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wrap="none" lIns="68439" tIns="34218" rIns="68439" bIns="34218" anchor="ctr">
              <a:spAutoFit/>
            </a:bodyPr>
            <a:lstStyle/>
            <a:p>
              <a:pPr defTabSz="684090">
                <a:defRPr/>
              </a:pPr>
              <a:r>
                <a:rPr lang="en-GB" sz="1500" dirty="0">
                  <a:solidFill>
                    <a:prstClr val="black"/>
                  </a:solidFill>
                  <a:latin typeface="Arial" panose="020B0604020202020204" pitchFamily="34" charset="0"/>
                  <a:ea typeface="ＭＳ Ｐゴシック" charset="-128"/>
                  <a:cs typeface="Arial" panose="020B0604020202020204" pitchFamily="34" charset="0"/>
                </a:rPr>
                <a:t>Cumulative survival</a:t>
              </a: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849136" y="4477484"/>
              <a:ext cx="5710430" cy="25854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wrap="square" lIns="68439" tIns="34218" rIns="68439" bIns="34218" anchor="ctr">
              <a:spAutoFit/>
            </a:bodyPr>
            <a:lstStyle/>
            <a:p>
              <a:pPr defTabSz="684090">
                <a:defRPr/>
              </a:pPr>
              <a:r>
                <a:rPr lang="en-GB" sz="1575" dirty="0">
                  <a:solidFill>
                    <a:prstClr val="black"/>
                  </a:solidFill>
                  <a:latin typeface="Arial" panose="020B0604020202020204" pitchFamily="34" charset="0"/>
                  <a:ea typeface="ＭＳ Ｐゴシック" charset="-128"/>
                  <a:cs typeface="Arial" panose="020B0604020202020204" pitchFamily="34" charset="0"/>
                </a:rPr>
                <a:t>0       </a:t>
              </a:r>
              <a:r>
                <a:rPr lang="en-GB" sz="1575" dirty="0" smtClean="0">
                  <a:solidFill>
                    <a:prstClr val="black"/>
                  </a:solidFill>
                  <a:latin typeface="Arial" panose="020B0604020202020204" pitchFamily="34" charset="0"/>
                  <a:ea typeface="ＭＳ Ｐゴシック" charset="-128"/>
                  <a:cs typeface="Arial" panose="020B0604020202020204" pitchFamily="34" charset="0"/>
                </a:rPr>
                <a:t> 12       </a:t>
              </a:r>
              <a:r>
                <a:rPr lang="en-GB" sz="1575" dirty="0">
                  <a:solidFill>
                    <a:prstClr val="black"/>
                  </a:solidFill>
                  <a:latin typeface="Arial" panose="020B0604020202020204" pitchFamily="34" charset="0"/>
                  <a:ea typeface="ＭＳ Ｐゴシック" charset="-128"/>
                  <a:cs typeface="Arial" panose="020B0604020202020204" pitchFamily="34" charset="0"/>
                </a:rPr>
                <a:t>24     </a:t>
              </a:r>
              <a:r>
                <a:rPr lang="en-GB" sz="1575" dirty="0" smtClean="0">
                  <a:solidFill>
                    <a:prstClr val="black"/>
                  </a:solidFill>
                  <a:latin typeface="Arial" panose="020B0604020202020204" pitchFamily="34" charset="0"/>
                  <a:ea typeface="ＭＳ Ｐゴシック" charset="-128"/>
                  <a:cs typeface="Arial" panose="020B0604020202020204" pitchFamily="34" charset="0"/>
                </a:rPr>
                <a:t>  </a:t>
              </a:r>
              <a:r>
                <a:rPr lang="en-GB" sz="1575" dirty="0">
                  <a:solidFill>
                    <a:prstClr val="black"/>
                  </a:solidFill>
                  <a:latin typeface="Arial" panose="020B0604020202020204" pitchFamily="34" charset="0"/>
                  <a:ea typeface="ＭＳ Ｐゴシック" charset="-128"/>
                  <a:cs typeface="Arial" panose="020B0604020202020204" pitchFamily="34" charset="0"/>
                </a:rPr>
                <a:t>36    </a:t>
              </a:r>
              <a:r>
                <a:rPr lang="en-GB" sz="1575" dirty="0" smtClean="0">
                  <a:solidFill>
                    <a:prstClr val="black"/>
                  </a:solidFill>
                  <a:latin typeface="Arial" panose="020B0604020202020204" pitchFamily="34" charset="0"/>
                  <a:ea typeface="ＭＳ Ｐゴシック" charset="-128"/>
                  <a:cs typeface="Arial" panose="020B0604020202020204" pitchFamily="34" charset="0"/>
                </a:rPr>
                <a:t>   </a:t>
              </a:r>
              <a:r>
                <a:rPr lang="en-GB" sz="1575" dirty="0">
                  <a:solidFill>
                    <a:prstClr val="black"/>
                  </a:solidFill>
                  <a:latin typeface="Arial" panose="020B0604020202020204" pitchFamily="34" charset="0"/>
                  <a:ea typeface="ＭＳ Ｐゴシック" charset="-128"/>
                  <a:cs typeface="Arial" panose="020B0604020202020204" pitchFamily="34" charset="0"/>
                </a:rPr>
                <a:t>48    </a:t>
              </a:r>
              <a:r>
                <a:rPr lang="en-GB" sz="1575" dirty="0" smtClean="0">
                  <a:solidFill>
                    <a:prstClr val="black"/>
                  </a:solidFill>
                  <a:latin typeface="Arial" panose="020B0604020202020204" pitchFamily="34" charset="0"/>
                  <a:ea typeface="ＭＳ Ｐゴシック" charset="-128"/>
                  <a:cs typeface="Arial" panose="020B0604020202020204" pitchFamily="34" charset="0"/>
                </a:rPr>
                <a:t>   </a:t>
              </a:r>
              <a:r>
                <a:rPr lang="en-GB" sz="1575" dirty="0">
                  <a:solidFill>
                    <a:prstClr val="black"/>
                  </a:solidFill>
                  <a:latin typeface="Arial" panose="020B0604020202020204" pitchFamily="34" charset="0"/>
                  <a:ea typeface="ＭＳ Ｐゴシック" charset="-128"/>
                  <a:cs typeface="Arial" panose="020B0604020202020204" pitchFamily="34" charset="0"/>
                </a:rPr>
                <a:t>60    </a:t>
              </a:r>
              <a:r>
                <a:rPr lang="en-GB" sz="1575" dirty="0" smtClean="0">
                  <a:solidFill>
                    <a:prstClr val="black"/>
                  </a:solidFill>
                  <a:latin typeface="Arial" panose="020B0604020202020204" pitchFamily="34" charset="0"/>
                  <a:ea typeface="ＭＳ Ｐゴシック" charset="-128"/>
                  <a:cs typeface="Arial" panose="020B0604020202020204" pitchFamily="34" charset="0"/>
                </a:rPr>
                <a:t>   </a:t>
              </a:r>
              <a:r>
                <a:rPr lang="en-GB" sz="1575" dirty="0">
                  <a:solidFill>
                    <a:prstClr val="black"/>
                  </a:solidFill>
                  <a:latin typeface="Arial" panose="020B0604020202020204" pitchFamily="34" charset="0"/>
                  <a:ea typeface="ＭＳ Ｐゴシック" charset="-128"/>
                  <a:cs typeface="Arial" panose="020B0604020202020204" pitchFamily="34" charset="0"/>
                </a:rPr>
                <a:t>72    </a:t>
              </a:r>
              <a:r>
                <a:rPr lang="en-GB" sz="1575" dirty="0" smtClean="0">
                  <a:solidFill>
                    <a:prstClr val="black"/>
                  </a:solidFill>
                  <a:latin typeface="Arial" panose="020B0604020202020204" pitchFamily="34" charset="0"/>
                  <a:ea typeface="ＭＳ Ｐゴシック" charset="-128"/>
                  <a:cs typeface="Arial" panose="020B0604020202020204" pitchFamily="34" charset="0"/>
                </a:rPr>
                <a:t>   </a:t>
              </a:r>
              <a:r>
                <a:rPr lang="en-GB" sz="1575" dirty="0">
                  <a:solidFill>
                    <a:prstClr val="black"/>
                  </a:solidFill>
                  <a:latin typeface="Arial" panose="020B0604020202020204" pitchFamily="34" charset="0"/>
                  <a:ea typeface="ＭＳ Ｐゴシック" charset="-128"/>
                  <a:cs typeface="Arial" panose="020B0604020202020204" pitchFamily="34" charset="0"/>
                </a:rPr>
                <a:t>84      96</a:t>
              </a:r>
            </a:p>
          </p:txBody>
        </p:sp>
        <p:sp>
          <p:nvSpPr>
            <p:cNvPr id="478220" name="Textfeld 5"/>
            <p:cNvSpPr txBox="1">
              <a:spLocks noChangeArrowheads="1"/>
            </p:cNvSpPr>
            <p:nvPr/>
          </p:nvSpPr>
          <p:spPr bwMode="auto">
            <a:xfrm>
              <a:off x="4378326" y="1631031"/>
              <a:ext cx="539539" cy="22980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68439" tIns="34218" rIns="68439" bIns="34218">
              <a:spAutoFit/>
            </a:bodyPr>
            <a:lstStyle>
              <a:lvl1pPr eaLnBrk="0" hangingPunct="0">
                <a:defRPr sz="11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11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11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11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11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defTabSz="685496" eaLnBrk="1" hangingPunct="1"/>
              <a:r>
                <a:rPr lang="de-DE" sz="1350" b="1" dirty="0">
                  <a:solidFill>
                    <a:srgbClr val="008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FCR</a:t>
              </a:r>
            </a:p>
          </p:txBody>
        </p:sp>
        <p:sp>
          <p:nvSpPr>
            <p:cNvPr id="478221" name="Textfeld 6"/>
            <p:cNvSpPr txBox="1">
              <a:spLocks noChangeArrowheads="1"/>
            </p:cNvSpPr>
            <p:nvPr/>
          </p:nvSpPr>
          <p:spPr bwMode="auto">
            <a:xfrm>
              <a:off x="4378326" y="2685048"/>
              <a:ext cx="403001" cy="22980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68439" tIns="34218" rIns="68439" bIns="34218">
              <a:spAutoFit/>
            </a:bodyPr>
            <a:lstStyle>
              <a:lvl1pPr eaLnBrk="0" hangingPunct="0">
                <a:defRPr sz="11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11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11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11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11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defTabSz="685496" eaLnBrk="1" hangingPunct="1"/>
              <a:r>
                <a:rPr lang="de-DE" sz="1350" b="1">
                  <a:solidFill>
                    <a:srgbClr val="0000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FC</a:t>
              </a:r>
            </a:p>
          </p:txBody>
        </p:sp>
        <p:sp>
          <p:nvSpPr>
            <p:cNvPr id="2" name="TextBox 1"/>
            <p:cNvSpPr txBox="1"/>
            <p:nvPr/>
          </p:nvSpPr>
          <p:spPr>
            <a:xfrm>
              <a:off x="2384674" y="4756228"/>
              <a:ext cx="2816643" cy="24896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wrap="none" lIns="68439" tIns="34218" rIns="68439" bIns="34218" anchor="ctr">
              <a:spAutoFit/>
            </a:bodyPr>
            <a:lstStyle/>
            <a:p>
              <a:pPr defTabSz="684090">
                <a:defRPr/>
              </a:pPr>
              <a:r>
                <a:rPr lang="en-GB" sz="1500" b="1" dirty="0">
                  <a:solidFill>
                    <a:prstClr val="black"/>
                  </a:solidFill>
                  <a:latin typeface="Arial" panose="020B0604020202020204" pitchFamily="34" charset="0"/>
                  <a:ea typeface="ＭＳ Ｐゴシック" charset="-128"/>
                  <a:cs typeface="Arial" panose="020B0604020202020204" pitchFamily="34" charset="0"/>
                </a:rPr>
                <a:t>Time to event [</a:t>
              </a:r>
              <a:r>
                <a:rPr lang="en-GB" sz="1500" b="1" dirty="0">
                  <a:solidFill>
                    <a:srgbClr val="0F0F0F"/>
                  </a:solidFill>
                  <a:latin typeface="Arial" panose="020B0604020202020204" pitchFamily="34" charset="0"/>
                  <a:ea typeface="ＭＳ Ｐゴシック" charset="-128"/>
                  <a:cs typeface="Arial" panose="020B0604020202020204" pitchFamily="34" charset="0"/>
                </a:rPr>
                <a:t>OS</a:t>
              </a:r>
              <a:r>
                <a:rPr lang="en-GB" sz="1500" b="1" dirty="0">
                  <a:solidFill>
                    <a:prstClr val="black"/>
                  </a:solidFill>
                  <a:latin typeface="Arial" panose="020B0604020202020204" pitchFamily="34" charset="0"/>
                  <a:ea typeface="ＭＳ Ｐゴシック" charset="-128"/>
                  <a:cs typeface="Arial" panose="020B0604020202020204" pitchFamily="34" charset="0"/>
                </a:rPr>
                <a:t>] months</a:t>
              </a:r>
            </a:p>
          </p:txBody>
        </p:sp>
        <p:sp>
          <p:nvSpPr>
            <p:cNvPr id="21" name="TextBox 2"/>
            <p:cNvSpPr txBox="1">
              <a:spLocks noChangeArrowheads="1"/>
            </p:cNvSpPr>
            <p:nvPr/>
          </p:nvSpPr>
          <p:spPr bwMode="auto">
            <a:xfrm>
              <a:off x="538372" y="1273679"/>
              <a:ext cx="292332" cy="24896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34218" rIns="0" bIns="34218" anchor="ctr">
              <a:spAutoFit/>
            </a:bodyPr>
            <a:lstStyle>
              <a:lvl1pPr defTabSz="912813" eaLnBrk="0" hangingPunct="0">
                <a:defRPr sz="11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defTabSz="912813" eaLnBrk="0" hangingPunct="0">
                <a:defRPr sz="11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defTabSz="912813" eaLnBrk="0" hangingPunct="0">
                <a:defRPr sz="11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defTabSz="912813" eaLnBrk="0" hangingPunct="0">
                <a:defRPr sz="11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defTabSz="912813" eaLnBrk="0" hangingPunct="0">
                <a:defRPr sz="11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>
                <a:spcAft>
                  <a:spcPts val="1725"/>
                </a:spcAft>
              </a:pPr>
              <a:r>
                <a:rPr lang="en-GB" sz="150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1.0</a:t>
              </a:r>
            </a:p>
          </p:txBody>
        </p:sp>
        <p:sp>
          <p:nvSpPr>
            <p:cNvPr id="22" name="TextBox 2"/>
            <p:cNvSpPr txBox="1">
              <a:spLocks noChangeArrowheads="1"/>
            </p:cNvSpPr>
            <p:nvPr/>
          </p:nvSpPr>
          <p:spPr bwMode="auto">
            <a:xfrm>
              <a:off x="560650" y="1859246"/>
              <a:ext cx="292331" cy="24896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34218" rIns="0" bIns="34218" anchor="ctr">
              <a:spAutoFit/>
            </a:bodyPr>
            <a:lstStyle>
              <a:lvl1pPr defTabSz="912813" eaLnBrk="0" hangingPunct="0">
                <a:defRPr sz="11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defTabSz="912813" eaLnBrk="0" hangingPunct="0">
                <a:defRPr sz="11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defTabSz="912813" eaLnBrk="0" hangingPunct="0">
                <a:defRPr sz="11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defTabSz="912813" eaLnBrk="0" hangingPunct="0">
                <a:defRPr sz="11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defTabSz="912813" eaLnBrk="0" hangingPunct="0">
                <a:defRPr sz="11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r" eaLnBrk="1" hangingPunct="1">
                <a:spcAft>
                  <a:spcPts val="1725"/>
                </a:spcAft>
              </a:pPr>
              <a:r>
                <a:rPr lang="en-GB" sz="150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0.8</a:t>
              </a:r>
            </a:p>
          </p:txBody>
        </p:sp>
        <p:sp>
          <p:nvSpPr>
            <p:cNvPr id="23" name="TextBox 2"/>
            <p:cNvSpPr txBox="1">
              <a:spLocks noChangeArrowheads="1"/>
            </p:cNvSpPr>
            <p:nvPr/>
          </p:nvSpPr>
          <p:spPr bwMode="auto">
            <a:xfrm>
              <a:off x="560650" y="2414105"/>
              <a:ext cx="292331" cy="24896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34218" rIns="0" bIns="34218" anchor="ctr">
              <a:spAutoFit/>
            </a:bodyPr>
            <a:lstStyle>
              <a:lvl1pPr defTabSz="912813" eaLnBrk="0" hangingPunct="0">
                <a:defRPr sz="11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defTabSz="912813" eaLnBrk="0" hangingPunct="0">
                <a:defRPr sz="11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defTabSz="912813" eaLnBrk="0" hangingPunct="0">
                <a:defRPr sz="11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defTabSz="912813" eaLnBrk="0" hangingPunct="0">
                <a:defRPr sz="11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defTabSz="912813" eaLnBrk="0" hangingPunct="0">
                <a:defRPr sz="11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r" eaLnBrk="1" hangingPunct="1">
                <a:spcAft>
                  <a:spcPts val="1725"/>
                </a:spcAft>
              </a:pPr>
              <a:r>
                <a:rPr lang="en-GB" sz="150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0.6</a:t>
              </a:r>
            </a:p>
          </p:txBody>
        </p:sp>
        <p:sp>
          <p:nvSpPr>
            <p:cNvPr id="24" name="TextBox 2"/>
            <p:cNvSpPr txBox="1">
              <a:spLocks noChangeArrowheads="1"/>
            </p:cNvSpPr>
            <p:nvPr/>
          </p:nvSpPr>
          <p:spPr bwMode="auto">
            <a:xfrm>
              <a:off x="560650" y="2982761"/>
              <a:ext cx="292331" cy="24896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34218" rIns="0" bIns="34218" anchor="ctr">
              <a:spAutoFit/>
            </a:bodyPr>
            <a:lstStyle>
              <a:lvl1pPr defTabSz="912813" eaLnBrk="0" hangingPunct="0">
                <a:defRPr sz="11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defTabSz="912813" eaLnBrk="0" hangingPunct="0">
                <a:defRPr sz="11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defTabSz="912813" eaLnBrk="0" hangingPunct="0">
                <a:defRPr sz="11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defTabSz="912813" eaLnBrk="0" hangingPunct="0">
                <a:defRPr sz="11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defTabSz="912813" eaLnBrk="0" hangingPunct="0">
                <a:defRPr sz="11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r" eaLnBrk="1" hangingPunct="1">
                <a:spcAft>
                  <a:spcPts val="1725"/>
                </a:spcAft>
              </a:pPr>
              <a:r>
                <a:rPr lang="en-GB" sz="150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0.4</a:t>
              </a:r>
            </a:p>
          </p:txBody>
        </p:sp>
        <p:sp>
          <p:nvSpPr>
            <p:cNvPr id="25" name="TextBox 2"/>
            <p:cNvSpPr txBox="1">
              <a:spLocks noChangeArrowheads="1"/>
            </p:cNvSpPr>
            <p:nvPr/>
          </p:nvSpPr>
          <p:spPr bwMode="auto">
            <a:xfrm>
              <a:off x="560650" y="3535776"/>
              <a:ext cx="292331" cy="24896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34218" rIns="0" bIns="34218" anchor="ctr">
              <a:spAutoFit/>
            </a:bodyPr>
            <a:lstStyle>
              <a:lvl1pPr defTabSz="912813" eaLnBrk="0" hangingPunct="0">
                <a:defRPr sz="11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defTabSz="912813" eaLnBrk="0" hangingPunct="0">
                <a:defRPr sz="11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defTabSz="912813" eaLnBrk="0" hangingPunct="0">
                <a:defRPr sz="11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defTabSz="912813" eaLnBrk="0" hangingPunct="0">
                <a:defRPr sz="11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defTabSz="912813" eaLnBrk="0" hangingPunct="0">
                <a:defRPr sz="11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r" eaLnBrk="1" hangingPunct="1">
                <a:spcAft>
                  <a:spcPts val="1725"/>
                </a:spcAft>
              </a:pPr>
              <a:r>
                <a:rPr lang="en-GB" sz="150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0.2</a:t>
              </a:r>
            </a:p>
          </p:txBody>
        </p:sp>
        <p:sp>
          <p:nvSpPr>
            <p:cNvPr id="26" name="TextBox 2"/>
            <p:cNvSpPr txBox="1">
              <a:spLocks noChangeArrowheads="1"/>
            </p:cNvSpPr>
            <p:nvPr/>
          </p:nvSpPr>
          <p:spPr bwMode="auto">
            <a:xfrm>
              <a:off x="560650" y="4083837"/>
              <a:ext cx="292331" cy="24896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34218" rIns="0" bIns="34218" anchor="ctr">
              <a:spAutoFit/>
            </a:bodyPr>
            <a:lstStyle>
              <a:lvl1pPr defTabSz="912813" eaLnBrk="0" hangingPunct="0">
                <a:defRPr sz="11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defTabSz="912813" eaLnBrk="0" hangingPunct="0">
                <a:defRPr sz="11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defTabSz="912813" eaLnBrk="0" hangingPunct="0">
                <a:defRPr sz="11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defTabSz="912813" eaLnBrk="0" hangingPunct="0">
                <a:defRPr sz="11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defTabSz="912813" eaLnBrk="0" hangingPunct="0">
                <a:defRPr sz="11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r" eaLnBrk="1" hangingPunct="1">
                <a:spcAft>
                  <a:spcPts val="1725"/>
                </a:spcAft>
              </a:pPr>
              <a:r>
                <a:rPr lang="en-GB" sz="150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0.0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6909179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B8A4949B-8988-E343-BB80-2592DD9F532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/>
              <a:t>Biological and Clinical Considerations in the Treatment </a:t>
            </a: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>of </a:t>
            </a:r>
            <a:r>
              <a:rPr lang="en-US" b="1" dirty="0"/>
              <a:t>Newly Diagnosed CLL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="" xmlns:a16="http://schemas.microsoft.com/office/drawing/2014/main" id="{C1E822FC-E322-6C4B-8281-69C17471199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828800" y="4434840"/>
            <a:ext cx="8534400" cy="1752600"/>
          </a:xfrm>
        </p:spPr>
        <p:txBody>
          <a:bodyPr/>
          <a:lstStyle/>
          <a:p>
            <a:r>
              <a:rPr lang="en-US" dirty="0"/>
              <a:t>John G </a:t>
            </a:r>
            <a:r>
              <a:rPr lang="en-US" dirty="0" err="1"/>
              <a:t>Gribben</a:t>
            </a:r>
            <a:r>
              <a:rPr lang="en-US" dirty="0"/>
              <a:t>, MD, DSc</a:t>
            </a:r>
          </a:p>
          <a:p>
            <a:r>
              <a:rPr lang="en-US" dirty="0"/>
              <a:t>Chair of Medical Oncology</a:t>
            </a:r>
          </a:p>
          <a:p>
            <a:r>
              <a:rPr lang="en-US" dirty="0" err="1"/>
              <a:t>Barts</a:t>
            </a:r>
            <a:r>
              <a:rPr lang="en-US" dirty="0"/>
              <a:t> Cancer Institute, London UK</a:t>
            </a:r>
          </a:p>
        </p:txBody>
      </p:sp>
    </p:spTree>
    <p:extLst>
      <p:ext uri="{BB962C8B-B14F-4D97-AF65-F5344CB8AC3E}">
        <p14:creationId xmlns:p14="http://schemas.microsoft.com/office/powerpoint/2010/main" val="15185203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52" name="Title 2"/>
          <p:cNvSpPr>
            <a:spLocks noGrp="1"/>
          </p:cNvSpPr>
          <p:nvPr>
            <p:ph type="title"/>
          </p:nvPr>
        </p:nvSpPr>
        <p:spPr>
          <a:xfrm>
            <a:off x="2110201" y="278568"/>
            <a:ext cx="7504855" cy="745629"/>
          </a:xfrm>
        </p:spPr>
        <p:txBody>
          <a:bodyPr/>
          <a:lstStyle/>
          <a:p>
            <a:r>
              <a:rPr lang="en-US" altLang="en-US" sz="2700" dirty="0"/>
              <a:t>IGHV is </a:t>
            </a:r>
            <a:r>
              <a:rPr lang="en-US" altLang="en-US" sz="2700" u="sng" dirty="0"/>
              <a:t>Predictive</a:t>
            </a:r>
            <a:r>
              <a:rPr lang="en-US" altLang="en-US" sz="2700" dirty="0"/>
              <a:t> for Outcome </a:t>
            </a:r>
            <a:r>
              <a:rPr lang="en-US" altLang="en-US" sz="2700" dirty="0" smtClean="0"/>
              <a:t>with FCR</a:t>
            </a:r>
            <a:endParaRPr lang="en-US" altLang="en-US" sz="270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367280" y="6356351"/>
            <a:ext cx="3860800" cy="365125"/>
          </a:xfrm>
        </p:spPr>
        <p:txBody>
          <a:bodyPr/>
          <a:lstStyle/>
          <a:p>
            <a:pPr>
              <a:defRPr/>
            </a:pPr>
            <a:r>
              <a:rPr lang="en-GB">
                <a:solidFill>
                  <a:srgbClr val="FFFFFF"/>
                </a:solidFill>
              </a:rPr>
              <a:t>Confidential</a:t>
            </a:r>
            <a:endParaRPr lang="en-US" dirty="0">
              <a:solidFill>
                <a:srgbClr val="FFFFFF"/>
              </a:solidFill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380247" y="1478280"/>
            <a:ext cx="7590274" cy="5020551"/>
            <a:chOff x="559071" y="1188132"/>
            <a:chExt cx="7225465" cy="5371418"/>
          </a:xfrm>
        </p:grpSpPr>
        <p:grpSp>
          <p:nvGrpSpPr>
            <p:cNvPr id="12" name="Group 11"/>
            <p:cNvGrpSpPr/>
            <p:nvPr/>
          </p:nvGrpSpPr>
          <p:grpSpPr>
            <a:xfrm>
              <a:off x="1359464" y="1188132"/>
              <a:ext cx="6425072" cy="4781566"/>
              <a:chOff x="2835275" y="1543050"/>
              <a:chExt cx="4040188" cy="3006725"/>
            </a:xfrm>
          </p:grpSpPr>
          <p:sp>
            <p:nvSpPr>
              <p:cNvPr id="13" name="Line 1"/>
              <p:cNvSpPr>
                <a:spLocks noChangeShapeType="1"/>
              </p:cNvSpPr>
              <p:nvPr/>
            </p:nvSpPr>
            <p:spPr bwMode="auto">
              <a:xfrm>
                <a:off x="2887663" y="4498975"/>
                <a:ext cx="3986212" cy="1588"/>
              </a:xfrm>
              <a:prstGeom prst="line">
                <a:avLst/>
              </a:prstGeom>
              <a:noFill/>
              <a:ln w="7200" cap="flat">
                <a:solidFill>
                  <a:srgbClr val="01010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600"/>
              </a:p>
            </p:txBody>
          </p:sp>
          <p:sp>
            <p:nvSpPr>
              <p:cNvPr id="14" name="Line 2"/>
              <p:cNvSpPr>
                <a:spLocks noChangeShapeType="1"/>
              </p:cNvSpPr>
              <p:nvPr/>
            </p:nvSpPr>
            <p:spPr bwMode="auto">
              <a:xfrm>
                <a:off x="3089275" y="4498975"/>
                <a:ext cx="1588" cy="50800"/>
              </a:xfrm>
              <a:prstGeom prst="line">
                <a:avLst/>
              </a:prstGeom>
              <a:noFill/>
              <a:ln w="7200" cap="flat">
                <a:solidFill>
                  <a:srgbClr val="01010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600"/>
              </a:p>
            </p:txBody>
          </p:sp>
          <p:sp>
            <p:nvSpPr>
              <p:cNvPr id="15" name="Line 3"/>
              <p:cNvSpPr>
                <a:spLocks noChangeShapeType="1"/>
              </p:cNvSpPr>
              <p:nvPr/>
            </p:nvSpPr>
            <p:spPr bwMode="auto">
              <a:xfrm>
                <a:off x="3332163" y="4498975"/>
                <a:ext cx="1587" cy="50800"/>
              </a:xfrm>
              <a:prstGeom prst="line">
                <a:avLst/>
              </a:prstGeom>
              <a:noFill/>
              <a:ln w="7200" cap="flat">
                <a:solidFill>
                  <a:srgbClr val="01010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600"/>
              </a:p>
            </p:txBody>
          </p:sp>
          <p:sp>
            <p:nvSpPr>
              <p:cNvPr id="16" name="Line 4"/>
              <p:cNvSpPr>
                <a:spLocks noChangeShapeType="1"/>
              </p:cNvSpPr>
              <p:nvPr/>
            </p:nvSpPr>
            <p:spPr bwMode="auto">
              <a:xfrm>
                <a:off x="3568700" y="4498975"/>
                <a:ext cx="1588" cy="50800"/>
              </a:xfrm>
              <a:prstGeom prst="line">
                <a:avLst/>
              </a:prstGeom>
              <a:noFill/>
              <a:ln w="7200" cap="flat">
                <a:solidFill>
                  <a:srgbClr val="01010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600"/>
              </a:p>
            </p:txBody>
          </p:sp>
          <p:sp>
            <p:nvSpPr>
              <p:cNvPr id="17" name="Line 5"/>
              <p:cNvSpPr>
                <a:spLocks noChangeShapeType="1"/>
              </p:cNvSpPr>
              <p:nvPr/>
            </p:nvSpPr>
            <p:spPr bwMode="auto">
              <a:xfrm>
                <a:off x="3805238" y="4498975"/>
                <a:ext cx="1587" cy="50800"/>
              </a:xfrm>
              <a:prstGeom prst="line">
                <a:avLst/>
              </a:prstGeom>
              <a:noFill/>
              <a:ln w="7200" cap="flat">
                <a:solidFill>
                  <a:srgbClr val="01010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600"/>
              </a:p>
            </p:txBody>
          </p:sp>
          <p:sp>
            <p:nvSpPr>
              <p:cNvPr id="18" name="Line 6"/>
              <p:cNvSpPr>
                <a:spLocks noChangeShapeType="1"/>
              </p:cNvSpPr>
              <p:nvPr/>
            </p:nvSpPr>
            <p:spPr bwMode="auto">
              <a:xfrm>
                <a:off x="4048125" y="4498975"/>
                <a:ext cx="1588" cy="50800"/>
              </a:xfrm>
              <a:prstGeom prst="line">
                <a:avLst/>
              </a:prstGeom>
              <a:noFill/>
              <a:ln w="7200" cap="flat">
                <a:solidFill>
                  <a:srgbClr val="01010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600"/>
              </a:p>
            </p:txBody>
          </p:sp>
          <p:sp>
            <p:nvSpPr>
              <p:cNvPr id="19" name="Line 7"/>
              <p:cNvSpPr>
                <a:spLocks noChangeShapeType="1"/>
              </p:cNvSpPr>
              <p:nvPr/>
            </p:nvSpPr>
            <p:spPr bwMode="auto">
              <a:xfrm>
                <a:off x="4284663" y="4498975"/>
                <a:ext cx="1587" cy="50800"/>
              </a:xfrm>
              <a:prstGeom prst="line">
                <a:avLst/>
              </a:prstGeom>
              <a:noFill/>
              <a:ln w="7200" cap="flat">
                <a:solidFill>
                  <a:srgbClr val="01010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600"/>
              </a:p>
            </p:txBody>
          </p:sp>
          <p:sp>
            <p:nvSpPr>
              <p:cNvPr id="20" name="Line 8"/>
              <p:cNvSpPr>
                <a:spLocks noChangeShapeType="1"/>
              </p:cNvSpPr>
              <p:nvPr/>
            </p:nvSpPr>
            <p:spPr bwMode="auto">
              <a:xfrm>
                <a:off x="4527550" y="4498975"/>
                <a:ext cx="1588" cy="50800"/>
              </a:xfrm>
              <a:prstGeom prst="line">
                <a:avLst/>
              </a:prstGeom>
              <a:noFill/>
              <a:ln w="7200" cap="flat">
                <a:solidFill>
                  <a:srgbClr val="01010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600"/>
              </a:p>
            </p:txBody>
          </p:sp>
          <p:sp>
            <p:nvSpPr>
              <p:cNvPr id="21" name="Line 9"/>
              <p:cNvSpPr>
                <a:spLocks noChangeShapeType="1"/>
              </p:cNvSpPr>
              <p:nvPr/>
            </p:nvSpPr>
            <p:spPr bwMode="auto">
              <a:xfrm>
                <a:off x="4764088" y="4498975"/>
                <a:ext cx="1587" cy="50800"/>
              </a:xfrm>
              <a:prstGeom prst="line">
                <a:avLst/>
              </a:prstGeom>
              <a:noFill/>
              <a:ln w="7200" cap="flat">
                <a:solidFill>
                  <a:srgbClr val="01010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600"/>
              </a:p>
            </p:txBody>
          </p:sp>
          <p:sp>
            <p:nvSpPr>
              <p:cNvPr id="22" name="Line 10"/>
              <p:cNvSpPr>
                <a:spLocks noChangeShapeType="1"/>
              </p:cNvSpPr>
              <p:nvPr/>
            </p:nvSpPr>
            <p:spPr bwMode="auto">
              <a:xfrm>
                <a:off x="5000625" y="4498975"/>
                <a:ext cx="1588" cy="50800"/>
              </a:xfrm>
              <a:prstGeom prst="line">
                <a:avLst/>
              </a:prstGeom>
              <a:noFill/>
              <a:ln w="7200" cap="flat">
                <a:solidFill>
                  <a:srgbClr val="01010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600"/>
              </a:p>
            </p:txBody>
          </p:sp>
          <p:sp>
            <p:nvSpPr>
              <p:cNvPr id="23" name="Line 11"/>
              <p:cNvSpPr>
                <a:spLocks noChangeShapeType="1"/>
              </p:cNvSpPr>
              <p:nvPr/>
            </p:nvSpPr>
            <p:spPr bwMode="auto">
              <a:xfrm>
                <a:off x="5243513" y="4498975"/>
                <a:ext cx="1587" cy="50800"/>
              </a:xfrm>
              <a:prstGeom prst="line">
                <a:avLst/>
              </a:prstGeom>
              <a:noFill/>
              <a:ln w="7200" cap="flat">
                <a:solidFill>
                  <a:srgbClr val="01010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600"/>
              </a:p>
            </p:txBody>
          </p:sp>
          <p:sp>
            <p:nvSpPr>
              <p:cNvPr id="24" name="Line 12"/>
              <p:cNvSpPr>
                <a:spLocks noChangeShapeType="1"/>
              </p:cNvSpPr>
              <p:nvPr/>
            </p:nvSpPr>
            <p:spPr bwMode="auto">
              <a:xfrm>
                <a:off x="5480050" y="4498975"/>
                <a:ext cx="1588" cy="50800"/>
              </a:xfrm>
              <a:prstGeom prst="line">
                <a:avLst/>
              </a:prstGeom>
              <a:noFill/>
              <a:ln w="7200" cap="flat">
                <a:solidFill>
                  <a:srgbClr val="01010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600"/>
              </a:p>
            </p:txBody>
          </p:sp>
          <p:sp>
            <p:nvSpPr>
              <p:cNvPr id="25" name="Line 13"/>
              <p:cNvSpPr>
                <a:spLocks noChangeShapeType="1"/>
              </p:cNvSpPr>
              <p:nvPr/>
            </p:nvSpPr>
            <p:spPr bwMode="auto">
              <a:xfrm>
                <a:off x="5722938" y="4498975"/>
                <a:ext cx="1587" cy="50800"/>
              </a:xfrm>
              <a:prstGeom prst="line">
                <a:avLst/>
              </a:prstGeom>
              <a:noFill/>
              <a:ln w="7200" cap="flat">
                <a:solidFill>
                  <a:srgbClr val="01010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600"/>
              </a:p>
            </p:txBody>
          </p:sp>
          <p:sp>
            <p:nvSpPr>
              <p:cNvPr id="26" name="Line 14"/>
              <p:cNvSpPr>
                <a:spLocks noChangeShapeType="1"/>
              </p:cNvSpPr>
              <p:nvPr/>
            </p:nvSpPr>
            <p:spPr bwMode="auto">
              <a:xfrm>
                <a:off x="5959475" y="4498975"/>
                <a:ext cx="1588" cy="50800"/>
              </a:xfrm>
              <a:prstGeom prst="line">
                <a:avLst/>
              </a:prstGeom>
              <a:noFill/>
              <a:ln w="7200" cap="flat">
                <a:solidFill>
                  <a:srgbClr val="01010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600"/>
              </a:p>
            </p:txBody>
          </p:sp>
          <p:sp>
            <p:nvSpPr>
              <p:cNvPr id="27" name="Line 15"/>
              <p:cNvSpPr>
                <a:spLocks noChangeShapeType="1"/>
              </p:cNvSpPr>
              <p:nvPr/>
            </p:nvSpPr>
            <p:spPr bwMode="auto">
              <a:xfrm>
                <a:off x="6202363" y="4498975"/>
                <a:ext cx="1587" cy="50800"/>
              </a:xfrm>
              <a:prstGeom prst="line">
                <a:avLst/>
              </a:prstGeom>
              <a:noFill/>
              <a:ln w="7200" cap="flat">
                <a:solidFill>
                  <a:srgbClr val="01010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600"/>
              </a:p>
            </p:txBody>
          </p:sp>
          <p:sp>
            <p:nvSpPr>
              <p:cNvPr id="28" name="Line 16"/>
              <p:cNvSpPr>
                <a:spLocks noChangeShapeType="1"/>
              </p:cNvSpPr>
              <p:nvPr/>
            </p:nvSpPr>
            <p:spPr bwMode="auto">
              <a:xfrm>
                <a:off x="6438900" y="4498975"/>
                <a:ext cx="1588" cy="50800"/>
              </a:xfrm>
              <a:prstGeom prst="line">
                <a:avLst/>
              </a:prstGeom>
              <a:noFill/>
              <a:ln w="7200" cap="flat">
                <a:solidFill>
                  <a:srgbClr val="01010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600"/>
              </a:p>
            </p:txBody>
          </p:sp>
          <p:sp>
            <p:nvSpPr>
              <p:cNvPr id="29" name="Line 17"/>
              <p:cNvSpPr>
                <a:spLocks noChangeShapeType="1"/>
              </p:cNvSpPr>
              <p:nvPr/>
            </p:nvSpPr>
            <p:spPr bwMode="auto">
              <a:xfrm>
                <a:off x="6675438" y="4498975"/>
                <a:ext cx="1587" cy="50800"/>
              </a:xfrm>
              <a:prstGeom prst="line">
                <a:avLst/>
              </a:prstGeom>
              <a:noFill/>
              <a:ln w="7200" cap="flat">
                <a:solidFill>
                  <a:srgbClr val="01010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600"/>
              </a:p>
            </p:txBody>
          </p:sp>
          <p:sp>
            <p:nvSpPr>
              <p:cNvPr id="30" name="Line 18"/>
              <p:cNvSpPr>
                <a:spLocks noChangeShapeType="1"/>
              </p:cNvSpPr>
              <p:nvPr/>
            </p:nvSpPr>
            <p:spPr bwMode="auto">
              <a:xfrm>
                <a:off x="2887663" y="1543050"/>
                <a:ext cx="1587" cy="2955925"/>
              </a:xfrm>
              <a:prstGeom prst="line">
                <a:avLst/>
              </a:prstGeom>
              <a:noFill/>
              <a:ln w="7200" cap="flat">
                <a:solidFill>
                  <a:srgbClr val="01010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600"/>
              </a:p>
            </p:txBody>
          </p:sp>
          <p:sp>
            <p:nvSpPr>
              <p:cNvPr id="31" name="Line 19"/>
              <p:cNvSpPr>
                <a:spLocks noChangeShapeType="1"/>
              </p:cNvSpPr>
              <p:nvPr/>
            </p:nvSpPr>
            <p:spPr bwMode="auto">
              <a:xfrm flipH="1">
                <a:off x="2835275" y="4356100"/>
                <a:ext cx="53975" cy="1588"/>
              </a:xfrm>
              <a:prstGeom prst="line">
                <a:avLst/>
              </a:prstGeom>
              <a:noFill/>
              <a:ln w="7200" cap="flat">
                <a:solidFill>
                  <a:srgbClr val="01010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600"/>
              </a:p>
            </p:txBody>
          </p:sp>
          <p:sp>
            <p:nvSpPr>
              <p:cNvPr id="32" name="Line 20"/>
              <p:cNvSpPr>
                <a:spLocks noChangeShapeType="1"/>
              </p:cNvSpPr>
              <p:nvPr/>
            </p:nvSpPr>
            <p:spPr bwMode="auto">
              <a:xfrm flipH="1">
                <a:off x="2835275" y="3819525"/>
                <a:ext cx="53975" cy="1588"/>
              </a:xfrm>
              <a:prstGeom prst="line">
                <a:avLst/>
              </a:prstGeom>
              <a:noFill/>
              <a:ln w="7200" cap="flat">
                <a:solidFill>
                  <a:srgbClr val="01010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600"/>
              </a:p>
            </p:txBody>
          </p:sp>
          <p:sp>
            <p:nvSpPr>
              <p:cNvPr id="33" name="Line 21"/>
              <p:cNvSpPr>
                <a:spLocks noChangeShapeType="1"/>
              </p:cNvSpPr>
              <p:nvPr/>
            </p:nvSpPr>
            <p:spPr bwMode="auto">
              <a:xfrm flipH="1">
                <a:off x="2835275" y="3289300"/>
                <a:ext cx="53975" cy="1588"/>
              </a:xfrm>
              <a:prstGeom prst="line">
                <a:avLst/>
              </a:prstGeom>
              <a:noFill/>
              <a:ln w="7200" cap="flat">
                <a:solidFill>
                  <a:srgbClr val="01010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600"/>
              </a:p>
            </p:txBody>
          </p:sp>
          <p:sp>
            <p:nvSpPr>
              <p:cNvPr id="34" name="Line 22"/>
              <p:cNvSpPr>
                <a:spLocks noChangeShapeType="1"/>
              </p:cNvSpPr>
              <p:nvPr/>
            </p:nvSpPr>
            <p:spPr bwMode="auto">
              <a:xfrm flipH="1">
                <a:off x="2835275" y="2759075"/>
                <a:ext cx="53975" cy="1588"/>
              </a:xfrm>
              <a:prstGeom prst="line">
                <a:avLst/>
              </a:prstGeom>
              <a:noFill/>
              <a:ln w="7200" cap="flat">
                <a:solidFill>
                  <a:srgbClr val="01010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600"/>
              </a:p>
            </p:txBody>
          </p:sp>
          <p:sp>
            <p:nvSpPr>
              <p:cNvPr id="35" name="Line 23"/>
              <p:cNvSpPr>
                <a:spLocks noChangeShapeType="1"/>
              </p:cNvSpPr>
              <p:nvPr/>
            </p:nvSpPr>
            <p:spPr bwMode="auto">
              <a:xfrm flipH="1">
                <a:off x="2835275" y="2222500"/>
                <a:ext cx="53975" cy="1588"/>
              </a:xfrm>
              <a:prstGeom prst="line">
                <a:avLst/>
              </a:prstGeom>
              <a:noFill/>
              <a:ln w="7200" cap="flat">
                <a:solidFill>
                  <a:srgbClr val="01010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600"/>
              </a:p>
            </p:txBody>
          </p:sp>
          <p:sp>
            <p:nvSpPr>
              <p:cNvPr id="36" name="Line 24"/>
              <p:cNvSpPr>
                <a:spLocks noChangeShapeType="1"/>
              </p:cNvSpPr>
              <p:nvPr/>
            </p:nvSpPr>
            <p:spPr bwMode="auto">
              <a:xfrm flipH="1">
                <a:off x="2835275" y="1692275"/>
                <a:ext cx="53975" cy="1588"/>
              </a:xfrm>
              <a:prstGeom prst="line">
                <a:avLst/>
              </a:prstGeom>
              <a:noFill/>
              <a:ln w="7200" cap="flat">
                <a:solidFill>
                  <a:srgbClr val="01010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600"/>
              </a:p>
            </p:txBody>
          </p:sp>
          <p:sp>
            <p:nvSpPr>
              <p:cNvPr id="37" name="Freeform 25"/>
              <p:cNvSpPr>
                <a:spLocks noChangeArrowheads="1"/>
              </p:cNvSpPr>
              <p:nvPr/>
            </p:nvSpPr>
            <p:spPr bwMode="auto">
              <a:xfrm>
                <a:off x="3089275" y="1692275"/>
                <a:ext cx="22225" cy="22225"/>
              </a:xfrm>
              <a:custGeom>
                <a:avLst/>
                <a:gdLst>
                  <a:gd name="T0" fmla="*/ 0 w 60"/>
                  <a:gd name="T1" fmla="*/ 0 h 61"/>
                  <a:gd name="T2" fmla="*/ 59 w 60"/>
                  <a:gd name="T3" fmla="*/ 0 h 61"/>
                  <a:gd name="T4" fmla="*/ 59 w 60"/>
                  <a:gd name="T5" fmla="*/ 60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0" h="61">
                    <a:moveTo>
                      <a:pt x="0" y="0"/>
                    </a:moveTo>
                    <a:lnTo>
                      <a:pt x="59" y="0"/>
                    </a:lnTo>
                    <a:lnTo>
                      <a:pt x="59" y="60"/>
                    </a:lnTo>
                  </a:path>
                </a:pathLst>
              </a:custGeom>
              <a:noFill/>
              <a:ln w="7200" cap="flat">
                <a:solidFill>
                  <a:srgbClr val="7F3F98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600"/>
              </a:p>
            </p:txBody>
          </p:sp>
          <p:sp>
            <p:nvSpPr>
              <p:cNvPr id="38" name="Freeform 26"/>
              <p:cNvSpPr>
                <a:spLocks noChangeArrowheads="1"/>
              </p:cNvSpPr>
              <p:nvPr/>
            </p:nvSpPr>
            <p:spPr bwMode="auto">
              <a:xfrm>
                <a:off x="3124200" y="1735138"/>
                <a:ext cx="22225" cy="22225"/>
              </a:xfrm>
              <a:custGeom>
                <a:avLst/>
                <a:gdLst>
                  <a:gd name="T0" fmla="*/ 0 w 60"/>
                  <a:gd name="T1" fmla="*/ 0 h 61"/>
                  <a:gd name="T2" fmla="*/ 19 w 60"/>
                  <a:gd name="T3" fmla="*/ 0 h 61"/>
                  <a:gd name="T4" fmla="*/ 19 w 60"/>
                  <a:gd name="T5" fmla="*/ 60 h 61"/>
                  <a:gd name="T6" fmla="*/ 59 w 60"/>
                  <a:gd name="T7" fmla="*/ 60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0" h="61">
                    <a:moveTo>
                      <a:pt x="0" y="0"/>
                    </a:moveTo>
                    <a:lnTo>
                      <a:pt x="19" y="0"/>
                    </a:lnTo>
                    <a:lnTo>
                      <a:pt x="19" y="60"/>
                    </a:lnTo>
                    <a:lnTo>
                      <a:pt x="59" y="60"/>
                    </a:lnTo>
                  </a:path>
                </a:pathLst>
              </a:custGeom>
              <a:noFill/>
              <a:ln w="7200" cap="flat">
                <a:solidFill>
                  <a:srgbClr val="7F3F98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600"/>
              </a:p>
            </p:txBody>
          </p:sp>
          <p:sp>
            <p:nvSpPr>
              <p:cNvPr id="39" name="Line 27"/>
              <p:cNvSpPr>
                <a:spLocks noChangeShapeType="1"/>
              </p:cNvSpPr>
              <p:nvPr/>
            </p:nvSpPr>
            <p:spPr bwMode="auto">
              <a:xfrm>
                <a:off x="3167063" y="1763713"/>
                <a:ext cx="1587" cy="42862"/>
              </a:xfrm>
              <a:prstGeom prst="line">
                <a:avLst/>
              </a:prstGeom>
              <a:noFill/>
              <a:ln w="7200" cap="flat">
                <a:solidFill>
                  <a:srgbClr val="7F3F98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600"/>
              </a:p>
            </p:txBody>
          </p:sp>
          <p:sp>
            <p:nvSpPr>
              <p:cNvPr id="40" name="Freeform 28"/>
              <p:cNvSpPr>
                <a:spLocks noChangeArrowheads="1"/>
              </p:cNvSpPr>
              <p:nvPr/>
            </p:nvSpPr>
            <p:spPr bwMode="auto">
              <a:xfrm>
                <a:off x="3189288" y="1820863"/>
                <a:ext cx="22225" cy="22225"/>
              </a:xfrm>
              <a:custGeom>
                <a:avLst/>
                <a:gdLst>
                  <a:gd name="T0" fmla="*/ 0 w 61"/>
                  <a:gd name="T1" fmla="*/ 0 h 61"/>
                  <a:gd name="T2" fmla="*/ 0 w 61"/>
                  <a:gd name="T3" fmla="*/ 40 h 61"/>
                  <a:gd name="T4" fmla="*/ 60 w 61"/>
                  <a:gd name="T5" fmla="*/ 40 h 61"/>
                  <a:gd name="T6" fmla="*/ 60 w 61"/>
                  <a:gd name="T7" fmla="*/ 60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1" h="61">
                    <a:moveTo>
                      <a:pt x="0" y="0"/>
                    </a:moveTo>
                    <a:lnTo>
                      <a:pt x="0" y="40"/>
                    </a:lnTo>
                    <a:lnTo>
                      <a:pt x="60" y="40"/>
                    </a:lnTo>
                    <a:lnTo>
                      <a:pt x="60" y="60"/>
                    </a:lnTo>
                  </a:path>
                </a:pathLst>
              </a:custGeom>
              <a:noFill/>
              <a:ln w="7200" cap="flat">
                <a:solidFill>
                  <a:srgbClr val="7F3F98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600"/>
              </a:p>
            </p:txBody>
          </p:sp>
          <p:sp>
            <p:nvSpPr>
              <p:cNvPr id="41" name="Freeform 29"/>
              <p:cNvSpPr>
                <a:spLocks noChangeArrowheads="1"/>
              </p:cNvSpPr>
              <p:nvPr/>
            </p:nvSpPr>
            <p:spPr bwMode="auto">
              <a:xfrm>
                <a:off x="3232150" y="1857375"/>
                <a:ext cx="14288" cy="22225"/>
              </a:xfrm>
              <a:custGeom>
                <a:avLst/>
                <a:gdLst>
                  <a:gd name="T0" fmla="*/ 0 w 40"/>
                  <a:gd name="T1" fmla="*/ 0 h 60"/>
                  <a:gd name="T2" fmla="*/ 0 w 40"/>
                  <a:gd name="T3" fmla="*/ 39 h 60"/>
                  <a:gd name="T4" fmla="*/ 39 w 40"/>
                  <a:gd name="T5" fmla="*/ 39 h 60"/>
                  <a:gd name="T6" fmla="*/ 39 w 40"/>
                  <a:gd name="T7" fmla="*/ 59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0" h="60">
                    <a:moveTo>
                      <a:pt x="0" y="0"/>
                    </a:moveTo>
                    <a:lnTo>
                      <a:pt x="0" y="39"/>
                    </a:lnTo>
                    <a:lnTo>
                      <a:pt x="39" y="39"/>
                    </a:lnTo>
                    <a:lnTo>
                      <a:pt x="39" y="59"/>
                    </a:lnTo>
                  </a:path>
                </a:pathLst>
              </a:custGeom>
              <a:noFill/>
              <a:ln w="7200" cap="flat">
                <a:solidFill>
                  <a:srgbClr val="7F3F98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600"/>
              </a:p>
            </p:txBody>
          </p:sp>
          <p:sp>
            <p:nvSpPr>
              <p:cNvPr id="42" name="Line 30"/>
              <p:cNvSpPr>
                <a:spLocks noChangeShapeType="1"/>
              </p:cNvSpPr>
              <p:nvPr/>
            </p:nvSpPr>
            <p:spPr bwMode="auto">
              <a:xfrm>
                <a:off x="3252788" y="1914525"/>
                <a:ext cx="36512" cy="1588"/>
              </a:xfrm>
              <a:prstGeom prst="line">
                <a:avLst/>
              </a:prstGeom>
              <a:noFill/>
              <a:ln w="7200" cap="flat">
                <a:solidFill>
                  <a:srgbClr val="7F3F98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600"/>
              </a:p>
            </p:txBody>
          </p:sp>
          <p:sp>
            <p:nvSpPr>
              <p:cNvPr id="43" name="Freeform 31"/>
              <p:cNvSpPr>
                <a:spLocks noChangeArrowheads="1"/>
              </p:cNvSpPr>
              <p:nvPr/>
            </p:nvSpPr>
            <p:spPr bwMode="auto">
              <a:xfrm>
                <a:off x="3324225" y="1914525"/>
                <a:ext cx="7938" cy="36513"/>
              </a:xfrm>
              <a:custGeom>
                <a:avLst/>
                <a:gdLst>
                  <a:gd name="T0" fmla="*/ 0 w 21"/>
                  <a:gd name="T1" fmla="*/ 0 h 100"/>
                  <a:gd name="T2" fmla="*/ 20 w 21"/>
                  <a:gd name="T3" fmla="*/ 0 h 100"/>
                  <a:gd name="T4" fmla="*/ 20 w 21"/>
                  <a:gd name="T5" fmla="*/ 99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" h="100">
                    <a:moveTo>
                      <a:pt x="0" y="0"/>
                    </a:moveTo>
                    <a:lnTo>
                      <a:pt x="20" y="0"/>
                    </a:lnTo>
                    <a:lnTo>
                      <a:pt x="20" y="99"/>
                    </a:lnTo>
                  </a:path>
                </a:pathLst>
              </a:custGeom>
              <a:noFill/>
              <a:ln w="7200" cap="flat">
                <a:solidFill>
                  <a:srgbClr val="7F3F98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600"/>
              </a:p>
            </p:txBody>
          </p:sp>
          <p:sp>
            <p:nvSpPr>
              <p:cNvPr id="44" name="Freeform 32"/>
              <p:cNvSpPr>
                <a:spLocks noChangeArrowheads="1"/>
              </p:cNvSpPr>
              <p:nvPr/>
            </p:nvSpPr>
            <p:spPr bwMode="auto">
              <a:xfrm>
                <a:off x="3346450" y="1971675"/>
                <a:ext cx="14288" cy="22225"/>
              </a:xfrm>
              <a:custGeom>
                <a:avLst/>
                <a:gdLst>
                  <a:gd name="T0" fmla="*/ 0 w 41"/>
                  <a:gd name="T1" fmla="*/ 0 h 60"/>
                  <a:gd name="T2" fmla="*/ 0 w 41"/>
                  <a:gd name="T3" fmla="*/ 0 h 60"/>
                  <a:gd name="T4" fmla="*/ 0 w 41"/>
                  <a:gd name="T5" fmla="*/ 59 h 60"/>
                  <a:gd name="T6" fmla="*/ 40 w 41"/>
                  <a:gd name="T7" fmla="*/ 59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1" h="60">
                    <a:moveTo>
                      <a:pt x="0" y="0"/>
                    </a:moveTo>
                    <a:lnTo>
                      <a:pt x="0" y="0"/>
                    </a:lnTo>
                    <a:lnTo>
                      <a:pt x="0" y="59"/>
                    </a:lnTo>
                    <a:lnTo>
                      <a:pt x="40" y="59"/>
                    </a:lnTo>
                  </a:path>
                </a:pathLst>
              </a:custGeom>
              <a:noFill/>
              <a:ln w="7200" cap="flat">
                <a:solidFill>
                  <a:srgbClr val="7F3F98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600"/>
              </a:p>
            </p:txBody>
          </p:sp>
          <p:sp>
            <p:nvSpPr>
              <p:cNvPr id="45" name="Freeform 33"/>
              <p:cNvSpPr>
                <a:spLocks noChangeArrowheads="1"/>
              </p:cNvSpPr>
              <p:nvPr/>
            </p:nvSpPr>
            <p:spPr bwMode="auto">
              <a:xfrm>
                <a:off x="3382963" y="2014538"/>
                <a:ext cx="14287" cy="22225"/>
              </a:xfrm>
              <a:custGeom>
                <a:avLst/>
                <a:gdLst>
                  <a:gd name="T0" fmla="*/ 0 w 41"/>
                  <a:gd name="T1" fmla="*/ 0 h 61"/>
                  <a:gd name="T2" fmla="*/ 20 w 41"/>
                  <a:gd name="T3" fmla="*/ 0 h 61"/>
                  <a:gd name="T4" fmla="*/ 20 w 41"/>
                  <a:gd name="T5" fmla="*/ 60 h 61"/>
                  <a:gd name="T6" fmla="*/ 40 w 41"/>
                  <a:gd name="T7" fmla="*/ 60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1" h="61">
                    <a:moveTo>
                      <a:pt x="0" y="0"/>
                    </a:moveTo>
                    <a:lnTo>
                      <a:pt x="20" y="0"/>
                    </a:lnTo>
                    <a:lnTo>
                      <a:pt x="20" y="60"/>
                    </a:lnTo>
                    <a:lnTo>
                      <a:pt x="40" y="60"/>
                    </a:lnTo>
                  </a:path>
                </a:pathLst>
              </a:custGeom>
              <a:noFill/>
              <a:ln w="7200" cap="flat">
                <a:solidFill>
                  <a:srgbClr val="7F3F98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600"/>
              </a:p>
            </p:txBody>
          </p:sp>
          <p:sp>
            <p:nvSpPr>
              <p:cNvPr id="46" name="Freeform 34"/>
              <p:cNvSpPr>
                <a:spLocks noChangeArrowheads="1"/>
              </p:cNvSpPr>
              <p:nvPr/>
            </p:nvSpPr>
            <p:spPr bwMode="auto">
              <a:xfrm>
                <a:off x="3425825" y="2043113"/>
                <a:ext cx="22225" cy="14287"/>
              </a:xfrm>
              <a:custGeom>
                <a:avLst/>
                <a:gdLst>
                  <a:gd name="T0" fmla="*/ 0 w 61"/>
                  <a:gd name="T1" fmla="*/ 0 h 41"/>
                  <a:gd name="T2" fmla="*/ 0 w 61"/>
                  <a:gd name="T3" fmla="*/ 19 h 41"/>
                  <a:gd name="T4" fmla="*/ 60 w 61"/>
                  <a:gd name="T5" fmla="*/ 19 h 41"/>
                  <a:gd name="T6" fmla="*/ 60 w 61"/>
                  <a:gd name="T7" fmla="*/ 40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1" h="41">
                    <a:moveTo>
                      <a:pt x="0" y="0"/>
                    </a:moveTo>
                    <a:lnTo>
                      <a:pt x="0" y="19"/>
                    </a:lnTo>
                    <a:lnTo>
                      <a:pt x="60" y="19"/>
                    </a:lnTo>
                    <a:lnTo>
                      <a:pt x="60" y="40"/>
                    </a:lnTo>
                  </a:path>
                </a:pathLst>
              </a:custGeom>
              <a:noFill/>
              <a:ln w="7200" cap="flat">
                <a:solidFill>
                  <a:srgbClr val="7F3F98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600"/>
              </a:p>
            </p:txBody>
          </p:sp>
          <p:sp>
            <p:nvSpPr>
              <p:cNvPr id="47" name="Freeform 35"/>
              <p:cNvSpPr>
                <a:spLocks noChangeArrowheads="1"/>
              </p:cNvSpPr>
              <p:nvPr/>
            </p:nvSpPr>
            <p:spPr bwMode="auto">
              <a:xfrm>
                <a:off x="3454400" y="2093913"/>
                <a:ext cx="36513" cy="1587"/>
              </a:xfrm>
              <a:custGeom>
                <a:avLst/>
                <a:gdLst>
                  <a:gd name="T0" fmla="*/ 0 w 101"/>
                  <a:gd name="T1" fmla="*/ 0 h 1"/>
                  <a:gd name="T2" fmla="*/ 100 w 101"/>
                  <a:gd name="T3" fmla="*/ 0 h 1"/>
                  <a:gd name="T4" fmla="*/ 100 w 101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1" h="1">
                    <a:moveTo>
                      <a:pt x="0" y="0"/>
                    </a:moveTo>
                    <a:lnTo>
                      <a:pt x="100" y="0"/>
                    </a:lnTo>
                    <a:lnTo>
                      <a:pt x="100" y="0"/>
                    </a:lnTo>
                  </a:path>
                </a:pathLst>
              </a:custGeom>
              <a:noFill/>
              <a:ln w="7200" cap="flat">
                <a:solidFill>
                  <a:srgbClr val="7F3F98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600"/>
              </a:p>
            </p:txBody>
          </p:sp>
          <p:sp>
            <p:nvSpPr>
              <p:cNvPr id="48" name="Freeform 36"/>
              <p:cNvSpPr>
                <a:spLocks noChangeArrowheads="1"/>
              </p:cNvSpPr>
              <p:nvPr/>
            </p:nvSpPr>
            <p:spPr bwMode="auto">
              <a:xfrm>
                <a:off x="3489325" y="2136775"/>
                <a:ext cx="22225" cy="14288"/>
              </a:xfrm>
              <a:custGeom>
                <a:avLst/>
                <a:gdLst>
                  <a:gd name="T0" fmla="*/ 0 w 60"/>
                  <a:gd name="T1" fmla="*/ 0 h 41"/>
                  <a:gd name="T2" fmla="*/ 0 w 60"/>
                  <a:gd name="T3" fmla="*/ 40 h 41"/>
                  <a:gd name="T4" fmla="*/ 59 w 60"/>
                  <a:gd name="T5" fmla="*/ 40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0" h="41">
                    <a:moveTo>
                      <a:pt x="0" y="0"/>
                    </a:moveTo>
                    <a:lnTo>
                      <a:pt x="0" y="40"/>
                    </a:lnTo>
                    <a:lnTo>
                      <a:pt x="59" y="40"/>
                    </a:lnTo>
                  </a:path>
                </a:pathLst>
              </a:custGeom>
              <a:noFill/>
              <a:ln w="7200" cap="flat">
                <a:solidFill>
                  <a:srgbClr val="7F3F98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600"/>
              </a:p>
            </p:txBody>
          </p:sp>
          <p:sp>
            <p:nvSpPr>
              <p:cNvPr id="49" name="Freeform 37"/>
              <p:cNvSpPr>
                <a:spLocks noChangeArrowheads="1"/>
              </p:cNvSpPr>
              <p:nvPr/>
            </p:nvSpPr>
            <p:spPr bwMode="auto">
              <a:xfrm>
                <a:off x="3525838" y="2173288"/>
                <a:ext cx="22225" cy="22225"/>
              </a:xfrm>
              <a:custGeom>
                <a:avLst/>
                <a:gdLst>
                  <a:gd name="T0" fmla="*/ 0 w 61"/>
                  <a:gd name="T1" fmla="*/ 0 h 60"/>
                  <a:gd name="T2" fmla="*/ 0 w 61"/>
                  <a:gd name="T3" fmla="*/ 59 h 60"/>
                  <a:gd name="T4" fmla="*/ 60 w 61"/>
                  <a:gd name="T5" fmla="*/ 59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1" h="60">
                    <a:moveTo>
                      <a:pt x="0" y="0"/>
                    </a:moveTo>
                    <a:lnTo>
                      <a:pt x="0" y="59"/>
                    </a:lnTo>
                    <a:lnTo>
                      <a:pt x="60" y="59"/>
                    </a:lnTo>
                  </a:path>
                </a:pathLst>
              </a:custGeom>
              <a:noFill/>
              <a:ln w="7200" cap="flat">
                <a:solidFill>
                  <a:srgbClr val="7F3F98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600"/>
              </a:p>
            </p:txBody>
          </p:sp>
          <p:sp>
            <p:nvSpPr>
              <p:cNvPr id="50" name="Line 38"/>
              <p:cNvSpPr>
                <a:spLocks noChangeShapeType="1"/>
              </p:cNvSpPr>
              <p:nvPr/>
            </p:nvSpPr>
            <p:spPr bwMode="auto">
              <a:xfrm>
                <a:off x="3568700" y="2208213"/>
                <a:ext cx="1588" cy="34925"/>
              </a:xfrm>
              <a:prstGeom prst="line">
                <a:avLst/>
              </a:prstGeom>
              <a:noFill/>
              <a:ln w="7200" cap="flat">
                <a:solidFill>
                  <a:srgbClr val="7F3F98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600"/>
              </a:p>
            </p:txBody>
          </p:sp>
          <p:sp>
            <p:nvSpPr>
              <p:cNvPr id="51" name="Freeform 39"/>
              <p:cNvSpPr>
                <a:spLocks noChangeArrowheads="1"/>
              </p:cNvSpPr>
              <p:nvPr/>
            </p:nvSpPr>
            <p:spPr bwMode="auto">
              <a:xfrm>
                <a:off x="3597275" y="2251075"/>
                <a:ext cx="14288" cy="28575"/>
              </a:xfrm>
              <a:custGeom>
                <a:avLst/>
                <a:gdLst>
                  <a:gd name="T0" fmla="*/ 0 w 41"/>
                  <a:gd name="T1" fmla="*/ 0 h 81"/>
                  <a:gd name="T2" fmla="*/ 40 w 41"/>
                  <a:gd name="T3" fmla="*/ 0 h 81"/>
                  <a:gd name="T4" fmla="*/ 40 w 41"/>
                  <a:gd name="T5" fmla="*/ 80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1" h="81">
                    <a:moveTo>
                      <a:pt x="0" y="0"/>
                    </a:moveTo>
                    <a:lnTo>
                      <a:pt x="40" y="0"/>
                    </a:lnTo>
                    <a:lnTo>
                      <a:pt x="40" y="80"/>
                    </a:lnTo>
                  </a:path>
                </a:pathLst>
              </a:custGeom>
              <a:noFill/>
              <a:ln w="7200" cap="flat">
                <a:solidFill>
                  <a:srgbClr val="7F3F98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600"/>
              </a:p>
            </p:txBody>
          </p:sp>
          <p:sp>
            <p:nvSpPr>
              <p:cNvPr id="52" name="Freeform 40"/>
              <p:cNvSpPr>
                <a:spLocks noChangeArrowheads="1"/>
              </p:cNvSpPr>
              <p:nvPr/>
            </p:nvSpPr>
            <p:spPr bwMode="auto">
              <a:xfrm>
                <a:off x="3625850" y="2301875"/>
                <a:ext cx="7938" cy="36513"/>
              </a:xfrm>
              <a:custGeom>
                <a:avLst/>
                <a:gdLst>
                  <a:gd name="T0" fmla="*/ 0 w 22"/>
                  <a:gd name="T1" fmla="*/ 0 h 100"/>
                  <a:gd name="T2" fmla="*/ 0 w 22"/>
                  <a:gd name="T3" fmla="*/ 99 h 100"/>
                  <a:gd name="T4" fmla="*/ 21 w 22"/>
                  <a:gd name="T5" fmla="*/ 99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2" h="100">
                    <a:moveTo>
                      <a:pt x="0" y="0"/>
                    </a:moveTo>
                    <a:lnTo>
                      <a:pt x="0" y="99"/>
                    </a:lnTo>
                    <a:lnTo>
                      <a:pt x="21" y="99"/>
                    </a:lnTo>
                  </a:path>
                </a:pathLst>
              </a:custGeom>
              <a:noFill/>
              <a:ln w="7200" cap="flat">
                <a:solidFill>
                  <a:srgbClr val="7F3F98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600"/>
              </a:p>
            </p:txBody>
          </p:sp>
          <p:sp>
            <p:nvSpPr>
              <p:cNvPr id="53" name="Freeform 41"/>
              <p:cNvSpPr>
                <a:spLocks noChangeArrowheads="1"/>
              </p:cNvSpPr>
              <p:nvPr/>
            </p:nvSpPr>
            <p:spPr bwMode="auto">
              <a:xfrm>
                <a:off x="3668713" y="2336800"/>
                <a:ext cx="22225" cy="14288"/>
              </a:xfrm>
              <a:custGeom>
                <a:avLst/>
                <a:gdLst>
                  <a:gd name="T0" fmla="*/ 0 w 61"/>
                  <a:gd name="T1" fmla="*/ 0 h 41"/>
                  <a:gd name="T2" fmla="*/ 60 w 61"/>
                  <a:gd name="T3" fmla="*/ 0 h 41"/>
                  <a:gd name="T4" fmla="*/ 60 w 61"/>
                  <a:gd name="T5" fmla="*/ 40 h 41"/>
                  <a:gd name="T6" fmla="*/ 60 w 61"/>
                  <a:gd name="T7" fmla="*/ 40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1" h="41">
                    <a:moveTo>
                      <a:pt x="0" y="0"/>
                    </a:moveTo>
                    <a:lnTo>
                      <a:pt x="60" y="0"/>
                    </a:lnTo>
                    <a:lnTo>
                      <a:pt x="60" y="40"/>
                    </a:lnTo>
                    <a:lnTo>
                      <a:pt x="60" y="40"/>
                    </a:lnTo>
                  </a:path>
                </a:pathLst>
              </a:custGeom>
              <a:noFill/>
              <a:ln w="7200" cap="flat">
                <a:solidFill>
                  <a:srgbClr val="7F3F98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600"/>
              </a:p>
            </p:txBody>
          </p:sp>
          <p:sp>
            <p:nvSpPr>
              <p:cNvPr id="54" name="Freeform 42"/>
              <p:cNvSpPr>
                <a:spLocks noChangeArrowheads="1"/>
              </p:cNvSpPr>
              <p:nvPr/>
            </p:nvSpPr>
            <p:spPr bwMode="auto">
              <a:xfrm>
                <a:off x="3703638" y="2373313"/>
                <a:ext cx="22225" cy="22225"/>
              </a:xfrm>
              <a:custGeom>
                <a:avLst/>
                <a:gdLst>
                  <a:gd name="T0" fmla="*/ 0 w 61"/>
                  <a:gd name="T1" fmla="*/ 0 h 60"/>
                  <a:gd name="T2" fmla="*/ 60 w 61"/>
                  <a:gd name="T3" fmla="*/ 0 h 60"/>
                  <a:gd name="T4" fmla="*/ 60 w 61"/>
                  <a:gd name="T5" fmla="*/ 59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1" h="60">
                    <a:moveTo>
                      <a:pt x="0" y="0"/>
                    </a:moveTo>
                    <a:lnTo>
                      <a:pt x="60" y="0"/>
                    </a:lnTo>
                    <a:lnTo>
                      <a:pt x="60" y="59"/>
                    </a:lnTo>
                  </a:path>
                </a:pathLst>
              </a:custGeom>
              <a:noFill/>
              <a:ln w="7200" cap="flat">
                <a:solidFill>
                  <a:srgbClr val="7F3F98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600"/>
              </a:p>
            </p:txBody>
          </p:sp>
          <p:sp>
            <p:nvSpPr>
              <p:cNvPr id="55" name="Freeform 43"/>
              <p:cNvSpPr>
                <a:spLocks noChangeArrowheads="1"/>
              </p:cNvSpPr>
              <p:nvPr/>
            </p:nvSpPr>
            <p:spPr bwMode="auto">
              <a:xfrm>
                <a:off x="3762375" y="2393950"/>
                <a:ext cx="7938" cy="36513"/>
              </a:xfrm>
              <a:custGeom>
                <a:avLst/>
                <a:gdLst>
                  <a:gd name="T0" fmla="*/ 0 w 21"/>
                  <a:gd name="T1" fmla="*/ 0 h 101"/>
                  <a:gd name="T2" fmla="*/ 20 w 21"/>
                  <a:gd name="T3" fmla="*/ 0 h 101"/>
                  <a:gd name="T4" fmla="*/ 20 w 21"/>
                  <a:gd name="T5" fmla="*/ 10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" h="101">
                    <a:moveTo>
                      <a:pt x="0" y="0"/>
                    </a:moveTo>
                    <a:lnTo>
                      <a:pt x="20" y="0"/>
                    </a:lnTo>
                    <a:lnTo>
                      <a:pt x="20" y="100"/>
                    </a:lnTo>
                  </a:path>
                </a:pathLst>
              </a:custGeom>
              <a:noFill/>
              <a:ln w="7200" cap="flat">
                <a:solidFill>
                  <a:srgbClr val="7F3F98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600"/>
              </a:p>
            </p:txBody>
          </p:sp>
          <p:sp>
            <p:nvSpPr>
              <p:cNvPr id="56" name="Line 44"/>
              <p:cNvSpPr>
                <a:spLocks noChangeShapeType="1"/>
              </p:cNvSpPr>
              <p:nvPr/>
            </p:nvSpPr>
            <p:spPr bwMode="auto">
              <a:xfrm>
                <a:off x="3790950" y="2444750"/>
                <a:ext cx="1588" cy="42863"/>
              </a:xfrm>
              <a:prstGeom prst="line">
                <a:avLst/>
              </a:prstGeom>
              <a:noFill/>
              <a:ln w="7200" cap="flat">
                <a:solidFill>
                  <a:srgbClr val="7F3F98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600"/>
              </a:p>
            </p:txBody>
          </p:sp>
          <p:sp>
            <p:nvSpPr>
              <p:cNvPr id="57" name="Freeform 45"/>
              <p:cNvSpPr>
                <a:spLocks noChangeArrowheads="1"/>
              </p:cNvSpPr>
              <p:nvPr/>
            </p:nvSpPr>
            <p:spPr bwMode="auto">
              <a:xfrm>
                <a:off x="3805238" y="2501900"/>
                <a:ext cx="22225" cy="22225"/>
              </a:xfrm>
              <a:custGeom>
                <a:avLst/>
                <a:gdLst>
                  <a:gd name="T0" fmla="*/ 0 w 60"/>
                  <a:gd name="T1" fmla="*/ 0 h 61"/>
                  <a:gd name="T2" fmla="*/ 0 w 60"/>
                  <a:gd name="T3" fmla="*/ 40 h 61"/>
                  <a:gd name="T4" fmla="*/ 59 w 60"/>
                  <a:gd name="T5" fmla="*/ 40 h 61"/>
                  <a:gd name="T6" fmla="*/ 59 w 60"/>
                  <a:gd name="T7" fmla="*/ 60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0" h="61">
                    <a:moveTo>
                      <a:pt x="0" y="0"/>
                    </a:moveTo>
                    <a:lnTo>
                      <a:pt x="0" y="40"/>
                    </a:lnTo>
                    <a:lnTo>
                      <a:pt x="59" y="40"/>
                    </a:lnTo>
                    <a:lnTo>
                      <a:pt x="59" y="60"/>
                    </a:lnTo>
                  </a:path>
                </a:pathLst>
              </a:custGeom>
              <a:noFill/>
              <a:ln w="7200" cap="flat">
                <a:solidFill>
                  <a:srgbClr val="7F3F98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600"/>
              </a:p>
            </p:txBody>
          </p:sp>
          <p:sp>
            <p:nvSpPr>
              <p:cNvPr id="58" name="Freeform 46"/>
              <p:cNvSpPr>
                <a:spLocks noChangeArrowheads="1"/>
              </p:cNvSpPr>
              <p:nvPr/>
            </p:nvSpPr>
            <p:spPr bwMode="auto">
              <a:xfrm>
                <a:off x="3825875" y="2559050"/>
                <a:ext cx="22225" cy="15875"/>
              </a:xfrm>
              <a:custGeom>
                <a:avLst/>
                <a:gdLst>
                  <a:gd name="T0" fmla="*/ 0 w 61"/>
                  <a:gd name="T1" fmla="*/ 0 h 42"/>
                  <a:gd name="T2" fmla="*/ 0 w 61"/>
                  <a:gd name="T3" fmla="*/ 41 h 42"/>
                  <a:gd name="T4" fmla="*/ 60 w 61"/>
                  <a:gd name="T5" fmla="*/ 41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1" h="42">
                    <a:moveTo>
                      <a:pt x="0" y="0"/>
                    </a:moveTo>
                    <a:lnTo>
                      <a:pt x="0" y="41"/>
                    </a:lnTo>
                    <a:lnTo>
                      <a:pt x="60" y="41"/>
                    </a:lnTo>
                  </a:path>
                </a:pathLst>
              </a:custGeom>
              <a:noFill/>
              <a:ln w="7200" cap="flat">
                <a:solidFill>
                  <a:srgbClr val="7F3F98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600"/>
              </a:p>
            </p:txBody>
          </p:sp>
          <p:sp>
            <p:nvSpPr>
              <p:cNvPr id="59" name="Line 47"/>
              <p:cNvSpPr>
                <a:spLocks noChangeShapeType="1"/>
              </p:cNvSpPr>
              <p:nvPr/>
            </p:nvSpPr>
            <p:spPr bwMode="auto">
              <a:xfrm>
                <a:off x="3868738" y="2595563"/>
                <a:ext cx="1587" cy="42862"/>
              </a:xfrm>
              <a:prstGeom prst="line">
                <a:avLst/>
              </a:prstGeom>
              <a:noFill/>
              <a:ln w="7200" cap="flat">
                <a:solidFill>
                  <a:srgbClr val="7F3F98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600"/>
              </a:p>
            </p:txBody>
          </p:sp>
          <p:sp>
            <p:nvSpPr>
              <p:cNvPr id="60" name="Line 48"/>
              <p:cNvSpPr>
                <a:spLocks noChangeShapeType="1"/>
              </p:cNvSpPr>
              <p:nvPr/>
            </p:nvSpPr>
            <p:spPr bwMode="auto">
              <a:xfrm>
                <a:off x="3890963" y="2652713"/>
                <a:ext cx="1587" cy="36512"/>
              </a:xfrm>
              <a:prstGeom prst="line">
                <a:avLst/>
              </a:prstGeom>
              <a:noFill/>
              <a:ln w="7200" cap="flat">
                <a:solidFill>
                  <a:srgbClr val="7F3F98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600"/>
              </a:p>
            </p:txBody>
          </p:sp>
          <p:sp>
            <p:nvSpPr>
              <p:cNvPr id="61" name="Freeform 49"/>
              <p:cNvSpPr>
                <a:spLocks noChangeArrowheads="1"/>
              </p:cNvSpPr>
              <p:nvPr/>
            </p:nvSpPr>
            <p:spPr bwMode="auto">
              <a:xfrm>
                <a:off x="3919538" y="2695575"/>
                <a:ext cx="7937" cy="36513"/>
              </a:xfrm>
              <a:custGeom>
                <a:avLst/>
                <a:gdLst>
                  <a:gd name="T0" fmla="*/ 0 w 21"/>
                  <a:gd name="T1" fmla="*/ 0 h 101"/>
                  <a:gd name="T2" fmla="*/ 20 w 21"/>
                  <a:gd name="T3" fmla="*/ 0 h 101"/>
                  <a:gd name="T4" fmla="*/ 20 w 21"/>
                  <a:gd name="T5" fmla="*/ 10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" h="101">
                    <a:moveTo>
                      <a:pt x="0" y="0"/>
                    </a:moveTo>
                    <a:lnTo>
                      <a:pt x="20" y="0"/>
                    </a:lnTo>
                    <a:lnTo>
                      <a:pt x="20" y="100"/>
                    </a:lnTo>
                  </a:path>
                </a:pathLst>
              </a:custGeom>
              <a:noFill/>
              <a:ln w="7200" cap="flat">
                <a:solidFill>
                  <a:srgbClr val="7F3F98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600"/>
              </a:p>
            </p:txBody>
          </p:sp>
          <p:sp>
            <p:nvSpPr>
              <p:cNvPr id="62" name="Freeform 50"/>
              <p:cNvSpPr>
                <a:spLocks noChangeArrowheads="1"/>
              </p:cNvSpPr>
              <p:nvPr/>
            </p:nvSpPr>
            <p:spPr bwMode="auto">
              <a:xfrm>
                <a:off x="3954463" y="2738438"/>
                <a:ext cx="14287" cy="28575"/>
              </a:xfrm>
              <a:custGeom>
                <a:avLst/>
                <a:gdLst>
                  <a:gd name="T0" fmla="*/ 0 w 41"/>
                  <a:gd name="T1" fmla="*/ 0 h 81"/>
                  <a:gd name="T2" fmla="*/ 40 w 41"/>
                  <a:gd name="T3" fmla="*/ 0 h 81"/>
                  <a:gd name="T4" fmla="*/ 40 w 41"/>
                  <a:gd name="T5" fmla="*/ 80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1" h="81">
                    <a:moveTo>
                      <a:pt x="0" y="0"/>
                    </a:moveTo>
                    <a:lnTo>
                      <a:pt x="40" y="0"/>
                    </a:lnTo>
                    <a:lnTo>
                      <a:pt x="40" y="80"/>
                    </a:lnTo>
                  </a:path>
                </a:pathLst>
              </a:custGeom>
              <a:noFill/>
              <a:ln w="7200" cap="flat">
                <a:solidFill>
                  <a:srgbClr val="7F3F98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600"/>
              </a:p>
            </p:txBody>
          </p:sp>
          <p:sp>
            <p:nvSpPr>
              <p:cNvPr id="63" name="Freeform 51"/>
              <p:cNvSpPr>
                <a:spLocks noChangeArrowheads="1"/>
              </p:cNvSpPr>
              <p:nvPr/>
            </p:nvSpPr>
            <p:spPr bwMode="auto">
              <a:xfrm>
                <a:off x="3968750" y="2795588"/>
                <a:ext cx="22225" cy="22225"/>
              </a:xfrm>
              <a:custGeom>
                <a:avLst/>
                <a:gdLst>
                  <a:gd name="T0" fmla="*/ 0 w 60"/>
                  <a:gd name="T1" fmla="*/ 0 h 61"/>
                  <a:gd name="T2" fmla="*/ 40 w 60"/>
                  <a:gd name="T3" fmla="*/ 0 h 61"/>
                  <a:gd name="T4" fmla="*/ 40 w 60"/>
                  <a:gd name="T5" fmla="*/ 60 h 61"/>
                  <a:gd name="T6" fmla="*/ 59 w 60"/>
                  <a:gd name="T7" fmla="*/ 60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0" h="61">
                    <a:moveTo>
                      <a:pt x="0" y="0"/>
                    </a:moveTo>
                    <a:lnTo>
                      <a:pt x="40" y="0"/>
                    </a:lnTo>
                    <a:lnTo>
                      <a:pt x="40" y="60"/>
                    </a:lnTo>
                    <a:lnTo>
                      <a:pt x="59" y="60"/>
                    </a:lnTo>
                  </a:path>
                </a:pathLst>
              </a:custGeom>
              <a:noFill/>
              <a:ln w="7200" cap="flat">
                <a:solidFill>
                  <a:srgbClr val="7F3F98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600"/>
              </a:p>
            </p:txBody>
          </p:sp>
          <p:sp>
            <p:nvSpPr>
              <p:cNvPr id="64" name="Line 52"/>
              <p:cNvSpPr>
                <a:spLocks noChangeShapeType="1"/>
              </p:cNvSpPr>
              <p:nvPr/>
            </p:nvSpPr>
            <p:spPr bwMode="auto">
              <a:xfrm>
                <a:off x="4005263" y="2838450"/>
                <a:ext cx="1587" cy="34925"/>
              </a:xfrm>
              <a:prstGeom prst="line">
                <a:avLst/>
              </a:prstGeom>
              <a:noFill/>
              <a:ln w="7200" cap="flat">
                <a:solidFill>
                  <a:srgbClr val="7F3F98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600"/>
              </a:p>
            </p:txBody>
          </p:sp>
          <p:sp>
            <p:nvSpPr>
              <p:cNvPr id="65" name="Freeform 53"/>
              <p:cNvSpPr>
                <a:spLocks noChangeArrowheads="1"/>
              </p:cNvSpPr>
              <p:nvPr/>
            </p:nvSpPr>
            <p:spPr bwMode="auto">
              <a:xfrm>
                <a:off x="4041775" y="2881313"/>
                <a:ext cx="22225" cy="22225"/>
              </a:xfrm>
              <a:custGeom>
                <a:avLst/>
                <a:gdLst>
                  <a:gd name="T0" fmla="*/ 0 w 61"/>
                  <a:gd name="T1" fmla="*/ 0 h 61"/>
                  <a:gd name="T2" fmla="*/ 20 w 61"/>
                  <a:gd name="T3" fmla="*/ 0 h 61"/>
                  <a:gd name="T4" fmla="*/ 20 w 61"/>
                  <a:gd name="T5" fmla="*/ 60 h 61"/>
                  <a:gd name="T6" fmla="*/ 60 w 61"/>
                  <a:gd name="T7" fmla="*/ 60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1" h="61">
                    <a:moveTo>
                      <a:pt x="0" y="0"/>
                    </a:moveTo>
                    <a:lnTo>
                      <a:pt x="20" y="0"/>
                    </a:lnTo>
                    <a:lnTo>
                      <a:pt x="20" y="60"/>
                    </a:lnTo>
                    <a:lnTo>
                      <a:pt x="60" y="60"/>
                    </a:lnTo>
                  </a:path>
                </a:pathLst>
              </a:custGeom>
              <a:noFill/>
              <a:ln w="7200" cap="flat">
                <a:solidFill>
                  <a:srgbClr val="7F3F98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600"/>
              </a:p>
            </p:txBody>
          </p:sp>
          <p:sp>
            <p:nvSpPr>
              <p:cNvPr id="66" name="Freeform 54"/>
              <p:cNvSpPr>
                <a:spLocks noChangeArrowheads="1"/>
              </p:cNvSpPr>
              <p:nvPr/>
            </p:nvSpPr>
            <p:spPr bwMode="auto">
              <a:xfrm>
                <a:off x="4068763" y="2930525"/>
                <a:ext cx="14287" cy="22225"/>
              </a:xfrm>
              <a:custGeom>
                <a:avLst/>
                <a:gdLst>
                  <a:gd name="T0" fmla="*/ 0 w 41"/>
                  <a:gd name="T1" fmla="*/ 0 h 61"/>
                  <a:gd name="T2" fmla="*/ 0 w 41"/>
                  <a:gd name="T3" fmla="*/ 20 h 61"/>
                  <a:gd name="T4" fmla="*/ 40 w 41"/>
                  <a:gd name="T5" fmla="*/ 20 h 61"/>
                  <a:gd name="T6" fmla="*/ 40 w 41"/>
                  <a:gd name="T7" fmla="*/ 60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1" h="61">
                    <a:moveTo>
                      <a:pt x="0" y="0"/>
                    </a:moveTo>
                    <a:lnTo>
                      <a:pt x="0" y="20"/>
                    </a:lnTo>
                    <a:lnTo>
                      <a:pt x="40" y="20"/>
                    </a:lnTo>
                    <a:lnTo>
                      <a:pt x="40" y="60"/>
                    </a:lnTo>
                  </a:path>
                </a:pathLst>
              </a:custGeom>
              <a:noFill/>
              <a:ln w="7200" cap="flat">
                <a:solidFill>
                  <a:srgbClr val="7F3F98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600"/>
              </a:p>
            </p:txBody>
          </p:sp>
          <p:sp>
            <p:nvSpPr>
              <p:cNvPr id="67" name="Freeform 55"/>
              <p:cNvSpPr>
                <a:spLocks noChangeArrowheads="1"/>
              </p:cNvSpPr>
              <p:nvPr/>
            </p:nvSpPr>
            <p:spPr bwMode="auto">
              <a:xfrm>
                <a:off x="4083050" y="2989263"/>
                <a:ext cx="22225" cy="14287"/>
              </a:xfrm>
              <a:custGeom>
                <a:avLst/>
                <a:gdLst>
                  <a:gd name="T0" fmla="*/ 0 w 61"/>
                  <a:gd name="T1" fmla="*/ 0 h 41"/>
                  <a:gd name="T2" fmla="*/ 0 w 61"/>
                  <a:gd name="T3" fmla="*/ 40 h 41"/>
                  <a:gd name="T4" fmla="*/ 60 w 61"/>
                  <a:gd name="T5" fmla="*/ 40 h 41"/>
                  <a:gd name="T6" fmla="*/ 60 w 61"/>
                  <a:gd name="T7" fmla="*/ 40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1" h="41">
                    <a:moveTo>
                      <a:pt x="0" y="0"/>
                    </a:moveTo>
                    <a:lnTo>
                      <a:pt x="0" y="40"/>
                    </a:lnTo>
                    <a:lnTo>
                      <a:pt x="60" y="40"/>
                    </a:lnTo>
                    <a:lnTo>
                      <a:pt x="60" y="40"/>
                    </a:lnTo>
                  </a:path>
                </a:pathLst>
              </a:custGeom>
              <a:noFill/>
              <a:ln w="7200" cap="flat">
                <a:solidFill>
                  <a:srgbClr val="7F3F98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600"/>
              </a:p>
            </p:txBody>
          </p:sp>
          <p:sp>
            <p:nvSpPr>
              <p:cNvPr id="68" name="Freeform 56"/>
              <p:cNvSpPr>
                <a:spLocks noChangeArrowheads="1"/>
              </p:cNvSpPr>
              <p:nvPr/>
            </p:nvSpPr>
            <p:spPr bwMode="auto">
              <a:xfrm>
                <a:off x="4125913" y="3017838"/>
                <a:ext cx="22225" cy="28575"/>
              </a:xfrm>
              <a:custGeom>
                <a:avLst/>
                <a:gdLst>
                  <a:gd name="T0" fmla="*/ 0 w 61"/>
                  <a:gd name="T1" fmla="*/ 0 h 81"/>
                  <a:gd name="T2" fmla="*/ 60 w 61"/>
                  <a:gd name="T3" fmla="*/ 0 h 81"/>
                  <a:gd name="T4" fmla="*/ 60 w 61"/>
                  <a:gd name="T5" fmla="*/ 80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1" h="81">
                    <a:moveTo>
                      <a:pt x="0" y="0"/>
                    </a:moveTo>
                    <a:lnTo>
                      <a:pt x="60" y="0"/>
                    </a:lnTo>
                    <a:lnTo>
                      <a:pt x="60" y="80"/>
                    </a:lnTo>
                  </a:path>
                </a:pathLst>
              </a:custGeom>
              <a:noFill/>
              <a:ln w="7200" cap="flat">
                <a:solidFill>
                  <a:srgbClr val="7F3F98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600"/>
              </a:p>
            </p:txBody>
          </p:sp>
          <p:sp>
            <p:nvSpPr>
              <p:cNvPr id="69" name="Freeform 57"/>
              <p:cNvSpPr>
                <a:spLocks noChangeArrowheads="1"/>
              </p:cNvSpPr>
              <p:nvPr/>
            </p:nvSpPr>
            <p:spPr bwMode="auto">
              <a:xfrm>
                <a:off x="4148138" y="3081338"/>
                <a:ext cx="14287" cy="14287"/>
              </a:xfrm>
              <a:custGeom>
                <a:avLst/>
                <a:gdLst>
                  <a:gd name="T0" fmla="*/ 0 w 41"/>
                  <a:gd name="T1" fmla="*/ 0 h 41"/>
                  <a:gd name="T2" fmla="*/ 0 w 41"/>
                  <a:gd name="T3" fmla="*/ 0 h 41"/>
                  <a:gd name="T4" fmla="*/ 40 w 41"/>
                  <a:gd name="T5" fmla="*/ 0 h 41"/>
                  <a:gd name="T6" fmla="*/ 40 w 41"/>
                  <a:gd name="T7" fmla="*/ 40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1" h="41">
                    <a:moveTo>
                      <a:pt x="0" y="0"/>
                    </a:moveTo>
                    <a:lnTo>
                      <a:pt x="0" y="0"/>
                    </a:lnTo>
                    <a:lnTo>
                      <a:pt x="40" y="0"/>
                    </a:lnTo>
                    <a:lnTo>
                      <a:pt x="40" y="40"/>
                    </a:lnTo>
                  </a:path>
                </a:pathLst>
              </a:custGeom>
              <a:noFill/>
              <a:ln w="7200" cap="flat">
                <a:solidFill>
                  <a:srgbClr val="7F3F98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600"/>
              </a:p>
            </p:txBody>
          </p:sp>
          <p:sp>
            <p:nvSpPr>
              <p:cNvPr id="70" name="Freeform 58"/>
              <p:cNvSpPr>
                <a:spLocks noChangeArrowheads="1"/>
              </p:cNvSpPr>
              <p:nvPr/>
            </p:nvSpPr>
            <p:spPr bwMode="auto">
              <a:xfrm>
                <a:off x="4184650" y="3117850"/>
                <a:ext cx="22225" cy="22225"/>
              </a:xfrm>
              <a:custGeom>
                <a:avLst/>
                <a:gdLst>
                  <a:gd name="T0" fmla="*/ 0 w 60"/>
                  <a:gd name="T1" fmla="*/ 0 h 60"/>
                  <a:gd name="T2" fmla="*/ 0 w 60"/>
                  <a:gd name="T3" fmla="*/ 20 h 60"/>
                  <a:gd name="T4" fmla="*/ 59 w 60"/>
                  <a:gd name="T5" fmla="*/ 20 h 60"/>
                  <a:gd name="T6" fmla="*/ 59 w 60"/>
                  <a:gd name="T7" fmla="*/ 59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0" h="60">
                    <a:moveTo>
                      <a:pt x="0" y="0"/>
                    </a:moveTo>
                    <a:lnTo>
                      <a:pt x="0" y="20"/>
                    </a:lnTo>
                    <a:lnTo>
                      <a:pt x="59" y="20"/>
                    </a:lnTo>
                    <a:lnTo>
                      <a:pt x="59" y="59"/>
                    </a:lnTo>
                  </a:path>
                </a:pathLst>
              </a:custGeom>
              <a:noFill/>
              <a:ln w="7200" cap="flat">
                <a:solidFill>
                  <a:srgbClr val="7F3F98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600"/>
              </a:p>
            </p:txBody>
          </p:sp>
          <p:sp>
            <p:nvSpPr>
              <p:cNvPr id="71" name="Freeform 59"/>
              <p:cNvSpPr>
                <a:spLocks noChangeArrowheads="1"/>
              </p:cNvSpPr>
              <p:nvPr/>
            </p:nvSpPr>
            <p:spPr bwMode="auto">
              <a:xfrm>
                <a:off x="4241800" y="3138488"/>
                <a:ext cx="7938" cy="36512"/>
              </a:xfrm>
              <a:custGeom>
                <a:avLst/>
                <a:gdLst>
                  <a:gd name="T0" fmla="*/ 0 w 20"/>
                  <a:gd name="T1" fmla="*/ 0 h 101"/>
                  <a:gd name="T2" fmla="*/ 19 w 20"/>
                  <a:gd name="T3" fmla="*/ 0 h 101"/>
                  <a:gd name="T4" fmla="*/ 19 w 20"/>
                  <a:gd name="T5" fmla="*/ 10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0" h="101">
                    <a:moveTo>
                      <a:pt x="0" y="0"/>
                    </a:moveTo>
                    <a:lnTo>
                      <a:pt x="19" y="0"/>
                    </a:lnTo>
                    <a:lnTo>
                      <a:pt x="19" y="100"/>
                    </a:lnTo>
                  </a:path>
                </a:pathLst>
              </a:custGeom>
              <a:noFill/>
              <a:ln w="7200" cap="flat">
                <a:solidFill>
                  <a:srgbClr val="7F3F98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600"/>
              </a:p>
            </p:txBody>
          </p:sp>
          <p:sp>
            <p:nvSpPr>
              <p:cNvPr id="72" name="Freeform 60"/>
              <p:cNvSpPr>
                <a:spLocks noChangeArrowheads="1"/>
              </p:cNvSpPr>
              <p:nvPr/>
            </p:nvSpPr>
            <p:spPr bwMode="auto">
              <a:xfrm>
                <a:off x="4276725" y="3181350"/>
                <a:ext cx="28575" cy="7938"/>
              </a:xfrm>
              <a:custGeom>
                <a:avLst/>
                <a:gdLst>
                  <a:gd name="T0" fmla="*/ 0 w 80"/>
                  <a:gd name="T1" fmla="*/ 0 h 20"/>
                  <a:gd name="T2" fmla="*/ 79 w 80"/>
                  <a:gd name="T3" fmla="*/ 0 h 20"/>
                  <a:gd name="T4" fmla="*/ 79 w 80"/>
                  <a:gd name="T5" fmla="*/ 19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0" h="20">
                    <a:moveTo>
                      <a:pt x="0" y="0"/>
                    </a:moveTo>
                    <a:lnTo>
                      <a:pt x="79" y="0"/>
                    </a:lnTo>
                    <a:lnTo>
                      <a:pt x="79" y="19"/>
                    </a:lnTo>
                  </a:path>
                </a:pathLst>
              </a:custGeom>
              <a:noFill/>
              <a:ln w="7200" cap="flat">
                <a:solidFill>
                  <a:srgbClr val="7F3F98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600"/>
              </a:p>
            </p:txBody>
          </p:sp>
          <p:sp>
            <p:nvSpPr>
              <p:cNvPr id="73" name="Line 61"/>
              <p:cNvSpPr>
                <a:spLocks noChangeShapeType="1"/>
              </p:cNvSpPr>
              <p:nvPr/>
            </p:nvSpPr>
            <p:spPr bwMode="auto">
              <a:xfrm>
                <a:off x="4327525" y="3209925"/>
                <a:ext cx="1588" cy="34925"/>
              </a:xfrm>
              <a:prstGeom prst="line">
                <a:avLst/>
              </a:prstGeom>
              <a:noFill/>
              <a:ln w="7200" cap="flat">
                <a:solidFill>
                  <a:srgbClr val="7F3F98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600"/>
              </a:p>
            </p:txBody>
          </p:sp>
          <p:sp>
            <p:nvSpPr>
              <p:cNvPr id="74" name="Freeform 62"/>
              <p:cNvSpPr>
                <a:spLocks noChangeArrowheads="1"/>
              </p:cNvSpPr>
              <p:nvPr/>
            </p:nvSpPr>
            <p:spPr bwMode="auto">
              <a:xfrm>
                <a:off x="4348163" y="3260725"/>
                <a:ext cx="14287" cy="22225"/>
              </a:xfrm>
              <a:custGeom>
                <a:avLst/>
                <a:gdLst>
                  <a:gd name="T0" fmla="*/ 0 w 40"/>
                  <a:gd name="T1" fmla="*/ 0 h 60"/>
                  <a:gd name="T2" fmla="*/ 0 w 40"/>
                  <a:gd name="T3" fmla="*/ 59 h 60"/>
                  <a:gd name="T4" fmla="*/ 39 w 40"/>
                  <a:gd name="T5" fmla="*/ 59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0" h="60">
                    <a:moveTo>
                      <a:pt x="0" y="0"/>
                    </a:moveTo>
                    <a:lnTo>
                      <a:pt x="0" y="59"/>
                    </a:lnTo>
                    <a:lnTo>
                      <a:pt x="39" y="59"/>
                    </a:lnTo>
                  </a:path>
                </a:pathLst>
              </a:custGeom>
              <a:noFill/>
              <a:ln w="7200" cap="flat">
                <a:solidFill>
                  <a:srgbClr val="7F3F98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600"/>
              </a:p>
            </p:txBody>
          </p:sp>
          <p:sp>
            <p:nvSpPr>
              <p:cNvPr id="75" name="Freeform 63"/>
              <p:cNvSpPr>
                <a:spLocks noChangeArrowheads="1"/>
              </p:cNvSpPr>
              <p:nvPr/>
            </p:nvSpPr>
            <p:spPr bwMode="auto">
              <a:xfrm>
                <a:off x="4384675" y="3303588"/>
                <a:ext cx="14288" cy="22225"/>
              </a:xfrm>
              <a:custGeom>
                <a:avLst/>
                <a:gdLst>
                  <a:gd name="T0" fmla="*/ 0 w 41"/>
                  <a:gd name="T1" fmla="*/ 0 h 60"/>
                  <a:gd name="T2" fmla="*/ 0 w 41"/>
                  <a:gd name="T3" fmla="*/ 0 h 60"/>
                  <a:gd name="T4" fmla="*/ 0 w 41"/>
                  <a:gd name="T5" fmla="*/ 59 h 60"/>
                  <a:gd name="T6" fmla="*/ 40 w 41"/>
                  <a:gd name="T7" fmla="*/ 59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1" h="60">
                    <a:moveTo>
                      <a:pt x="0" y="0"/>
                    </a:moveTo>
                    <a:lnTo>
                      <a:pt x="0" y="0"/>
                    </a:lnTo>
                    <a:lnTo>
                      <a:pt x="0" y="59"/>
                    </a:lnTo>
                    <a:lnTo>
                      <a:pt x="40" y="59"/>
                    </a:lnTo>
                  </a:path>
                </a:pathLst>
              </a:custGeom>
              <a:noFill/>
              <a:ln w="7200" cap="flat">
                <a:solidFill>
                  <a:srgbClr val="7F3F98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600"/>
              </a:p>
            </p:txBody>
          </p:sp>
          <p:sp>
            <p:nvSpPr>
              <p:cNvPr id="76" name="Line 64"/>
              <p:cNvSpPr>
                <a:spLocks noChangeShapeType="1"/>
              </p:cNvSpPr>
              <p:nvPr/>
            </p:nvSpPr>
            <p:spPr bwMode="auto">
              <a:xfrm>
                <a:off x="4421188" y="3346450"/>
                <a:ext cx="34925" cy="1588"/>
              </a:xfrm>
              <a:prstGeom prst="line">
                <a:avLst/>
              </a:prstGeom>
              <a:noFill/>
              <a:ln w="7200" cap="flat">
                <a:solidFill>
                  <a:srgbClr val="7F3F98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600"/>
              </a:p>
            </p:txBody>
          </p:sp>
          <p:sp>
            <p:nvSpPr>
              <p:cNvPr id="77" name="Line 65"/>
              <p:cNvSpPr>
                <a:spLocks noChangeShapeType="1"/>
              </p:cNvSpPr>
              <p:nvPr/>
            </p:nvSpPr>
            <p:spPr bwMode="auto">
              <a:xfrm>
                <a:off x="4464050" y="3375025"/>
                <a:ext cx="1588" cy="34925"/>
              </a:xfrm>
              <a:prstGeom prst="line">
                <a:avLst/>
              </a:prstGeom>
              <a:noFill/>
              <a:ln w="7200" cap="flat">
                <a:solidFill>
                  <a:srgbClr val="7F3F98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600"/>
              </a:p>
            </p:txBody>
          </p:sp>
          <p:sp>
            <p:nvSpPr>
              <p:cNvPr id="78" name="Freeform 66"/>
              <p:cNvSpPr>
                <a:spLocks noChangeArrowheads="1"/>
              </p:cNvSpPr>
              <p:nvPr/>
            </p:nvSpPr>
            <p:spPr bwMode="auto">
              <a:xfrm>
                <a:off x="4492625" y="3425825"/>
                <a:ext cx="14288" cy="22225"/>
              </a:xfrm>
              <a:custGeom>
                <a:avLst/>
                <a:gdLst>
                  <a:gd name="T0" fmla="*/ 0 w 40"/>
                  <a:gd name="T1" fmla="*/ 0 h 61"/>
                  <a:gd name="T2" fmla="*/ 39 w 40"/>
                  <a:gd name="T3" fmla="*/ 0 h 61"/>
                  <a:gd name="T4" fmla="*/ 39 w 40"/>
                  <a:gd name="T5" fmla="*/ 60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0" h="61">
                    <a:moveTo>
                      <a:pt x="0" y="0"/>
                    </a:moveTo>
                    <a:lnTo>
                      <a:pt x="39" y="0"/>
                    </a:lnTo>
                    <a:lnTo>
                      <a:pt x="39" y="60"/>
                    </a:lnTo>
                  </a:path>
                </a:pathLst>
              </a:custGeom>
              <a:noFill/>
              <a:ln w="7200" cap="flat">
                <a:solidFill>
                  <a:srgbClr val="7F3F98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600"/>
              </a:p>
            </p:txBody>
          </p:sp>
          <p:sp>
            <p:nvSpPr>
              <p:cNvPr id="79" name="Line 67"/>
              <p:cNvSpPr>
                <a:spLocks noChangeShapeType="1"/>
              </p:cNvSpPr>
              <p:nvPr/>
            </p:nvSpPr>
            <p:spPr bwMode="auto">
              <a:xfrm>
                <a:off x="4506913" y="3482975"/>
                <a:ext cx="34925" cy="1588"/>
              </a:xfrm>
              <a:prstGeom prst="line">
                <a:avLst/>
              </a:prstGeom>
              <a:noFill/>
              <a:ln w="7200" cap="flat">
                <a:solidFill>
                  <a:srgbClr val="7F3F98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600"/>
              </a:p>
            </p:txBody>
          </p:sp>
          <p:sp>
            <p:nvSpPr>
              <p:cNvPr id="80" name="Freeform 68"/>
              <p:cNvSpPr>
                <a:spLocks noChangeArrowheads="1"/>
              </p:cNvSpPr>
              <p:nvPr/>
            </p:nvSpPr>
            <p:spPr bwMode="auto">
              <a:xfrm>
                <a:off x="4564063" y="3503613"/>
                <a:ext cx="36512" cy="1587"/>
              </a:xfrm>
              <a:custGeom>
                <a:avLst/>
                <a:gdLst>
                  <a:gd name="T0" fmla="*/ 0 w 101"/>
                  <a:gd name="T1" fmla="*/ 0 h 1"/>
                  <a:gd name="T2" fmla="*/ 0 w 101"/>
                  <a:gd name="T3" fmla="*/ 0 h 1"/>
                  <a:gd name="T4" fmla="*/ 100 w 101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1" h="1">
                    <a:moveTo>
                      <a:pt x="0" y="0"/>
                    </a:moveTo>
                    <a:lnTo>
                      <a:pt x="0" y="0"/>
                    </a:lnTo>
                    <a:lnTo>
                      <a:pt x="100" y="0"/>
                    </a:lnTo>
                  </a:path>
                </a:pathLst>
              </a:custGeom>
              <a:noFill/>
              <a:ln w="7200" cap="flat">
                <a:solidFill>
                  <a:srgbClr val="7F3F98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600"/>
              </a:p>
            </p:txBody>
          </p:sp>
          <p:sp>
            <p:nvSpPr>
              <p:cNvPr id="81" name="Freeform 69"/>
              <p:cNvSpPr>
                <a:spLocks noChangeArrowheads="1"/>
              </p:cNvSpPr>
              <p:nvPr/>
            </p:nvSpPr>
            <p:spPr bwMode="auto">
              <a:xfrm>
                <a:off x="4621213" y="3525838"/>
                <a:ext cx="14287" cy="22225"/>
              </a:xfrm>
              <a:custGeom>
                <a:avLst/>
                <a:gdLst>
                  <a:gd name="T0" fmla="*/ 0 w 41"/>
                  <a:gd name="T1" fmla="*/ 0 h 61"/>
                  <a:gd name="T2" fmla="*/ 20 w 41"/>
                  <a:gd name="T3" fmla="*/ 0 h 61"/>
                  <a:gd name="T4" fmla="*/ 20 w 41"/>
                  <a:gd name="T5" fmla="*/ 60 h 61"/>
                  <a:gd name="T6" fmla="*/ 40 w 41"/>
                  <a:gd name="T7" fmla="*/ 60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1" h="61">
                    <a:moveTo>
                      <a:pt x="0" y="0"/>
                    </a:moveTo>
                    <a:lnTo>
                      <a:pt x="20" y="0"/>
                    </a:lnTo>
                    <a:lnTo>
                      <a:pt x="20" y="60"/>
                    </a:lnTo>
                    <a:lnTo>
                      <a:pt x="40" y="60"/>
                    </a:lnTo>
                  </a:path>
                </a:pathLst>
              </a:custGeom>
              <a:noFill/>
              <a:ln w="7200" cap="flat">
                <a:solidFill>
                  <a:srgbClr val="7F3F98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600"/>
              </a:p>
            </p:txBody>
          </p:sp>
          <p:sp>
            <p:nvSpPr>
              <p:cNvPr id="82" name="Freeform 70"/>
              <p:cNvSpPr>
                <a:spLocks noChangeArrowheads="1"/>
              </p:cNvSpPr>
              <p:nvPr/>
            </p:nvSpPr>
            <p:spPr bwMode="auto">
              <a:xfrm>
                <a:off x="4641850" y="3576638"/>
                <a:ext cx="22225" cy="22225"/>
              </a:xfrm>
              <a:custGeom>
                <a:avLst/>
                <a:gdLst>
                  <a:gd name="T0" fmla="*/ 0 w 61"/>
                  <a:gd name="T1" fmla="*/ 0 h 60"/>
                  <a:gd name="T2" fmla="*/ 0 w 61"/>
                  <a:gd name="T3" fmla="*/ 19 h 60"/>
                  <a:gd name="T4" fmla="*/ 60 w 61"/>
                  <a:gd name="T5" fmla="*/ 19 h 60"/>
                  <a:gd name="T6" fmla="*/ 60 w 61"/>
                  <a:gd name="T7" fmla="*/ 59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1" h="60">
                    <a:moveTo>
                      <a:pt x="0" y="0"/>
                    </a:moveTo>
                    <a:lnTo>
                      <a:pt x="0" y="19"/>
                    </a:lnTo>
                    <a:lnTo>
                      <a:pt x="60" y="19"/>
                    </a:lnTo>
                    <a:lnTo>
                      <a:pt x="60" y="59"/>
                    </a:lnTo>
                  </a:path>
                </a:pathLst>
              </a:custGeom>
              <a:noFill/>
              <a:ln w="7200" cap="flat">
                <a:solidFill>
                  <a:srgbClr val="7F3F98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600"/>
              </a:p>
            </p:txBody>
          </p:sp>
          <p:sp>
            <p:nvSpPr>
              <p:cNvPr id="83" name="Freeform 71"/>
              <p:cNvSpPr>
                <a:spLocks noChangeArrowheads="1"/>
              </p:cNvSpPr>
              <p:nvPr/>
            </p:nvSpPr>
            <p:spPr bwMode="auto">
              <a:xfrm>
                <a:off x="4692650" y="3603625"/>
                <a:ext cx="14288" cy="22225"/>
              </a:xfrm>
              <a:custGeom>
                <a:avLst/>
                <a:gdLst>
                  <a:gd name="T0" fmla="*/ 0 w 40"/>
                  <a:gd name="T1" fmla="*/ 0 h 60"/>
                  <a:gd name="T2" fmla="*/ 39 w 40"/>
                  <a:gd name="T3" fmla="*/ 0 h 60"/>
                  <a:gd name="T4" fmla="*/ 39 w 40"/>
                  <a:gd name="T5" fmla="*/ 59 h 60"/>
                  <a:gd name="T6" fmla="*/ 39 w 40"/>
                  <a:gd name="T7" fmla="*/ 59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0" h="60">
                    <a:moveTo>
                      <a:pt x="0" y="0"/>
                    </a:moveTo>
                    <a:lnTo>
                      <a:pt x="39" y="0"/>
                    </a:lnTo>
                    <a:lnTo>
                      <a:pt x="39" y="59"/>
                    </a:lnTo>
                    <a:lnTo>
                      <a:pt x="39" y="59"/>
                    </a:lnTo>
                  </a:path>
                </a:pathLst>
              </a:custGeom>
              <a:noFill/>
              <a:ln w="7200" cap="flat">
                <a:solidFill>
                  <a:srgbClr val="7F3F98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600"/>
              </a:p>
            </p:txBody>
          </p:sp>
          <p:sp>
            <p:nvSpPr>
              <p:cNvPr id="84" name="Freeform 72"/>
              <p:cNvSpPr>
                <a:spLocks noChangeArrowheads="1"/>
              </p:cNvSpPr>
              <p:nvPr/>
            </p:nvSpPr>
            <p:spPr bwMode="auto">
              <a:xfrm>
                <a:off x="4749800" y="3625850"/>
                <a:ext cx="36513" cy="1588"/>
              </a:xfrm>
              <a:custGeom>
                <a:avLst/>
                <a:gdLst>
                  <a:gd name="T0" fmla="*/ 0 w 100"/>
                  <a:gd name="T1" fmla="*/ 0 h 1"/>
                  <a:gd name="T2" fmla="*/ 99 w 100"/>
                  <a:gd name="T3" fmla="*/ 0 h 1"/>
                  <a:gd name="T4" fmla="*/ 99 w 100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0" h="1">
                    <a:moveTo>
                      <a:pt x="0" y="0"/>
                    </a:moveTo>
                    <a:lnTo>
                      <a:pt x="99" y="0"/>
                    </a:lnTo>
                    <a:lnTo>
                      <a:pt x="99" y="0"/>
                    </a:lnTo>
                  </a:path>
                </a:pathLst>
              </a:custGeom>
              <a:noFill/>
              <a:ln w="7200" cap="flat">
                <a:solidFill>
                  <a:srgbClr val="7F3F98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600"/>
              </a:p>
            </p:txBody>
          </p:sp>
          <p:sp>
            <p:nvSpPr>
              <p:cNvPr id="85" name="Freeform 73"/>
              <p:cNvSpPr>
                <a:spLocks noChangeArrowheads="1"/>
              </p:cNvSpPr>
              <p:nvPr/>
            </p:nvSpPr>
            <p:spPr bwMode="auto">
              <a:xfrm>
                <a:off x="4784725" y="3660775"/>
                <a:ext cx="36513" cy="7938"/>
              </a:xfrm>
              <a:custGeom>
                <a:avLst/>
                <a:gdLst>
                  <a:gd name="T0" fmla="*/ 0 w 100"/>
                  <a:gd name="T1" fmla="*/ 0 h 21"/>
                  <a:gd name="T2" fmla="*/ 0 w 100"/>
                  <a:gd name="T3" fmla="*/ 20 h 21"/>
                  <a:gd name="T4" fmla="*/ 99 w 100"/>
                  <a:gd name="T5" fmla="*/ 2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0" h="21">
                    <a:moveTo>
                      <a:pt x="0" y="0"/>
                    </a:moveTo>
                    <a:lnTo>
                      <a:pt x="0" y="20"/>
                    </a:lnTo>
                    <a:lnTo>
                      <a:pt x="99" y="20"/>
                    </a:lnTo>
                  </a:path>
                </a:pathLst>
              </a:custGeom>
              <a:noFill/>
              <a:ln w="7200" cap="flat">
                <a:solidFill>
                  <a:srgbClr val="7F3F98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600"/>
              </a:p>
            </p:txBody>
          </p:sp>
          <p:sp>
            <p:nvSpPr>
              <p:cNvPr id="86" name="Freeform 74"/>
              <p:cNvSpPr>
                <a:spLocks noChangeArrowheads="1"/>
              </p:cNvSpPr>
              <p:nvPr/>
            </p:nvSpPr>
            <p:spPr bwMode="auto">
              <a:xfrm>
                <a:off x="4856163" y="3668713"/>
                <a:ext cx="22225" cy="22225"/>
              </a:xfrm>
              <a:custGeom>
                <a:avLst/>
                <a:gdLst>
                  <a:gd name="T0" fmla="*/ 0 w 61"/>
                  <a:gd name="T1" fmla="*/ 0 h 61"/>
                  <a:gd name="T2" fmla="*/ 21 w 61"/>
                  <a:gd name="T3" fmla="*/ 0 h 61"/>
                  <a:gd name="T4" fmla="*/ 21 w 61"/>
                  <a:gd name="T5" fmla="*/ 60 h 61"/>
                  <a:gd name="T6" fmla="*/ 60 w 61"/>
                  <a:gd name="T7" fmla="*/ 60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1" h="61">
                    <a:moveTo>
                      <a:pt x="0" y="0"/>
                    </a:moveTo>
                    <a:lnTo>
                      <a:pt x="21" y="0"/>
                    </a:lnTo>
                    <a:lnTo>
                      <a:pt x="21" y="60"/>
                    </a:lnTo>
                    <a:lnTo>
                      <a:pt x="60" y="60"/>
                    </a:lnTo>
                  </a:path>
                </a:pathLst>
              </a:custGeom>
              <a:noFill/>
              <a:ln w="7200" cap="flat">
                <a:solidFill>
                  <a:srgbClr val="7F3F98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600"/>
              </a:p>
            </p:txBody>
          </p:sp>
          <p:sp>
            <p:nvSpPr>
              <p:cNvPr id="87" name="Line 75"/>
              <p:cNvSpPr>
                <a:spLocks noChangeShapeType="1"/>
              </p:cNvSpPr>
              <p:nvPr/>
            </p:nvSpPr>
            <p:spPr bwMode="auto">
              <a:xfrm>
                <a:off x="4892675" y="3703638"/>
                <a:ext cx="42863" cy="1587"/>
              </a:xfrm>
              <a:prstGeom prst="line">
                <a:avLst/>
              </a:prstGeom>
              <a:noFill/>
              <a:ln w="7200" cap="flat">
                <a:solidFill>
                  <a:srgbClr val="7F3F98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600"/>
              </a:p>
            </p:txBody>
          </p:sp>
          <p:sp>
            <p:nvSpPr>
              <p:cNvPr id="88" name="Freeform 76"/>
              <p:cNvSpPr>
                <a:spLocks noChangeArrowheads="1"/>
              </p:cNvSpPr>
              <p:nvPr/>
            </p:nvSpPr>
            <p:spPr bwMode="auto">
              <a:xfrm>
                <a:off x="4972050" y="3703638"/>
                <a:ext cx="14288" cy="28575"/>
              </a:xfrm>
              <a:custGeom>
                <a:avLst/>
                <a:gdLst>
                  <a:gd name="T0" fmla="*/ 0 w 41"/>
                  <a:gd name="T1" fmla="*/ 0 h 81"/>
                  <a:gd name="T2" fmla="*/ 40 w 41"/>
                  <a:gd name="T3" fmla="*/ 0 h 81"/>
                  <a:gd name="T4" fmla="*/ 40 w 41"/>
                  <a:gd name="T5" fmla="*/ 80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1" h="81">
                    <a:moveTo>
                      <a:pt x="0" y="0"/>
                    </a:moveTo>
                    <a:lnTo>
                      <a:pt x="40" y="0"/>
                    </a:lnTo>
                    <a:lnTo>
                      <a:pt x="40" y="80"/>
                    </a:lnTo>
                  </a:path>
                </a:pathLst>
              </a:custGeom>
              <a:noFill/>
              <a:ln w="7200" cap="flat">
                <a:solidFill>
                  <a:srgbClr val="7F3F98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600"/>
              </a:p>
            </p:txBody>
          </p:sp>
          <p:sp>
            <p:nvSpPr>
              <p:cNvPr id="89" name="Line 77"/>
              <p:cNvSpPr>
                <a:spLocks noChangeShapeType="1"/>
              </p:cNvSpPr>
              <p:nvPr/>
            </p:nvSpPr>
            <p:spPr bwMode="auto">
              <a:xfrm>
                <a:off x="4986338" y="3768725"/>
                <a:ext cx="34925" cy="1588"/>
              </a:xfrm>
              <a:prstGeom prst="line">
                <a:avLst/>
              </a:prstGeom>
              <a:noFill/>
              <a:ln w="7200" cap="flat">
                <a:solidFill>
                  <a:srgbClr val="7F3F98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600"/>
              </a:p>
            </p:txBody>
          </p:sp>
          <p:sp>
            <p:nvSpPr>
              <p:cNvPr id="90" name="Freeform 78"/>
              <p:cNvSpPr>
                <a:spLocks noChangeArrowheads="1"/>
              </p:cNvSpPr>
              <p:nvPr/>
            </p:nvSpPr>
            <p:spPr bwMode="auto">
              <a:xfrm>
                <a:off x="5064125" y="3768725"/>
                <a:ext cx="14288" cy="22225"/>
              </a:xfrm>
              <a:custGeom>
                <a:avLst/>
                <a:gdLst>
                  <a:gd name="T0" fmla="*/ 0 w 40"/>
                  <a:gd name="T1" fmla="*/ 0 h 61"/>
                  <a:gd name="T2" fmla="*/ 0 w 40"/>
                  <a:gd name="T3" fmla="*/ 0 h 61"/>
                  <a:gd name="T4" fmla="*/ 0 w 40"/>
                  <a:gd name="T5" fmla="*/ 60 h 61"/>
                  <a:gd name="T6" fmla="*/ 39 w 40"/>
                  <a:gd name="T7" fmla="*/ 60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0" h="61">
                    <a:moveTo>
                      <a:pt x="0" y="0"/>
                    </a:moveTo>
                    <a:lnTo>
                      <a:pt x="0" y="0"/>
                    </a:lnTo>
                    <a:lnTo>
                      <a:pt x="0" y="60"/>
                    </a:lnTo>
                    <a:lnTo>
                      <a:pt x="39" y="60"/>
                    </a:lnTo>
                  </a:path>
                </a:pathLst>
              </a:custGeom>
              <a:noFill/>
              <a:ln w="7200" cap="flat">
                <a:solidFill>
                  <a:srgbClr val="7F3F98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600"/>
              </a:p>
            </p:txBody>
          </p:sp>
          <p:sp>
            <p:nvSpPr>
              <p:cNvPr id="91" name="Freeform 79"/>
              <p:cNvSpPr>
                <a:spLocks noChangeArrowheads="1"/>
              </p:cNvSpPr>
              <p:nvPr/>
            </p:nvSpPr>
            <p:spPr bwMode="auto">
              <a:xfrm>
                <a:off x="5100638" y="3805238"/>
                <a:ext cx="22225" cy="14287"/>
              </a:xfrm>
              <a:custGeom>
                <a:avLst/>
                <a:gdLst>
                  <a:gd name="T0" fmla="*/ 0 w 61"/>
                  <a:gd name="T1" fmla="*/ 0 h 40"/>
                  <a:gd name="T2" fmla="*/ 0 w 61"/>
                  <a:gd name="T3" fmla="*/ 20 h 40"/>
                  <a:gd name="T4" fmla="*/ 60 w 61"/>
                  <a:gd name="T5" fmla="*/ 20 h 40"/>
                  <a:gd name="T6" fmla="*/ 60 w 61"/>
                  <a:gd name="T7" fmla="*/ 39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1" h="40">
                    <a:moveTo>
                      <a:pt x="0" y="0"/>
                    </a:moveTo>
                    <a:lnTo>
                      <a:pt x="0" y="20"/>
                    </a:lnTo>
                    <a:lnTo>
                      <a:pt x="60" y="20"/>
                    </a:lnTo>
                    <a:lnTo>
                      <a:pt x="60" y="39"/>
                    </a:lnTo>
                  </a:path>
                </a:pathLst>
              </a:custGeom>
              <a:noFill/>
              <a:ln w="7200" cap="flat">
                <a:solidFill>
                  <a:srgbClr val="7F3F98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600"/>
              </a:p>
            </p:txBody>
          </p:sp>
          <p:sp>
            <p:nvSpPr>
              <p:cNvPr id="92" name="Freeform 80"/>
              <p:cNvSpPr>
                <a:spLocks noChangeArrowheads="1"/>
              </p:cNvSpPr>
              <p:nvPr/>
            </p:nvSpPr>
            <p:spPr bwMode="auto">
              <a:xfrm>
                <a:off x="5143500" y="3840163"/>
                <a:ext cx="28575" cy="7937"/>
              </a:xfrm>
              <a:custGeom>
                <a:avLst/>
                <a:gdLst>
                  <a:gd name="T0" fmla="*/ 0 w 80"/>
                  <a:gd name="T1" fmla="*/ 0 h 21"/>
                  <a:gd name="T2" fmla="*/ 0 w 80"/>
                  <a:gd name="T3" fmla="*/ 20 h 21"/>
                  <a:gd name="T4" fmla="*/ 79 w 80"/>
                  <a:gd name="T5" fmla="*/ 2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0" h="21">
                    <a:moveTo>
                      <a:pt x="0" y="0"/>
                    </a:moveTo>
                    <a:lnTo>
                      <a:pt x="0" y="20"/>
                    </a:lnTo>
                    <a:lnTo>
                      <a:pt x="79" y="20"/>
                    </a:lnTo>
                  </a:path>
                </a:pathLst>
              </a:custGeom>
              <a:noFill/>
              <a:ln w="7200" cap="flat">
                <a:solidFill>
                  <a:srgbClr val="7F3F98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600"/>
              </a:p>
            </p:txBody>
          </p:sp>
          <p:sp>
            <p:nvSpPr>
              <p:cNvPr id="93" name="Freeform 81"/>
              <p:cNvSpPr>
                <a:spLocks noChangeArrowheads="1"/>
              </p:cNvSpPr>
              <p:nvPr/>
            </p:nvSpPr>
            <p:spPr bwMode="auto">
              <a:xfrm>
                <a:off x="5192713" y="3868738"/>
                <a:ext cx="7937" cy="28575"/>
              </a:xfrm>
              <a:custGeom>
                <a:avLst/>
                <a:gdLst>
                  <a:gd name="T0" fmla="*/ 0 w 20"/>
                  <a:gd name="T1" fmla="*/ 0 h 80"/>
                  <a:gd name="T2" fmla="*/ 19 w 20"/>
                  <a:gd name="T3" fmla="*/ 0 h 80"/>
                  <a:gd name="T4" fmla="*/ 19 w 20"/>
                  <a:gd name="T5" fmla="*/ 79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0" h="80">
                    <a:moveTo>
                      <a:pt x="0" y="0"/>
                    </a:moveTo>
                    <a:lnTo>
                      <a:pt x="19" y="0"/>
                    </a:lnTo>
                    <a:lnTo>
                      <a:pt x="19" y="79"/>
                    </a:lnTo>
                  </a:path>
                </a:pathLst>
              </a:custGeom>
              <a:noFill/>
              <a:ln w="7200" cap="flat">
                <a:solidFill>
                  <a:srgbClr val="7F3F98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600"/>
              </a:p>
            </p:txBody>
          </p:sp>
          <p:sp>
            <p:nvSpPr>
              <p:cNvPr id="94" name="Freeform 82"/>
              <p:cNvSpPr>
                <a:spLocks noChangeArrowheads="1"/>
              </p:cNvSpPr>
              <p:nvPr/>
            </p:nvSpPr>
            <p:spPr bwMode="auto">
              <a:xfrm>
                <a:off x="5221288" y="3911600"/>
                <a:ext cx="22225" cy="14288"/>
              </a:xfrm>
              <a:custGeom>
                <a:avLst/>
                <a:gdLst>
                  <a:gd name="T0" fmla="*/ 0 w 61"/>
                  <a:gd name="T1" fmla="*/ 0 h 41"/>
                  <a:gd name="T2" fmla="*/ 0 w 61"/>
                  <a:gd name="T3" fmla="*/ 40 h 41"/>
                  <a:gd name="T4" fmla="*/ 60 w 61"/>
                  <a:gd name="T5" fmla="*/ 40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1" h="41">
                    <a:moveTo>
                      <a:pt x="0" y="0"/>
                    </a:moveTo>
                    <a:lnTo>
                      <a:pt x="0" y="40"/>
                    </a:lnTo>
                    <a:lnTo>
                      <a:pt x="60" y="40"/>
                    </a:lnTo>
                  </a:path>
                </a:pathLst>
              </a:custGeom>
              <a:noFill/>
              <a:ln w="7200" cap="flat">
                <a:solidFill>
                  <a:srgbClr val="7F3F98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600"/>
              </a:p>
            </p:txBody>
          </p:sp>
          <p:sp>
            <p:nvSpPr>
              <p:cNvPr id="95" name="Line 83"/>
              <p:cNvSpPr>
                <a:spLocks noChangeShapeType="1"/>
              </p:cNvSpPr>
              <p:nvPr/>
            </p:nvSpPr>
            <p:spPr bwMode="auto">
              <a:xfrm>
                <a:off x="5264150" y="3948113"/>
                <a:ext cx="36513" cy="1587"/>
              </a:xfrm>
              <a:prstGeom prst="line">
                <a:avLst/>
              </a:prstGeom>
              <a:noFill/>
              <a:ln w="7200" cap="flat">
                <a:solidFill>
                  <a:srgbClr val="7F3F98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600"/>
              </a:p>
            </p:txBody>
          </p:sp>
          <p:sp>
            <p:nvSpPr>
              <p:cNvPr id="96" name="Freeform 84"/>
              <p:cNvSpPr>
                <a:spLocks noChangeArrowheads="1"/>
              </p:cNvSpPr>
              <p:nvPr/>
            </p:nvSpPr>
            <p:spPr bwMode="auto">
              <a:xfrm>
                <a:off x="5335588" y="3948113"/>
                <a:ext cx="28575" cy="14287"/>
              </a:xfrm>
              <a:custGeom>
                <a:avLst/>
                <a:gdLst>
                  <a:gd name="T0" fmla="*/ 0 w 80"/>
                  <a:gd name="T1" fmla="*/ 0 h 40"/>
                  <a:gd name="T2" fmla="*/ 79 w 80"/>
                  <a:gd name="T3" fmla="*/ 0 h 40"/>
                  <a:gd name="T4" fmla="*/ 79 w 80"/>
                  <a:gd name="T5" fmla="*/ 39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0" h="40">
                    <a:moveTo>
                      <a:pt x="0" y="0"/>
                    </a:moveTo>
                    <a:lnTo>
                      <a:pt x="79" y="0"/>
                    </a:lnTo>
                    <a:lnTo>
                      <a:pt x="79" y="39"/>
                    </a:lnTo>
                  </a:path>
                </a:pathLst>
              </a:custGeom>
              <a:noFill/>
              <a:ln w="7200" cap="flat">
                <a:solidFill>
                  <a:srgbClr val="7F3F98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600"/>
              </a:p>
            </p:txBody>
          </p:sp>
          <p:sp>
            <p:nvSpPr>
              <p:cNvPr id="97" name="Freeform 85"/>
              <p:cNvSpPr>
                <a:spLocks noChangeArrowheads="1"/>
              </p:cNvSpPr>
              <p:nvPr/>
            </p:nvSpPr>
            <p:spPr bwMode="auto">
              <a:xfrm>
                <a:off x="5392738" y="3968750"/>
                <a:ext cx="14287" cy="22225"/>
              </a:xfrm>
              <a:custGeom>
                <a:avLst/>
                <a:gdLst>
                  <a:gd name="T0" fmla="*/ 0 w 41"/>
                  <a:gd name="T1" fmla="*/ 0 h 61"/>
                  <a:gd name="T2" fmla="*/ 20 w 41"/>
                  <a:gd name="T3" fmla="*/ 0 h 61"/>
                  <a:gd name="T4" fmla="*/ 20 w 41"/>
                  <a:gd name="T5" fmla="*/ 60 h 61"/>
                  <a:gd name="T6" fmla="*/ 40 w 41"/>
                  <a:gd name="T7" fmla="*/ 60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1" h="61">
                    <a:moveTo>
                      <a:pt x="0" y="0"/>
                    </a:moveTo>
                    <a:lnTo>
                      <a:pt x="20" y="0"/>
                    </a:lnTo>
                    <a:lnTo>
                      <a:pt x="20" y="60"/>
                    </a:lnTo>
                    <a:lnTo>
                      <a:pt x="40" y="60"/>
                    </a:lnTo>
                  </a:path>
                </a:pathLst>
              </a:custGeom>
              <a:noFill/>
              <a:ln w="7200" cap="flat">
                <a:solidFill>
                  <a:srgbClr val="7F3F98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600"/>
              </a:p>
            </p:txBody>
          </p:sp>
          <p:sp>
            <p:nvSpPr>
              <p:cNvPr id="98" name="Freeform 86"/>
              <p:cNvSpPr>
                <a:spLocks noChangeArrowheads="1"/>
              </p:cNvSpPr>
              <p:nvPr/>
            </p:nvSpPr>
            <p:spPr bwMode="auto">
              <a:xfrm>
                <a:off x="5443538" y="3997325"/>
                <a:ext cx="22225" cy="14288"/>
              </a:xfrm>
              <a:custGeom>
                <a:avLst/>
                <a:gdLst>
                  <a:gd name="T0" fmla="*/ 0 w 61"/>
                  <a:gd name="T1" fmla="*/ 0 h 41"/>
                  <a:gd name="T2" fmla="*/ 0 w 61"/>
                  <a:gd name="T3" fmla="*/ 40 h 41"/>
                  <a:gd name="T4" fmla="*/ 60 w 61"/>
                  <a:gd name="T5" fmla="*/ 40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1" h="41">
                    <a:moveTo>
                      <a:pt x="0" y="0"/>
                    </a:moveTo>
                    <a:lnTo>
                      <a:pt x="0" y="40"/>
                    </a:lnTo>
                    <a:lnTo>
                      <a:pt x="60" y="40"/>
                    </a:lnTo>
                  </a:path>
                </a:pathLst>
              </a:custGeom>
              <a:noFill/>
              <a:ln w="7200" cap="flat">
                <a:solidFill>
                  <a:srgbClr val="7F3F98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600"/>
              </a:p>
            </p:txBody>
          </p:sp>
          <p:sp>
            <p:nvSpPr>
              <p:cNvPr id="99" name="Line 87"/>
              <p:cNvSpPr>
                <a:spLocks noChangeShapeType="1"/>
              </p:cNvSpPr>
              <p:nvPr/>
            </p:nvSpPr>
            <p:spPr bwMode="auto">
              <a:xfrm>
                <a:off x="5500688" y="4011613"/>
                <a:ext cx="42862" cy="1587"/>
              </a:xfrm>
              <a:prstGeom prst="line">
                <a:avLst/>
              </a:prstGeom>
              <a:noFill/>
              <a:ln w="7200" cap="flat">
                <a:solidFill>
                  <a:srgbClr val="7F3F98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600"/>
              </a:p>
            </p:txBody>
          </p:sp>
          <p:sp>
            <p:nvSpPr>
              <p:cNvPr id="100" name="Freeform 88"/>
              <p:cNvSpPr>
                <a:spLocks noChangeArrowheads="1"/>
              </p:cNvSpPr>
              <p:nvPr/>
            </p:nvSpPr>
            <p:spPr bwMode="auto">
              <a:xfrm>
                <a:off x="5580063" y="4011613"/>
                <a:ext cx="22225" cy="22225"/>
              </a:xfrm>
              <a:custGeom>
                <a:avLst/>
                <a:gdLst>
                  <a:gd name="T0" fmla="*/ 0 w 60"/>
                  <a:gd name="T1" fmla="*/ 0 h 61"/>
                  <a:gd name="T2" fmla="*/ 59 w 60"/>
                  <a:gd name="T3" fmla="*/ 0 h 61"/>
                  <a:gd name="T4" fmla="*/ 59 w 60"/>
                  <a:gd name="T5" fmla="*/ 60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0" h="61">
                    <a:moveTo>
                      <a:pt x="0" y="0"/>
                    </a:moveTo>
                    <a:lnTo>
                      <a:pt x="59" y="0"/>
                    </a:lnTo>
                    <a:lnTo>
                      <a:pt x="59" y="60"/>
                    </a:lnTo>
                  </a:path>
                </a:pathLst>
              </a:custGeom>
              <a:noFill/>
              <a:ln w="7200" cap="flat">
                <a:solidFill>
                  <a:srgbClr val="7F3F98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600"/>
              </a:p>
            </p:txBody>
          </p:sp>
          <p:sp>
            <p:nvSpPr>
              <p:cNvPr id="101" name="Line 89"/>
              <p:cNvSpPr>
                <a:spLocks noChangeShapeType="1"/>
              </p:cNvSpPr>
              <p:nvPr/>
            </p:nvSpPr>
            <p:spPr bwMode="auto">
              <a:xfrm>
                <a:off x="5637213" y="4033838"/>
                <a:ext cx="36512" cy="1587"/>
              </a:xfrm>
              <a:prstGeom prst="line">
                <a:avLst/>
              </a:prstGeom>
              <a:noFill/>
              <a:ln w="7200" cap="flat">
                <a:solidFill>
                  <a:srgbClr val="7F3F98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600"/>
              </a:p>
            </p:txBody>
          </p:sp>
          <p:sp>
            <p:nvSpPr>
              <p:cNvPr id="102" name="Line 90"/>
              <p:cNvSpPr>
                <a:spLocks noChangeShapeType="1"/>
              </p:cNvSpPr>
              <p:nvPr/>
            </p:nvSpPr>
            <p:spPr bwMode="auto">
              <a:xfrm>
                <a:off x="5708650" y="4033838"/>
                <a:ext cx="42863" cy="1587"/>
              </a:xfrm>
              <a:prstGeom prst="line">
                <a:avLst/>
              </a:prstGeom>
              <a:noFill/>
              <a:ln w="7200" cap="flat">
                <a:solidFill>
                  <a:srgbClr val="7F3F98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600"/>
              </a:p>
            </p:txBody>
          </p:sp>
          <p:sp>
            <p:nvSpPr>
              <p:cNvPr id="103" name="Freeform 91"/>
              <p:cNvSpPr>
                <a:spLocks noChangeArrowheads="1"/>
              </p:cNvSpPr>
              <p:nvPr/>
            </p:nvSpPr>
            <p:spPr bwMode="auto">
              <a:xfrm>
                <a:off x="5780088" y="4041775"/>
                <a:ext cx="7937" cy="28575"/>
              </a:xfrm>
              <a:custGeom>
                <a:avLst/>
                <a:gdLst>
                  <a:gd name="T0" fmla="*/ 0 w 21"/>
                  <a:gd name="T1" fmla="*/ 0 h 80"/>
                  <a:gd name="T2" fmla="*/ 0 w 21"/>
                  <a:gd name="T3" fmla="*/ 79 h 80"/>
                  <a:gd name="T4" fmla="*/ 20 w 21"/>
                  <a:gd name="T5" fmla="*/ 79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" h="80">
                    <a:moveTo>
                      <a:pt x="0" y="0"/>
                    </a:moveTo>
                    <a:lnTo>
                      <a:pt x="0" y="79"/>
                    </a:lnTo>
                    <a:lnTo>
                      <a:pt x="20" y="79"/>
                    </a:lnTo>
                  </a:path>
                </a:pathLst>
              </a:custGeom>
              <a:noFill/>
              <a:ln w="7200" cap="flat">
                <a:solidFill>
                  <a:srgbClr val="7F3F98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600"/>
              </a:p>
            </p:txBody>
          </p:sp>
          <p:sp>
            <p:nvSpPr>
              <p:cNvPr id="104" name="Freeform 92"/>
              <p:cNvSpPr>
                <a:spLocks noChangeArrowheads="1"/>
              </p:cNvSpPr>
              <p:nvPr/>
            </p:nvSpPr>
            <p:spPr bwMode="auto">
              <a:xfrm>
                <a:off x="5800725" y="4098925"/>
                <a:ext cx="28575" cy="7938"/>
              </a:xfrm>
              <a:custGeom>
                <a:avLst/>
                <a:gdLst>
                  <a:gd name="T0" fmla="*/ 0 w 81"/>
                  <a:gd name="T1" fmla="*/ 0 h 21"/>
                  <a:gd name="T2" fmla="*/ 0 w 81"/>
                  <a:gd name="T3" fmla="*/ 20 h 21"/>
                  <a:gd name="T4" fmla="*/ 80 w 81"/>
                  <a:gd name="T5" fmla="*/ 2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1" h="21">
                    <a:moveTo>
                      <a:pt x="0" y="0"/>
                    </a:moveTo>
                    <a:lnTo>
                      <a:pt x="0" y="20"/>
                    </a:lnTo>
                    <a:lnTo>
                      <a:pt x="80" y="20"/>
                    </a:lnTo>
                  </a:path>
                </a:pathLst>
              </a:custGeom>
              <a:noFill/>
              <a:ln w="7200" cap="flat">
                <a:solidFill>
                  <a:srgbClr val="7F3F98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600"/>
              </a:p>
            </p:txBody>
          </p:sp>
          <p:sp>
            <p:nvSpPr>
              <p:cNvPr id="105" name="Line 93"/>
              <p:cNvSpPr>
                <a:spLocks noChangeShapeType="1"/>
              </p:cNvSpPr>
              <p:nvPr/>
            </p:nvSpPr>
            <p:spPr bwMode="auto">
              <a:xfrm>
                <a:off x="5865813" y="4105275"/>
                <a:ext cx="42862" cy="1588"/>
              </a:xfrm>
              <a:prstGeom prst="line">
                <a:avLst/>
              </a:prstGeom>
              <a:noFill/>
              <a:ln w="7200" cap="flat">
                <a:solidFill>
                  <a:srgbClr val="7F3F98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600"/>
              </a:p>
            </p:txBody>
          </p:sp>
          <p:sp>
            <p:nvSpPr>
              <p:cNvPr id="106" name="Line 94"/>
              <p:cNvSpPr>
                <a:spLocks noChangeShapeType="1"/>
              </p:cNvSpPr>
              <p:nvPr/>
            </p:nvSpPr>
            <p:spPr bwMode="auto">
              <a:xfrm>
                <a:off x="5945188" y="4105275"/>
                <a:ext cx="36512" cy="1588"/>
              </a:xfrm>
              <a:prstGeom prst="line">
                <a:avLst/>
              </a:prstGeom>
              <a:noFill/>
              <a:ln w="7200" cap="flat">
                <a:solidFill>
                  <a:srgbClr val="7F3F98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600"/>
              </a:p>
            </p:txBody>
          </p:sp>
          <p:sp>
            <p:nvSpPr>
              <p:cNvPr id="107" name="Line 95"/>
              <p:cNvSpPr>
                <a:spLocks noChangeShapeType="1"/>
              </p:cNvSpPr>
              <p:nvPr/>
            </p:nvSpPr>
            <p:spPr bwMode="auto">
              <a:xfrm>
                <a:off x="6022975" y="4105275"/>
                <a:ext cx="34925" cy="1588"/>
              </a:xfrm>
              <a:prstGeom prst="line">
                <a:avLst/>
              </a:prstGeom>
              <a:noFill/>
              <a:ln w="7200" cap="flat">
                <a:solidFill>
                  <a:srgbClr val="7F3F98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600"/>
              </a:p>
            </p:txBody>
          </p:sp>
          <p:sp>
            <p:nvSpPr>
              <p:cNvPr id="108" name="Line 96"/>
              <p:cNvSpPr>
                <a:spLocks noChangeShapeType="1"/>
              </p:cNvSpPr>
              <p:nvPr/>
            </p:nvSpPr>
            <p:spPr bwMode="auto">
              <a:xfrm>
                <a:off x="6094413" y="4105275"/>
                <a:ext cx="42862" cy="1588"/>
              </a:xfrm>
              <a:prstGeom prst="line">
                <a:avLst/>
              </a:prstGeom>
              <a:noFill/>
              <a:ln w="7200" cap="flat">
                <a:solidFill>
                  <a:srgbClr val="7F3F98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600"/>
              </a:p>
            </p:txBody>
          </p:sp>
          <p:sp>
            <p:nvSpPr>
              <p:cNvPr id="109" name="Line 97"/>
              <p:cNvSpPr>
                <a:spLocks noChangeShapeType="1"/>
              </p:cNvSpPr>
              <p:nvPr/>
            </p:nvSpPr>
            <p:spPr bwMode="auto">
              <a:xfrm>
                <a:off x="6173788" y="4105275"/>
                <a:ext cx="36512" cy="1588"/>
              </a:xfrm>
              <a:prstGeom prst="line">
                <a:avLst/>
              </a:prstGeom>
              <a:noFill/>
              <a:ln w="7200" cap="flat">
                <a:solidFill>
                  <a:srgbClr val="7F3F98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600"/>
              </a:p>
            </p:txBody>
          </p:sp>
          <p:sp>
            <p:nvSpPr>
              <p:cNvPr id="110" name="Line 98"/>
              <p:cNvSpPr>
                <a:spLocks noChangeShapeType="1"/>
              </p:cNvSpPr>
              <p:nvPr/>
            </p:nvSpPr>
            <p:spPr bwMode="auto">
              <a:xfrm>
                <a:off x="6253163" y="4105275"/>
                <a:ext cx="34925" cy="1588"/>
              </a:xfrm>
              <a:prstGeom prst="line">
                <a:avLst/>
              </a:prstGeom>
              <a:noFill/>
              <a:ln w="7200" cap="flat">
                <a:solidFill>
                  <a:srgbClr val="7F3F98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600"/>
              </a:p>
            </p:txBody>
          </p:sp>
          <p:sp>
            <p:nvSpPr>
              <p:cNvPr id="111" name="Line 99"/>
              <p:cNvSpPr>
                <a:spLocks noChangeShapeType="1"/>
              </p:cNvSpPr>
              <p:nvPr/>
            </p:nvSpPr>
            <p:spPr bwMode="auto">
              <a:xfrm>
                <a:off x="6324600" y="4105275"/>
                <a:ext cx="36513" cy="1588"/>
              </a:xfrm>
              <a:prstGeom prst="line">
                <a:avLst/>
              </a:prstGeom>
              <a:noFill/>
              <a:ln w="7200" cap="flat">
                <a:solidFill>
                  <a:srgbClr val="7F3F98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600"/>
              </a:p>
            </p:txBody>
          </p:sp>
          <p:sp>
            <p:nvSpPr>
              <p:cNvPr id="112" name="Freeform 100"/>
              <p:cNvSpPr>
                <a:spLocks noChangeArrowheads="1"/>
              </p:cNvSpPr>
              <p:nvPr/>
            </p:nvSpPr>
            <p:spPr bwMode="auto">
              <a:xfrm>
                <a:off x="3089275" y="1692275"/>
                <a:ext cx="3408363" cy="1138238"/>
              </a:xfrm>
              <a:custGeom>
                <a:avLst/>
                <a:gdLst>
                  <a:gd name="T0" fmla="*/ 59 w 9466"/>
                  <a:gd name="T1" fmla="*/ 0 h 3163"/>
                  <a:gd name="T2" fmla="*/ 278 w 9466"/>
                  <a:gd name="T3" fmla="*/ 100 h 3163"/>
                  <a:gd name="T4" fmla="*/ 338 w 9466"/>
                  <a:gd name="T5" fmla="*/ 179 h 3163"/>
                  <a:gd name="T6" fmla="*/ 398 w 9466"/>
                  <a:gd name="T7" fmla="*/ 358 h 3163"/>
                  <a:gd name="T8" fmla="*/ 716 w 9466"/>
                  <a:gd name="T9" fmla="*/ 438 h 3163"/>
                  <a:gd name="T10" fmla="*/ 775 w 9466"/>
                  <a:gd name="T11" fmla="*/ 537 h 3163"/>
                  <a:gd name="T12" fmla="*/ 835 w 9466"/>
                  <a:gd name="T13" fmla="*/ 617 h 3163"/>
                  <a:gd name="T14" fmla="*/ 1392 w 9466"/>
                  <a:gd name="T15" fmla="*/ 716 h 3163"/>
                  <a:gd name="T16" fmla="*/ 1710 w 9466"/>
                  <a:gd name="T17" fmla="*/ 796 h 3163"/>
                  <a:gd name="T18" fmla="*/ 1770 w 9466"/>
                  <a:gd name="T19" fmla="*/ 875 h 3163"/>
                  <a:gd name="T20" fmla="*/ 1830 w 9466"/>
                  <a:gd name="T21" fmla="*/ 975 h 3163"/>
                  <a:gd name="T22" fmla="*/ 1889 w 9466"/>
                  <a:gd name="T23" fmla="*/ 1054 h 3163"/>
                  <a:gd name="T24" fmla="*/ 2227 w 9466"/>
                  <a:gd name="T25" fmla="*/ 1153 h 3163"/>
                  <a:gd name="T26" fmla="*/ 2446 w 9466"/>
                  <a:gd name="T27" fmla="*/ 1233 h 3163"/>
                  <a:gd name="T28" fmla="*/ 2764 w 9466"/>
                  <a:gd name="T29" fmla="*/ 1412 h 3163"/>
                  <a:gd name="T30" fmla="*/ 2983 w 9466"/>
                  <a:gd name="T31" fmla="*/ 1512 h 3163"/>
                  <a:gd name="T32" fmla="*/ 3043 w 9466"/>
                  <a:gd name="T33" fmla="*/ 1591 h 3163"/>
                  <a:gd name="T34" fmla="*/ 3539 w 9466"/>
                  <a:gd name="T35" fmla="*/ 1691 h 3163"/>
                  <a:gd name="T36" fmla="*/ 3877 w 9466"/>
                  <a:gd name="T37" fmla="*/ 1790 h 3163"/>
                  <a:gd name="T38" fmla="*/ 3937 w 9466"/>
                  <a:gd name="T39" fmla="*/ 1869 h 3163"/>
                  <a:gd name="T40" fmla="*/ 4036 w 9466"/>
                  <a:gd name="T41" fmla="*/ 1969 h 3163"/>
                  <a:gd name="T42" fmla="*/ 4156 w 9466"/>
                  <a:gd name="T43" fmla="*/ 2049 h 3163"/>
                  <a:gd name="T44" fmla="*/ 4216 w 9466"/>
                  <a:gd name="T45" fmla="*/ 2148 h 3163"/>
                  <a:gd name="T46" fmla="*/ 4275 w 9466"/>
                  <a:gd name="T47" fmla="*/ 2327 h 3163"/>
                  <a:gd name="T48" fmla="*/ 4434 w 9466"/>
                  <a:gd name="T49" fmla="*/ 2506 h 3163"/>
                  <a:gd name="T50" fmla="*/ 4773 w 9466"/>
                  <a:gd name="T51" fmla="*/ 2606 h 3163"/>
                  <a:gd name="T52" fmla="*/ 4991 w 9466"/>
                  <a:gd name="T53" fmla="*/ 2705 h 3163"/>
                  <a:gd name="T54" fmla="*/ 5091 w 9466"/>
                  <a:gd name="T55" fmla="*/ 2784 h 3163"/>
                  <a:gd name="T56" fmla="*/ 5270 w 9466"/>
                  <a:gd name="T57" fmla="*/ 2884 h 3163"/>
                  <a:gd name="T58" fmla="*/ 5429 w 9466"/>
                  <a:gd name="T59" fmla="*/ 2963 h 3163"/>
                  <a:gd name="T60" fmla="*/ 5648 w 9466"/>
                  <a:gd name="T61" fmla="*/ 3062 h 3163"/>
                  <a:gd name="T62" fmla="*/ 5925 w 9466"/>
                  <a:gd name="T63" fmla="*/ 3162 h 31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9466" h="3163">
                    <a:moveTo>
                      <a:pt x="0" y="0"/>
                    </a:moveTo>
                    <a:lnTo>
                      <a:pt x="59" y="0"/>
                    </a:lnTo>
                    <a:lnTo>
                      <a:pt x="278" y="0"/>
                    </a:lnTo>
                    <a:lnTo>
                      <a:pt x="278" y="100"/>
                    </a:lnTo>
                    <a:lnTo>
                      <a:pt x="338" y="100"/>
                    </a:lnTo>
                    <a:lnTo>
                      <a:pt x="338" y="179"/>
                    </a:lnTo>
                    <a:lnTo>
                      <a:pt x="398" y="179"/>
                    </a:lnTo>
                    <a:lnTo>
                      <a:pt x="398" y="358"/>
                    </a:lnTo>
                    <a:lnTo>
                      <a:pt x="716" y="358"/>
                    </a:lnTo>
                    <a:lnTo>
                      <a:pt x="716" y="438"/>
                    </a:lnTo>
                    <a:lnTo>
                      <a:pt x="775" y="438"/>
                    </a:lnTo>
                    <a:lnTo>
                      <a:pt x="775" y="537"/>
                    </a:lnTo>
                    <a:lnTo>
                      <a:pt x="835" y="537"/>
                    </a:lnTo>
                    <a:lnTo>
                      <a:pt x="835" y="617"/>
                    </a:lnTo>
                    <a:lnTo>
                      <a:pt x="1392" y="617"/>
                    </a:lnTo>
                    <a:lnTo>
                      <a:pt x="1392" y="716"/>
                    </a:lnTo>
                    <a:lnTo>
                      <a:pt x="1710" y="716"/>
                    </a:lnTo>
                    <a:lnTo>
                      <a:pt x="1710" y="796"/>
                    </a:lnTo>
                    <a:lnTo>
                      <a:pt x="1770" y="796"/>
                    </a:lnTo>
                    <a:lnTo>
                      <a:pt x="1770" y="875"/>
                    </a:lnTo>
                    <a:lnTo>
                      <a:pt x="1830" y="875"/>
                    </a:lnTo>
                    <a:lnTo>
                      <a:pt x="1830" y="975"/>
                    </a:lnTo>
                    <a:lnTo>
                      <a:pt x="1889" y="975"/>
                    </a:lnTo>
                    <a:lnTo>
                      <a:pt x="1889" y="1054"/>
                    </a:lnTo>
                    <a:lnTo>
                      <a:pt x="2227" y="1054"/>
                    </a:lnTo>
                    <a:lnTo>
                      <a:pt x="2227" y="1153"/>
                    </a:lnTo>
                    <a:lnTo>
                      <a:pt x="2446" y="1153"/>
                    </a:lnTo>
                    <a:lnTo>
                      <a:pt x="2446" y="1233"/>
                    </a:lnTo>
                    <a:lnTo>
                      <a:pt x="2764" y="1233"/>
                    </a:lnTo>
                    <a:lnTo>
                      <a:pt x="2764" y="1412"/>
                    </a:lnTo>
                    <a:lnTo>
                      <a:pt x="2983" y="1412"/>
                    </a:lnTo>
                    <a:lnTo>
                      <a:pt x="2983" y="1512"/>
                    </a:lnTo>
                    <a:lnTo>
                      <a:pt x="3043" y="1512"/>
                    </a:lnTo>
                    <a:lnTo>
                      <a:pt x="3043" y="1591"/>
                    </a:lnTo>
                    <a:lnTo>
                      <a:pt x="3539" y="1591"/>
                    </a:lnTo>
                    <a:lnTo>
                      <a:pt x="3539" y="1691"/>
                    </a:lnTo>
                    <a:lnTo>
                      <a:pt x="3877" y="1691"/>
                    </a:lnTo>
                    <a:lnTo>
                      <a:pt x="3877" y="1790"/>
                    </a:lnTo>
                    <a:lnTo>
                      <a:pt x="3937" y="1790"/>
                    </a:lnTo>
                    <a:lnTo>
                      <a:pt x="3937" y="1869"/>
                    </a:lnTo>
                    <a:lnTo>
                      <a:pt x="4036" y="1869"/>
                    </a:lnTo>
                    <a:lnTo>
                      <a:pt x="4036" y="1969"/>
                    </a:lnTo>
                    <a:lnTo>
                      <a:pt x="4156" y="1969"/>
                    </a:lnTo>
                    <a:lnTo>
                      <a:pt x="4156" y="2049"/>
                    </a:lnTo>
                    <a:lnTo>
                      <a:pt x="4216" y="2049"/>
                    </a:lnTo>
                    <a:lnTo>
                      <a:pt x="4216" y="2148"/>
                    </a:lnTo>
                    <a:lnTo>
                      <a:pt x="4275" y="2148"/>
                    </a:lnTo>
                    <a:lnTo>
                      <a:pt x="4275" y="2327"/>
                    </a:lnTo>
                    <a:lnTo>
                      <a:pt x="4434" y="2327"/>
                    </a:lnTo>
                    <a:lnTo>
                      <a:pt x="4434" y="2506"/>
                    </a:lnTo>
                    <a:lnTo>
                      <a:pt x="4773" y="2506"/>
                    </a:lnTo>
                    <a:lnTo>
                      <a:pt x="4773" y="2606"/>
                    </a:lnTo>
                    <a:lnTo>
                      <a:pt x="4991" y="2606"/>
                    </a:lnTo>
                    <a:lnTo>
                      <a:pt x="4991" y="2705"/>
                    </a:lnTo>
                    <a:lnTo>
                      <a:pt x="5091" y="2705"/>
                    </a:lnTo>
                    <a:lnTo>
                      <a:pt x="5091" y="2784"/>
                    </a:lnTo>
                    <a:lnTo>
                      <a:pt x="5270" y="2784"/>
                    </a:lnTo>
                    <a:lnTo>
                      <a:pt x="5270" y="2884"/>
                    </a:lnTo>
                    <a:lnTo>
                      <a:pt x="5429" y="2884"/>
                    </a:lnTo>
                    <a:lnTo>
                      <a:pt x="5429" y="2963"/>
                    </a:lnTo>
                    <a:lnTo>
                      <a:pt x="5648" y="2963"/>
                    </a:lnTo>
                    <a:lnTo>
                      <a:pt x="5648" y="3062"/>
                    </a:lnTo>
                    <a:lnTo>
                      <a:pt x="5925" y="3062"/>
                    </a:lnTo>
                    <a:lnTo>
                      <a:pt x="5925" y="3162"/>
                    </a:lnTo>
                    <a:lnTo>
                      <a:pt x="9465" y="3162"/>
                    </a:lnTo>
                  </a:path>
                </a:pathLst>
              </a:custGeom>
              <a:noFill/>
              <a:ln w="7200" cap="flat">
                <a:solidFill>
                  <a:srgbClr val="415AA8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600"/>
              </a:p>
            </p:txBody>
          </p:sp>
          <p:sp>
            <p:nvSpPr>
              <p:cNvPr id="113" name="Freeform 101"/>
              <p:cNvSpPr>
                <a:spLocks noChangeArrowheads="1"/>
              </p:cNvSpPr>
              <p:nvPr/>
            </p:nvSpPr>
            <p:spPr bwMode="auto">
              <a:xfrm>
                <a:off x="3089275" y="1692275"/>
                <a:ext cx="22225" cy="22225"/>
              </a:xfrm>
              <a:custGeom>
                <a:avLst/>
                <a:gdLst>
                  <a:gd name="T0" fmla="*/ 0 w 60"/>
                  <a:gd name="T1" fmla="*/ 0 h 61"/>
                  <a:gd name="T2" fmla="*/ 59 w 60"/>
                  <a:gd name="T3" fmla="*/ 0 h 61"/>
                  <a:gd name="T4" fmla="*/ 59 w 60"/>
                  <a:gd name="T5" fmla="*/ 60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0" h="61">
                    <a:moveTo>
                      <a:pt x="0" y="0"/>
                    </a:moveTo>
                    <a:lnTo>
                      <a:pt x="59" y="0"/>
                    </a:lnTo>
                    <a:lnTo>
                      <a:pt x="59" y="60"/>
                    </a:lnTo>
                  </a:path>
                </a:pathLst>
              </a:custGeom>
              <a:noFill/>
              <a:ln w="7200" cap="flat">
                <a:solidFill>
                  <a:srgbClr val="989898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600"/>
              </a:p>
            </p:txBody>
          </p:sp>
          <p:sp>
            <p:nvSpPr>
              <p:cNvPr id="114" name="Freeform 102"/>
              <p:cNvSpPr>
                <a:spLocks noChangeArrowheads="1"/>
              </p:cNvSpPr>
              <p:nvPr/>
            </p:nvSpPr>
            <p:spPr bwMode="auto">
              <a:xfrm>
                <a:off x="3132138" y="1728788"/>
                <a:ext cx="7937" cy="28575"/>
              </a:xfrm>
              <a:custGeom>
                <a:avLst/>
                <a:gdLst>
                  <a:gd name="T0" fmla="*/ 0 w 21"/>
                  <a:gd name="T1" fmla="*/ 0 h 80"/>
                  <a:gd name="T2" fmla="*/ 0 w 21"/>
                  <a:gd name="T3" fmla="*/ 79 h 80"/>
                  <a:gd name="T4" fmla="*/ 20 w 21"/>
                  <a:gd name="T5" fmla="*/ 79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" h="80">
                    <a:moveTo>
                      <a:pt x="0" y="0"/>
                    </a:moveTo>
                    <a:lnTo>
                      <a:pt x="0" y="79"/>
                    </a:lnTo>
                    <a:lnTo>
                      <a:pt x="20" y="79"/>
                    </a:lnTo>
                  </a:path>
                </a:pathLst>
              </a:custGeom>
              <a:noFill/>
              <a:ln w="7200" cap="flat">
                <a:solidFill>
                  <a:srgbClr val="989898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600"/>
              </a:p>
            </p:txBody>
          </p:sp>
          <p:sp>
            <p:nvSpPr>
              <p:cNvPr id="115" name="Freeform 103"/>
              <p:cNvSpPr>
                <a:spLocks noChangeArrowheads="1"/>
              </p:cNvSpPr>
              <p:nvPr/>
            </p:nvSpPr>
            <p:spPr bwMode="auto">
              <a:xfrm>
                <a:off x="3146425" y="1785938"/>
                <a:ext cx="22225" cy="22225"/>
              </a:xfrm>
              <a:custGeom>
                <a:avLst/>
                <a:gdLst>
                  <a:gd name="T0" fmla="*/ 0 w 60"/>
                  <a:gd name="T1" fmla="*/ 0 h 61"/>
                  <a:gd name="T2" fmla="*/ 0 w 60"/>
                  <a:gd name="T3" fmla="*/ 19 h 61"/>
                  <a:gd name="T4" fmla="*/ 59 w 60"/>
                  <a:gd name="T5" fmla="*/ 19 h 61"/>
                  <a:gd name="T6" fmla="*/ 59 w 60"/>
                  <a:gd name="T7" fmla="*/ 60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0" h="61">
                    <a:moveTo>
                      <a:pt x="0" y="0"/>
                    </a:moveTo>
                    <a:lnTo>
                      <a:pt x="0" y="19"/>
                    </a:lnTo>
                    <a:lnTo>
                      <a:pt x="59" y="19"/>
                    </a:lnTo>
                    <a:lnTo>
                      <a:pt x="59" y="60"/>
                    </a:lnTo>
                  </a:path>
                </a:pathLst>
              </a:custGeom>
              <a:noFill/>
              <a:ln w="7200" cap="flat">
                <a:solidFill>
                  <a:srgbClr val="989898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600"/>
              </a:p>
            </p:txBody>
          </p:sp>
          <p:sp>
            <p:nvSpPr>
              <p:cNvPr id="116" name="Freeform 104"/>
              <p:cNvSpPr>
                <a:spLocks noChangeArrowheads="1"/>
              </p:cNvSpPr>
              <p:nvPr/>
            </p:nvSpPr>
            <p:spPr bwMode="auto">
              <a:xfrm>
                <a:off x="3189288" y="1820863"/>
                <a:ext cx="7937" cy="36512"/>
              </a:xfrm>
              <a:custGeom>
                <a:avLst/>
                <a:gdLst>
                  <a:gd name="T0" fmla="*/ 0 w 21"/>
                  <a:gd name="T1" fmla="*/ 0 h 101"/>
                  <a:gd name="T2" fmla="*/ 0 w 21"/>
                  <a:gd name="T3" fmla="*/ 100 h 101"/>
                  <a:gd name="T4" fmla="*/ 20 w 21"/>
                  <a:gd name="T5" fmla="*/ 10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" h="101">
                    <a:moveTo>
                      <a:pt x="0" y="0"/>
                    </a:moveTo>
                    <a:lnTo>
                      <a:pt x="0" y="100"/>
                    </a:lnTo>
                    <a:lnTo>
                      <a:pt x="20" y="100"/>
                    </a:lnTo>
                  </a:path>
                </a:pathLst>
              </a:custGeom>
              <a:noFill/>
              <a:ln w="7200" cap="flat">
                <a:solidFill>
                  <a:srgbClr val="989898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600"/>
              </a:p>
            </p:txBody>
          </p:sp>
          <p:sp>
            <p:nvSpPr>
              <p:cNvPr id="117" name="Freeform 105"/>
              <p:cNvSpPr>
                <a:spLocks noChangeArrowheads="1"/>
              </p:cNvSpPr>
              <p:nvPr/>
            </p:nvSpPr>
            <p:spPr bwMode="auto">
              <a:xfrm>
                <a:off x="3232150" y="1857375"/>
                <a:ext cx="7938" cy="28575"/>
              </a:xfrm>
              <a:custGeom>
                <a:avLst/>
                <a:gdLst>
                  <a:gd name="T0" fmla="*/ 0 w 21"/>
                  <a:gd name="T1" fmla="*/ 0 h 80"/>
                  <a:gd name="T2" fmla="*/ 0 w 21"/>
                  <a:gd name="T3" fmla="*/ 79 h 80"/>
                  <a:gd name="T4" fmla="*/ 20 w 21"/>
                  <a:gd name="T5" fmla="*/ 79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" h="80">
                    <a:moveTo>
                      <a:pt x="0" y="0"/>
                    </a:moveTo>
                    <a:lnTo>
                      <a:pt x="0" y="79"/>
                    </a:lnTo>
                    <a:lnTo>
                      <a:pt x="20" y="79"/>
                    </a:lnTo>
                  </a:path>
                </a:pathLst>
              </a:custGeom>
              <a:noFill/>
              <a:ln w="7200" cap="flat">
                <a:solidFill>
                  <a:srgbClr val="989898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600"/>
              </a:p>
            </p:txBody>
          </p:sp>
          <p:sp>
            <p:nvSpPr>
              <p:cNvPr id="118" name="Freeform 106"/>
              <p:cNvSpPr>
                <a:spLocks noChangeArrowheads="1"/>
              </p:cNvSpPr>
              <p:nvPr/>
            </p:nvSpPr>
            <p:spPr bwMode="auto">
              <a:xfrm>
                <a:off x="3246438" y="1914525"/>
                <a:ext cx="22225" cy="22225"/>
              </a:xfrm>
              <a:custGeom>
                <a:avLst/>
                <a:gdLst>
                  <a:gd name="T0" fmla="*/ 0 w 61"/>
                  <a:gd name="T1" fmla="*/ 0 h 60"/>
                  <a:gd name="T2" fmla="*/ 0 w 61"/>
                  <a:gd name="T3" fmla="*/ 0 h 60"/>
                  <a:gd name="T4" fmla="*/ 60 w 61"/>
                  <a:gd name="T5" fmla="*/ 0 h 60"/>
                  <a:gd name="T6" fmla="*/ 60 w 61"/>
                  <a:gd name="T7" fmla="*/ 59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1" h="60">
                    <a:moveTo>
                      <a:pt x="0" y="0"/>
                    </a:moveTo>
                    <a:lnTo>
                      <a:pt x="0" y="0"/>
                    </a:lnTo>
                    <a:lnTo>
                      <a:pt x="60" y="0"/>
                    </a:lnTo>
                    <a:lnTo>
                      <a:pt x="60" y="59"/>
                    </a:lnTo>
                  </a:path>
                </a:pathLst>
              </a:custGeom>
              <a:noFill/>
              <a:ln w="7200" cap="flat">
                <a:solidFill>
                  <a:srgbClr val="989898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600"/>
              </a:p>
            </p:txBody>
          </p:sp>
          <p:sp>
            <p:nvSpPr>
              <p:cNvPr id="119" name="Line 107"/>
              <p:cNvSpPr>
                <a:spLocks noChangeShapeType="1"/>
              </p:cNvSpPr>
              <p:nvPr/>
            </p:nvSpPr>
            <p:spPr bwMode="auto">
              <a:xfrm>
                <a:off x="3289300" y="1951038"/>
                <a:ext cx="42863" cy="1587"/>
              </a:xfrm>
              <a:prstGeom prst="line">
                <a:avLst/>
              </a:prstGeom>
              <a:noFill/>
              <a:ln w="7200" cap="flat">
                <a:solidFill>
                  <a:srgbClr val="989898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600"/>
              </a:p>
            </p:txBody>
          </p:sp>
          <p:sp>
            <p:nvSpPr>
              <p:cNvPr id="120" name="Line 108"/>
              <p:cNvSpPr>
                <a:spLocks noChangeShapeType="1"/>
              </p:cNvSpPr>
              <p:nvPr/>
            </p:nvSpPr>
            <p:spPr bwMode="auto">
              <a:xfrm>
                <a:off x="3367088" y="1951038"/>
                <a:ext cx="36512" cy="1587"/>
              </a:xfrm>
              <a:prstGeom prst="line">
                <a:avLst/>
              </a:prstGeom>
              <a:noFill/>
              <a:ln w="7200" cap="flat">
                <a:solidFill>
                  <a:srgbClr val="989898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600"/>
              </a:p>
            </p:txBody>
          </p:sp>
          <p:sp>
            <p:nvSpPr>
              <p:cNvPr id="121" name="Freeform 109"/>
              <p:cNvSpPr>
                <a:spLocks noChangeArrowheads="1"/>
              </p:cNvSpPr>
              <p:nvPr/>
            </p:nvSpPr>
            <p:spPr bwMode="auto">
              <a:xfrm>
                <a:off x="3411538" y="1979613"/>
                <a:ext cx="36512" cy="7937"/>
              </a:xfrm>
              <a:custGeom>
                <a:avLst/>
                <a:gdLst>
                  <a:gd name="T0" fmla="*/ 0 w 100"/>
                  <a:gd name="T1" fmla="*/ 0 h 21"/>
                  <a:gd name="T2" fmla="*/ 99 w 100"/>
                  <a:gd name="T3" fmla="*/ 0 h 21"/>
                  <a:gd name="T4" fmla="*/ 99 w 100"/>
                  <a:gd name="T5" fmla="*/ 2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0" h="21">
                    <a:moveTo>
                      <a:pt x="0" y="0"/>
                    </a:moveTo>
                    <a:lnTo>
                      <a:pt x="99" y="0"/>
                    </a:lnTo>
                    <a:lnTo>
                      <a:pt x="99" y="20"/>
                    </a:lnTo>
                  </a:path>
                </a:pathLst>
              </a:custGeom>
              <a:noFill/>
              <a:ln w="7200" cap="flat">
                <a:solidFill>
                  <a:srgbClr val="989898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600"/>
              </a:p>
            </p:txBody>
          </p:sp>
          <p:sp>
            <p:nvSpPr>
              <p:cNvPr id="122" name="Freeform 110"/>
              <p:cNvSpPr>
                <a:spLocks noChangeArrowheads="1"/>
              </p:cNvSpPr>
              <p:nvPr/>
            </p:nvSpPr>
            <p:spPr bwMode="auto">
              <a:xfrm>
                <a:off x="3446463" y="2022475"/>
                <a:ext cx="14287" cy="28575"/>
              </a:xfrm>
              <a:custGeom>
                <a:avLst/>
                <a:gdLst>
                  <a:gd name="T0" fmla="*/ 0 w 41"/>
                  <a:gd name="T1" fmla="*/ 0 h 80"/>
                  <a:gd name="T2" fmla="*/ 0 w 41"/>
                  <a:gd name="T3" fmla="*/ 79 h 80"/>
                  <a:gd name="T4" fmla="*/ 40 w 41"/>
                  <a:gd name="T5" fmla="*/ 79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1" h="80">
                    <a:moveTo>
                      <a:pt x="0" y="0"/>
                    </a:moveTo>
                    <a:lnTo>
                      <a:pt x="0" y="79"/>
                    </a:lnTo>
                    <a:lnTo>
                      <a:pt x="40" y="79"/>
                    </a:lnTo>
                  </a:path>
                </a:pathLst>
              </a:custGeom>
              <a:noFill/>
              <a:ln w="7200" cap="flat">
                <a:solidFill>
                  <a:srgbClr val="989898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600"/>
              </a:p>
            </p:txBody>
          </p:sp>
          <p:sp>
            <p:nvSpPr>
              <p:cNvPr id="123" name="Freeform 111"/>
              <p:cNvSpPr>
                <a:spLocks noChangeArrowheads="1"/>
              </p:cNvSpPr>
              <p:nvPr/>
            </p:nvSpPr>
            <p:spPr bwMode="auto">
              <a:xfrm>
                <a:off x="3468688" y="2079625"/>
                <a:ext cx="36512" cy="1588"/>
              </a:xfrm>
              <a:custGeom>
                <a:avLst/>
                <a:gdLst>
                  <a:gd name="T0" fmla="*/ 0 w 100"/>
                  <a:gd name="T1" fmla="*/ 0 h 1"/>
                  <a:gd name="T2" fmla="*/ 0 w 100"/>
                  <a:gd name="T3" fmla="*/ 0 h 1"/>
                  <a:gd name="T4" fmla="*/ 99 w 100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0" h="1">
                    <a:moveTo>
                      <a:pt x="0" y="0"/>
                    </a:moveTo>
                    <a:lnTo>
                      <a:pt x="0" y="0"/>
                    </a:lnTo>
                    <a:lnTo>
                      <a:pt x="99" y="0"/>
                    </a:lnTo>
                  </a:path>
                </a:pathLst>
              </a:custGeom>
              <a:noFill/>
              <a:ln w="7200" cap="flat">
                <a:solidFill>
                  <a:srgbClr val="989898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600"/>
              </a:p>
            </p:txBody>
          </p:sp>
          <p:sp>
            <p:nvSpPr>
              <p:cNvPr id="124" name="Freeform 112"/>
              <p:cNvSpPr>
                <a:spLocks noChangeArrowheads="1"/>
              </p:cNvSpPr>
              <p:nvPr/>
            </p:nvSpPr>
            <p:spPr bwMode="auto">
              <a:xfrm>
                <a:off x="3525838" y="2093913"/>
                <a:ext cx="22225" cy="22225"/>
              </a:xfrm>
              <a:custGeom>
                <a:avLst/>
                <a:gdLst>
                  <a:gd name="T0" fmla="*/ 0 w 61"/>
                  <a:gd name="T1" fmla="*/ 0 h 61"/>
                  <a:gd name="T2" fmla="*/ 0 w 61"/>
                  <a:gd name="T3" fmla="*/ 60 h 61"/>
                  <a:gd name="T4" fmla="*/ 60 w 61"/>
                  <a:gd name="T5" fmla="*/ 60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1" h="61">
                    <a:moveTo>
                      <a:pt x="0" y="0"/>
                    </a:moveTo>
                    <a:lnTo>
                      <a:pt x="0" y="60"/>
                    </a:lnTo>
                    <a:lnTo>
                      <a:pt x="60" y="60"/>
                    </a:lnTo>
                  </a:path>
                </a:pathLst>
              </a:custGeom>
              <a:noFill/>
              <a:ln w="7200" cap="flat">
                <a:solidFill>
                  <a:srgbClr val="989898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600"/>
              </a:p>
            </p:txBody>
          </p:sp>
          <p:sp>
            <p:nvSpPr>
              <p:cNvPr id="125" name="Freeform 113"/>
              <p:cNvSpPr>
                <a:spLocks noChangeArrowheads="1"/>
              </p:cNvSpPr>
              <p:nvPr/>
            </p:nvSpPr>
            <p:spPr bwMode="auto">
              <a:xfrm>
                <a:off x="3554413" y="2143125"/>
                <a:ext cx="14287" cy="28575"/>
              </a:xfrm>
              <a:custGeom>
                <a:avLst/>
                <a:gdLst>
                  <a:gd name="T0" fmla="*/ 0 w 40"/>
                  <a:gd name="T1" fmla="*/ 0 h 81"/>
                  <a:gd name="T2" fmla="*/ 39 w 40"/>
                  <a:gd name="T3" fmla="*/ 0 h 81"/>
                  <a:gd name="T4" fmla="*/ 39 w 40"/>
                  <a:gd name="T5" fmla="*/ 80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0" h="81">
                    <a:moveTo>
                      <a:pt x="0" y="0"/>
                    </a:moveTo>
                    <a:lnTo>
                      <a:pt x="39" y="0"/>
                    </a:lnTo>
                    <a:lnTo>
                      <a:pt x="39" y="80"/>
                    </a:lnTo>
                  </a:path>
                </a:pathLst>
              </a:custGeom>
              <a:noFill/>
              <a:ln w="7200" cap="flat">
                <a:solidFill>
                  <a:srgbClr val="989898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600"/>
              </a:p>
            </p:txBody>
          </p:sp>
          <p:sp>
            <p:nvSpPr>
              <p:cNvPr id="126" name="Freeform 114"/>
              <p:cNvSpPr>
                <a:spLocks noChangeArrowheads="1"/>
              </p:cNvSpPr>
              <p:nvPr/>
            </p:nvSpPr>
            <p:spPr bwMode="auto">
              <a:xfrm>
                <a:off x="3597275" y="2179638"/>
                <a:ext cx="14288" cy="28575"/>
              </a:xfrm>
              <a:custGeom>
                <a:avLst/>
                <a:gdLst>
                  <a:gd name="T0" fmla="*/ 0 w 41"/>
                  <a:gd name="T1" fmla="*/ 0 h 80"/>
                  <a:gd name="T2" fmla="*/ 40 w 41"/>
                  <a:gd name="T3" fmla="*/ 0 h 80"/>
                  <a:gd name="T4" fmla="*/ 40 w 41"/>
                  <a:gd name="T5" fmla="*/ 79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1" h="80">
                    <a:moveTo>
                      <a:pt x="0" y="0"/>
                    </a:moveTo>
                    <a:lnTo>
                      <a:pt x="40" y="0"/>
                    </a:lnTo>
                    <a:lnTo>
                      <a:pt x="40" y="79"/>
                    </a:lnTo>
                  </a:path>
                </a:pathLst>
              </a:custGeom>
              <a:noFill/>
              <a:ln w="7200" cap="flat">
                <a:solidFill>
                  <a:srgbClr val="989898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600"/>
              </a:p>
            </p:txBody>
          </p:sp>
          <p:sp>
            <p:nvSpPr>
              <p:cNvPr id="127" name="Line 115"/>
              <p:cNvSpPr>
                <a:spLocks noChangeShapeType="1"/>
              </p:cNvSpPr>
              <p:nvPr/>
            </p:nvSpPr>
            <p:spPr bwMode="auto">
              <a:xfrm>
                <a:off x="3640138" y="2216150"/>
                <a:ext cx="36512" cy="1588"/>
              </a:xfrm>
              <a:prstGeom prst="line">
                <a:avLst/>
              </a:prstGeom>
              <a:noFill/>
              <a:ln w="7200" cap="flat">
                <a:solidFill>
                  <a:srgbClr val="989898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600"/>
              </a:p>
            </p:txBody>
          </p:sp>
          <p:sp>
            <p:nvSpPr>
              <p:cNvPr id="128" name="Freeform 116"/>
              <p:cNvSpPr>
                <a:spLocks noChangeArrowheads="1"/>
              </p:cNvSpPr>
              <p:nvPr/>
            </p:nvSpPr>
            <p:spPr bwMode="auto">
              <a:xfrm>
                <a:off x="3690938" y="2243138"/>
                <a:ext cx="28575" cy="1587"/>
              </a:xfrm>
              <a:custGeom>
                <a:avLst/>
                <a:gdLst>
                  <a:gd name="T0" fmla="*/ 0 w 80"/>
                  <a:gd name="T1" fmla="*/ 0 h 1"/>
                  <a:gd name="T2" fmla="*/ 0 w 80"/>
                  <a:gd name="T3" fmla="*/ 0 h 1"/>
                  <a:gd name="T4" fmla="*/ 79 w 80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0" h="1">
                    <a:moveTo>
                      <a:pt x="0" y="0"/>
                    </a:moveTo>
                    <a:lnTo>
                      <a:pt x="0" y="0"/>
                    </a:lnTo>
                    <a:lnTo>
                      <a:pt x="79" y="0"/>
                    </a:lnTo>
                  </a:path>
                </a:pathLst>
              </a:custGeom>
              <a:noFill/>
              <a:ln w="7200" cap="flat">
                <a:solidFill>
                  <a:srgbClr val="989898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600"/>
              </a:p>
            </p:txBody>
          </p:sp>
          <p:sp>
            <p:nvSpPr>
              <p:cNvPr id="129" name="Line 117"/>
              <p:cNvSpPr>
                <a:spLocks noChangeShapeType="1"/>
              </p:cNvSpPr>
              <p:nvPr/>
            </p:nvSpPr>
            <p:spPr bwMode="auto">
              <a:xfrm>
                <a:off x="3762375" y="2243138"/>
                <a:ext cx="34925" cy="1587"/>
              </a:xfrm>
              <a:prstGeom prst="line">
                <a:avLst/>
              </a:prstGeom>
              <a:noFill/>
              <a:ln w="7200" cap="flat">
                <a:solidFill>
                  <a:srgbClr val="989898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600"/>
              </a:p>
            </p:txBody>
          </p:sp>
          <p:sp>
            <p:nvSpPr>
              <p:cNvPr id="130" name="Freeform 118"/>
              <p:cNvSpPr>
                <a:spLocks noChangeArrowheads="1"/>
              </p:cNvSpPr>
              <p:nvPr/>
            </p:nvSpPr>
            <p:spPr bwMode="auto">
              <a:xfrm>
                <a:off x="3833813" y="2243138"/>
                <a:ext cx="36512" cy="7937"/>
              </a:xfrm>
              <a:custGeom>
                <a:avLst/>
                <a:gdLst>
                  <a:gd name="T0" fmla="*/ 0 w 101"/>
                  <a:gd name="T1" fmla="*/ 0 h 21"/>
                  <a:gd name="T2" fmla="*/ 100 w 101"/>
                  <a:gd name="T3" fmla="*/ 0 h 21"/>
                  <a:gd name="T4" fmla="*/ 100 w 101"/>
                  <a:gd name="T5" fmla="*/ 2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1" h="21">
                    <a:moveTo>
                      <a:pt x="0" y="0"/>
                    </a:moveTo>
                    <a:lnTo>
                      <a:pt x="100" y="0"/>
                    </a:lnTo>
                    <a:lnTo>
                      <a:pt x="100" y="20"/>
                    </a:lnTo>
                  </a:path>
                </a:pathLst>
              </a:custGeom>
              <a:noFill/>
              <a:ln w="7200" cap="flat">
                <a:solidFill>
                  <a:srgbClr val="989898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600"/>
              </a:p>
            </p:txBody>
          </p:sp>
          <p:sp>
            <p:nvSpPr>
              <p:cNvPr id="131" name="Line 119"/>
              <p:cNvSpPr>
                <a:spLocks noChangeShapeType="1"/>
              </p:cNvSpPr>
              <p:nvPr/>
            </p:nvSpPr>
            <p:spPr bwMode="auto">
              <a:xfrm>
                <a:off x="3876675" y="2279650"/>
                <a:ext cx="42863" cy="1588"/>
              </a:xfrm>
              <a:prstGeom prst="line">
                <a:avLst/>
              </a:prstGeom>
              <a:noFill/>
              <a:ln w="7200" cap="flat">
                <a:solidFill>
                  <a:srgbClr val="989898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600"/>
              </a:p>
            </p:txBody>
          </p:sp>
          <p:sp>
            <p:nvSpPr>
              <p:cNvPr id="132" name="Freeform 120"/>
              <p:cNvSpPr>
                <a:spLocks noChangeArrowheads="1"/>
              </p:cNvSpPr>
              <p:nvPr/>
            </p:nvSpPr>
            <p:spPr bwMode="auto">
              <a:xfrm>
                <a:off x="3948113" y="2287588"/>
                <a:ext cx="7937" cy="28575"/>
              </a:xfrm>
              <a:custGeom>
                <a:avLst/>
                <a:gdLst>
                  <a:gd name="T0" fmla="*/ 0 w 21"/>
                  <a:gd name="T1" fmla="*/ 0 h 81"/>
                  <a:gd name="T2" fmla="*/ 0 w 21"/>
                  <a:gd name="T3" fmla="*/ 80 h 81"/>
                  <a:gd name="T4" fmla="*/ 20 w 21"/>
                  <a:gd name="T5" fmla="*/ 80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" h="81">
                    <a:moveTo>
                      <a:pt x="0" y="0"/>
                    </a:moveTo>
                    <a:lnTo>
                      <a:pt x="0" y="80"/>
                    </a:lnTo>
                    <a:lnTo>
                      <a:pt x="20" y="80"/>
                    </a:lnTo>
                  </a:path>
                </a:pathLst>
              </a:custGeom>
              <a:noFill/>
              <a:ln w="7200" cap="flat">
                <a:solidFill>
                  <a:srgbClr val="989898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600"/>
              </a:p>
            </p:txBody>
          </p:sp>
          <p:sp>
            <p:nvSpPr>
              <p:cNvPr id="133" name="Freeform 121"/>
              <p:cNvSpPr>
                <a:spLocks noChangeArrowheads="1"/>
              </p:cNvSpPr>
              <p:nvPr/>
            </p:nvSpPr>
            <p:spPr bwMode="auto">
              <a:xfrm>
                <a:off x="3997325" y="2316163"/>
                <a:ext cx="28575" cy="7937"/>
              </a:xfrm>
              <a:custGeom>
                <a:avLst/>
                <a:gdLst>
                  <a:gd name="T0" fmla="*/ 0 w 81"/>
                  <a:gd name="T1" fmla="*/ 0 h 20"/>
                  <a:gd name="T2" fmla="*/ 80 w 81"/>
                  <a:gd name="T3" fmla="*/ 0 h 20"/>
                  <a:gd name="T4" fmla="*/ 80 w 81"/>
                  <a:gd name="T5" fmla="*/ 19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1" h="20">
                    <a:moveTo>
                      <a:pt x="0" y="0"/>
                    </a:moveTo>
                    <a:lnTo>
                      <a:pt x="80" y="0"/>
                    </a:lnTo>
                    <a:lnTo>
                      <a:pt x="80" y="19"/>
                    </a:lnTo>
                  </a:path>
                </a:pathLst>
              </a:custGeom>
              <a:noFill/>
              <a:ln w="7200" cap="flat">
                <a:solidFill>
                  <a:srgbClr val="989898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600"/>
              </a:p>
            </p:txBody>
          </p:sp>
          <p:sp>
            <p:nvSpPr>
              <p:cNvPr id="134" name="Line 122"/>
              <p:cNvSpPr>
                <a:spLocks noChangeShapeType="1"/>
              </p:cNvSpPr>
              <p:nvPr/>
            </p:nvSpPr>
            <p:spPr bwMode="auto">
              <a:xfrm>
                <a:off x="4041775" y="2351088"/>
                <a:ext cx="34925" cy="1587"/>
              </a:xfrm>
              <a:prstGeom prst="line">
                <a:avLst/>
              </a:prstGeom>
              <a:noFill/>
              <a:ln w="7200" cap="flat">
                <a:solidFill>
                  <a:srgbClr val="989898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600"/>
              </a:p>
            </p:txBody>
          </p:sp>
          <p:sp>
            <p:nvSpPr>
              <p:cNvPr id="135" name="Freeform 123"/>
              <p:cNvSpPr>
                <a:spLocks noChangeArrowheads="1"/>
              </p:cNvSpPr>
              <p:nvPr/>
            </p:nvSpPr>
            <p:spPr bwMode="auto">
              <a:xfrm>
                <a:off x="4083050" y="2379663"/>
                <a:ext cx="36513" cy="7937"/>
              </a:xfrm>
              <a:custGeom>
                <a:avLst/>
                <a:gdLst>
                  <a:gd name="T0" fmla="*/ 0 w 101"/>
                  <a:gd name="T1" fmla="*/ 0 h 21"/>
                  <a:gd name="T2" fmla="*/ 0 w 101"/>
                  <a:gd name="T3" fmla="*/ 20 h 21"/>
                  <a:gd name="T4" fmla="*/ 100 w 101"/>
                  <a:gd name="T5" fmla="*/ 2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1" h="21">
                    <a:moveTo>
                      <a:pt x="0" y="0"/>
                    </a:moveTo>
                    <a:lnTo>
                      <a:pt x="0" y="20"/>
                    </a:lnTo>
                    <a:lnTo>
                      <a:pt x="100" y="20"/>
                    </a:lnTo>
                  </a:path>
                </a:pathLst>
              </a:custGeom>
              <a:noFill/>
              <a:ln w="7200" cap="flat">
                <a:solidFill>
                  <a:srgbClr val="989898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600"/>
              </a:p>
            </p:txBody>
          </p:sp>
          <p:sp>
            <p:nvSpPr>
              <p:cNvPr id="136" name="Line 124"/>
              <p:cNvSpPr>
                <a:spLocks noChangeShapeType="1"/>
              </p:cNvSpPr>
              <p:nvPr/>
            </p:nvSpPr>
            <p:spPr bwMode="auto">
              <a:xfrm>
                <a:off x="4156075" y="2387600"/>
                <a:ext cx="34925" cy="1588"/>
              </a:xfrm>
              <a:prstGeom prst="line">
                <a:avLst/>
              </a:prstGeom>
              <a:noFill/>
              <a:ln w="7200" cap="flat">
                <a:solidFill>
                  <a:srgbClr val="989898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600"/>
              </a:p>
            </p:txBody>
          </p:sp>
          <p:sp>
            <p:nvSpPr>
              <p:cNvPr id="137" name="Line 125"/>
              <p:cNvSpPr>
                <a:spLocks noChangeShapeType="1"/>
              </p:cNvSpPr>
              <p:nvPr/>
            </p:nvSpPr>
            <p:spPr bwMode="auto">
              <a:xfrm>
                <a:off x="4233863" y="2387600"/>
                <a:ext cx="34925" cy="1588"/>
              </a:xfrm>
              <a:prstGeom prst="line">
                <a:avLst/>
              </a:prstGeom>
              <a:noFill/>
              <a:ln w="7200" cap="flat">
                <a:solidFill>
                  <a:srgbClr val="989898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600"/>
              </a:p>
            </p:txBody>
          </p:sp>
          <p:sp>
            <p:nvSpPr>
              <p:cNvPr id="138" name="Freeform 126"/>
              <p:cNvSpPr>
                <a:spLocks noChangeArrowheads="1"/>
              </p:cNvSpPr>
              <p:nvPr/>
            </p:nvSpPr>
            <p:spPr bwMode="auto">
              <a:xfrm>
                <a:off x="4305300" y="2387600"/>
                <a:ext cx="7938" cy="28575"/>
              </a:xfrm>
              <a:custGeom>
                <a:avLst/>
                <a:gdLst>
                  <a:gd name="T0" fmla="*/ 0 w 21"/>
                  <a:gd name="T1" fmla="*/ 0 h 81"/>
                  <a:gd name="T2" fmla="*/ 0 w 21"/>
                  <a:gd name="T3" fmla="*/ 80 h 81"/>
                  <a:gd name="T4" fmla="*/ 20 w 21"/>
                  <a:gd name="T5" fmla="*/ 80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" h="81">
                    <a:moveTo>
                      <a:pt x="0" y="0"/>
                    </a:moveTo>
                    <a:lnTo>
                      <a:pt x="0" y="80"/>
                    </a:lnTo>
                    <a:lnTo>
                      <a:pt x="20" y="80"/>
                    </a:lnTo>
                  </a:path>
                </a:pathLst>
              </a:custGeom>
              <a:noFill/>
              <a:ln w="7200" cap="flat">
                <a:solidFill>
                  <a:srgbClr val="989898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600"/>
              </a:p>
            </p:txBody>
          </p:sp>
          <p:sp>
            <p:nvSpPr>
              <p:cNvPr id="139" name="Freeform 127"/>
              <p:cNvSpPr>
                <a:spLocks noChangeArrowheads="1"/>
              </p:cNvSpPr>
              <p:nvPr/>
            </p:nvSpPr>
            <p:spPr bwMode="auto">
              <a:xfrm>
                <a:off x="4327525" y="2444750"/>
                <a:ext cx="22225" cy="14288"/>
              </a:xfrm>
              <a:custGeom>
                <a:avLst/>
                <a:gdLst>
                  <a:gd name="T0" fmla="*/ 0 w 61"/>
                  <a:gd name="T1" fmla="*/ 0 h 41"/>
                  <a:gd name="T2" fmla="*/ 0 w 61"/>
                  <a:gd name="T3" fmla="*/ 20 h 41"/>
                  <a:gd name="T4" fmla="*/ 60 w 61"/>
                  <a:gd name="T5" fmla="*/ 20 h 41"/>
                  <a:gd name="T6" fmla="*/ 60 w 61"/>
                  <a:gd name="T7" fmla="*/ 40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1" h="41">
                    <a:moveTo>
                      <a:pt x="0" y="0"/>
                    </a:moveTo>
                    <a:lnTo>
                      <a:pt x="0" y="20"/>
                    </a:lnTo>
                    <a:lnTo>
                      <a:pt x="60" y="20"/>
                    </a:lnTo>
                    <a:lnTo>
                      <a:pt x="60" y="40"/>
                    </a:lnTo>
                  </a:path>
                </a:pathLst>
              </a:custGeom>
              <a:noFill/>
              <a:ln w="7200" cap="flat">
                <a:solidFill>
                  <a:srgbClr val="989898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600"/>
              </a:p>
            </p:txBody>
          </p:sp>
          <p:sp>
            <p:nvSpPr>
              <p:cNvPr id="140" name="Line 128"/>
              <p:cNvSpPr>
                <a:spLocks noChangeShapeType="1"/>
              </p:cNvSpPr>
              <p:nvPr/>
            </p:nvSpPr>
            <p:spPr bwMode="auto">
              <a:xfrm>
                <a:off x="4356100" y="2487613"/>
                <a:ext cx="34925" cy="1587"/>
              </a:xfrm>
              <a:prstGeom prst="line">
                <a:avLst/>
              </a:prstGeom>
              <a:noFill/>
              <a:ln w="7200" cap="flat">
                <a:solidFill>
                  <a:srgbClr val="989898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600"/>
              </a:p>
            </p:txBody>
          </p:sp>
          <p:sp>
            <p:nvSpPr>
              <p:cNvPr id="141" name="Freeform 129"/>
              <p:cNvSpPr>
                <a:spLocks noChangeArrowheads="1"/>
              </p:cNvSpPr>
              <p:nvPr/>
            </p:nvSpPr>
            <p:spPr bwMode="auto">
              <a:xfrm>
                <a:off x="4427538" y="2495550"/>
                <a:ext cx="7937" cy="28575"/>
              </a:xfrm>
              <a:custGeom>
                <a:avLst/>
                <a:gdLst>
                  <a:gd name="T0" fmla="*/ 0 w 22"/>
                  <a:gd name="T1" fmla="*/ 0 h 80"/>
                  <a:gd name="T2" fmla="*/ 0 w 22"/>
                  <a:gd name="T3" fmla="*/ 79 h 80"/>
                  <a:gd name="T4" fmla="*/ 21 w 22"/>
                  <a:gd name="T5" fmla="*/ 79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2" h="80">
                    <a:moveTo>
                      <a:pt x="0" y="0"/>
                    </a:moveTo>
                    <a:lnTo>
                      <a:pt x="0" y="79"/>
                    </a:lnTo>
                    <a:lnTo>
                      <a:pt x="21" y="79"/>
                    </a:lnTo>
                  </a:path>
                </a:pathLst>
              </a:custGeom>
              <a:noFill/>
              <a:ln w="7200" cap="flat">
                <a:solidFill>
                  <a:srgbClr val="989898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600"/>
              </a:p>
            </p:txBody>
          </p:sp>
          <p:sp>
            <p:nvSpPr>
              <p:cNvPr id="142" name="Freeform 130"/>
              <p:cNvSpPr>
                <a:spLocks noChangeArrowheads="1"/>
              </p:cNvSpPr>
              <p:nvPr/>
            </p:nvSpPr>
            <p:spPr bwMode="auto">
              <a:xfrm>
                <a:off x="4470400" y="2522538"/>
                <a:ext cx="14288" cy="28575"/>
              </a:xfrm>
              <a:custGeom>
                <a:avLst/>
                <a:gdLst>
                  <a:gd name="T0" fmla="*/ 0 w 40"/>
                  <a:gd name="T1" fmla="*/ 0 h 81"/>
                  <a:gd name="T2" fmla="*/ 39 w 40"/>
                  <a:gd name="T3" fmla="*/ 0 h 81"/>
                  <a:gd name="T4" fmla="*/ 39 w 40"/>
                  <a:gd name="T5" fmla="*/ 80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0" h="81">
                    <a:moveTo>
                      <a:pt x="0" y="0"/>
                    </a:moveTo>
                    <a:lnTo>
                      <a:pt x="39" y="0"/>
                    </a:lnTo>
                    <a:lnTo>
                      <a:pt x="39" y="80"/>
                    </a:lnTo>
                  </a:path>
                </a:pathLst>
              </a:custGeom>
              <a:noFill/>
              <a:ln w="7200" cap="flat">
                <a:solidFill>
                  <a:srgbClr val="989898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600"/>
              </a:p>
            </p:txBody>
          </p:sp>
          <p:sp>
            <p:nvSpPr>
              <p:cNvPr id="143" name="Freeform 131"/>
              <p:cNvSpPr>
                <a:spLocks noChangeArrowheads="1"/>
              </p:cNvSpPr>
              <p:nvPr/>
            </p:nvSpPr>
            <p:spPr bwMode="auto">
              <a:xfrm>
                <a:off x="4506913" y="2565400"/>
                <a:ext cx="7937" cy="28575"/>
              </a:xfrm>
              <a:custGeom>
                <a:avLst/>
                <a:gdLst>
                  <a:gd name="T0" fmla="*/ 0 w 21"/>
                  <a:gd name="T1" fmla="*/ 0 h 81"/>
                  <a:gd name="T2" fmla="*/ 0 w 21"/>
                  <a:gd name="T3" fmla="*/ 80 h 81"/>
                  <a:gd name="T4" fmla="*/ 20 w 21"/>
                  <a:gd name="T5" fmla="*/ 80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" h="81">
                    <a:moveTo>
                      <a:pt x="0" y="0"/>
                    </a:moveTo>
                    <a:lnTo>
                      <a:pt x="0" y="80"/>
                    </a:lnTo>
                    <a:lnTo>
                      <a:pt x="20" y="80"/>
                    </a:lnTo>
                  </a:path>
                </a:pathLst>
              </a:custGeom>
              <a:noFill/>
              <a:ln w="7200" cap="flat">
                <a:solidFill>
                  <a:srgbClr val="989898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600"/>
              </a:p>
            </p:txBody>
          </p:sp>
          <p:sp>
            <p:nvSpPr>
              <p:cNvPr id="144" name="Freeform 132"/>
              <p:cNvSpPr>
                <a:spLocks noChangeArrowheads="1"/>
              </p:cNvSpPr>
              <p:nvPr/>
            </p:nvSpPr>
            <p:spPr bwMode="auto">
              <a:xfrm>
                <a:off x="4556125" y="2595563"/>
                <a:ext cx="28575" cy="7937"/>
              </a:xfrm>
              <a:custGeom>
                <a:avLst/>
                <a:gdLst>
                  <a:gd name="T0" fmla="*/ 0 w 80"/>
                  <a:gd name="T1" fmla="*/ 0 h 21"/>
                  <a:gd name="T2" fmla="*/ 79 w 80"/>
                  <a:gd name="T3" fmla="*/ 0 h 21"/>
                  <a:gd name="T4" fmla="*/ 79 w 80"/>
                  <a:gd name="T5" fmla="*/ 2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0" h="21">
                    <a:moveTo>
                      <a:pt x="0" y="0"/>
                    </a:moveTo>
                    <a:lnTo>
                      <a:pt x="79" y="0"/>
                    </a:lnTo>
                    <a:lnTo>
                      <a:pt x="79" y="20"/>
                    </a:lnTo>
                  </a:path>
                </a:pathLst>
              </a:custGeom>
              <a:noFill/>
              <a:ln w="7200" cap="flat">
                <a:solidFill>
                  <a:srgbClr val="989898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600"/>
              </a:p>
            </p:txBody>
          </p:sp>
          <p:sp>
            <p:nvSpPr>
              <p:cNvPr id="145" name="Line 133"/>
              <p:cNvSpPr>
                <a:spLocks noChangeShapeType="1"/>
              </p:cNvSpPr>
              <p:nvPr/>
            </p:nvSpPr>
            <p:spPr bwMode="auto">
              <a:xfrm>
                <a:off x="4592638" y="2630488"/>
                <a:ext cx="42862" cy="1587"/>
              </a:xfrm>
              <a:prstGeom prst="line">
                <a:avLst/>
              </a:prstGeom>
              <a:noFill/>
              <a:ln w="7200" cap="flat">
                <a:solidFill>
                  <a:srgbClr val="989898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600"/>
              </a:p>
            </p:txBody>
          </p:sp>
          <p:sp>
            <p:nvSpPr>
              <p:cNvPr id="146" name="Freeform 134"/>
              <p:cNvSpPr>
                <a:spLocks noChangeArrowheads="1"/>
              </p:cNvSpPr>
              <p:nvPr/>
            </p:nvSpPr>
            <p:spPr bwMode="auto">
              <a:xfrm>
                <a:off x="4664075" y="2638425"/>
                <a:ext cx="7938" cy="28575"/>
              </a:xfrm>
              <a:custGeom>
                <a:avLst/>
                <a:gdLst>
                  <a:gd name="T0" fmla="*/ 0 w 21"/>
                  <a:gd name="T1" fmla="*/ 0 h 81"/>
                  <a:gd name="T2" fmla="*/ 0 w 21"/>
                  <a:gd name="T3" fmla="*/ 80 h 81"/>
                  <a:gd name="T4" fmla="*/ 20 w 21"/>
                  <a:gd name="T5" fmla="*/ 80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" h="81">
                    <a:moveTo>
                      <a:pt x="0" y="0"/>
                    </a:moveTo>
                    <a:lnTo>
                      <a:pt x="0" y="80"/>
                    </a:lnTo>
                    <a:lnTo>
                      <a:pt x="20" y="80"/>
                    </a:lnTo>
                  </a:path>
                </a:pathLst>
              </a:custGeom>
              <a:noFill/>
              <a:ln w="7200" cap="flat">
                <a:solidFill>
                  <a:srgbClr val="989898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600"/>
              </a:p>
            </p:txBody>
          </p:sp>
          <p:sp>
            <p:nvSpPr>
              <p:cNvPr id="147" name="Freeform 135"/>
              <p:cNvSpPr>
                <a:spLocks noChangeArrowheads="1"/>
              </p:cNvSpPr>
              <p:nvPr/>
            </p:nvSpPr>
            <p:spPr bwMode="auto">
              <a:xfrm>
                <a:off x="4706938" y="2673350"/>
                <a:ext cx="7937" cy="36513"/>
              </a:xfrm>
              <a:custGeom>
                <a:avLst/>
                <a:gdLst>
                  <a:gd name="T0" fmla="*/ 0 w 21"/>
                  <a:gd name="T1" fmla="*/ 0 h 100"/>
                  <a:gd name="T2" fmla="*/ 0 w 21"/>
                  <a:gd name="T3" fmla="*/ 99 h 100"/>
                  <a:gd name="T4" fmla="*/ 20 w 21"/>
                  <a:gd name="T5" fmla="*/ 99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" h="100">
                    <a:moveTo>
                      <a:pt x="0" y="0"/>
                    </a:moveTo>
                    <a:lnTo>
                      <a:pt x="0" y="99"/>
                    </a:lnTo>
                    <a:lnTo>
                      <a:pt x="20" y="99"/>
                    </a:lnTo>
                  </a:path>
                </a:pathLst>
              </a:custGeom>
              <a:noFill/>
              <a:ln w="7200" cap="flat">
                <a:solidFill>
                  <a:srgbClr val="989898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600"/>
              </a:p>
            </p:txBody>
          </p:sp>
          <p:sp>
            <p:nvSpPr>
              <p:cNvPr id="148" name="Line 136"/>
              <p:cNvSpPr>
                <a:spLocks noChangeShapeType="1"/>
              </p:cNvSpPr>
              <p:nvPr/>
            </p:nvSpPr>
            <p:spPr bwMode="auto">
              <a:xfrm>
                <a:off x="4721225" y="2730500"/>
                <a:ext cx="1588" cy="34925"/>
              </a:xfrm>
              <a:prstGeom prst="line">
                <a:avLst/>
              </a:prstGeom>
              <a:noFill/>
              <a:ln w="7200" cap="flat">
                <a:solidFill>
                  <a:srgbClr val="989898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600"/>
              </a:p>
            </p:txBody>
          </p:sp>
          <p:sp>
            <p:nvSpPr>
              <p:cNvPr id="149" name="Freeform 137"/>
              <p:cNvSpPr>
                <a:spLocks noChangeArrowheads="1"/>
              </p:cNvSpPr>
              <p:nvPr/>
            </p:nvSpPr>
            <p:spPr bwMode="auto">
              <a:xfrm>
                <a:off x="4756150" y="2781300"/>
                <a:ext cx="7938" cy="28575"/>
              </a:xfrm>
              <a:custGeom>
                <a:avLst/>
                <a:gdLst>
                  <a:gd name="T0" fmla="*/ 0 w 21"/>
                  <a:gd name="T1" fmla="*/ 0 h 81"/>
                  <a:gd name="T2" fmla="*/ 20 w 21"/>
                  <a:gd name="T3" fmla="*/ 0 h 81"/>
                  <a:gd name="T4" fmla="*/ 20 w 21"/>
                  <a:gd name="T5" fmla="*/ 80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" h="81">
                    <a:moveTo>
                      <a:pt x="0" y="0"/>
                    </a:moveTo>
                    <a:lnTo>
                      <a:pt x="20" y="0"/>
                    </a:lnTo>
                    <a:lnTo>
                      <a:pt x="20" y="80"/>
                    </a:lnTo>
                  </a:path>
                </a:pathLst>
              </a:custGeom>
              <a:noFill/>
              <a:ln w="7200" cap="flat">
                <a:solidFill>
                  <a:srgbClr val="989898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600"/>
              </a:p>
            </p:txBody>
          </p:sp>
          <p:sp>
            <p:nvSpPr>
              <p:cNvPr id="150" name="Freeform 138"/>
              <p:cNvSpPr>
                <a:spLocks noChangeArrowheads="1"/>
              </p:cNvSpPr>
              <p:nvPr/>
            </p:nvSpPr>
            <p:spPr bwMode="auto">
              <a:xfrm>
                <a:off x="4784725" y="2824163"/>
                <a:ext cx="7938" cy="28575"/>
              </a:xfrm>
              <a:custGeom>
                <a:avLst/>
                <a:gdLst>
                  <a:gd name="T0" fmla="*/ 0 w 21"/>
                  <a:gd name="T1" fmla="*/ 0 h 81"/>
                  <a:gd name="T2" fmla="*/ 0 w 21"/>
                  <a:gd name="T3" fmla="*/ 80 h 81"/>
                  <a:gd name="T4" fmla="*/ 20 w 21"/>
                  <a:gd name="T5" fmla="*/ 80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" h="81">
                    <a:moveTo>
                      <a:pt x="0" y="0"/>
                    </a:moveTo>
                    <a:lnTo>
                      <a:pt x="0" y="80"/>
                    </a:lnTo>
                    <a:lnTo>
                      <a:pt x="20" y="80"/>
                    </a:lnTo>
                  </a:path>
                </a:pathLst>
              </a:custGeom>
              <a:noFill/>
              <a:ln w="7200" cap="flat">
                <a:solidFill>
                  <a:srgbClr val="989898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600"/>
              </a:p>
            </p:txBody>
          </p:sp>
          <p:sp>
            <p:nvSpPr>
              <p:cNvPr id="151" name="Line 139"/>
              <p:cNvSpPr>
                <a:spLocks noChangeShapeType="1"/>
              </p:cNvSpPr>
              <p:nvPr/>
            </p:nvSpPr>
            <p:spPr bwMode="auto">
              <a:xfrm>
                <a:off x="4835525" y="2852738"/>
                <a:ext cx="36513" cy="1587"/>
              </a:xfrm>
              <a:prstGeom prst="line">
                <a:avLst/>
              </a:prstGeom>
              <a:noFill/>
              <a:ln w="7200" cap="flat">
                <a:solidFill>
                  <a:srgbClr val="989898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600"/>
              </a:p>
            </p:txBody>
          </p:sp>
          <p:sp>
            <p:nvSpPr>
              <p:cNvPr id="152" name="Freeform 140"/>
              <p:cNvSpPr>
                <a:spLocks noChangeArrowheads="1"/>
              </p:cNvSpPr>
              <p:nvPr/>
            </p:nvSpPr>
            <p:spPr bwMode="auto">
              <a:xfrm>
                <a:off x="4906963" y="2859088"/>
                <a:ext cx="1587" cy="28575"/>
              </a:xfrm>
              <a:custGeom>
                <a:avLst/>
                <a:gdLst>
                  <a:gd name="T0" fmla="*/ 0 w 1"/>
                  <a:gd name="T1" fmla="*/ 0 h 80"/>
                  <a:gd name="T2" fmla="*/ 0 w 1"/>
                  <a:gd name="T3" fmla="*/ 79 h 80"/>
                  <a:gd name="T4" fmla="*/ 0 w 1"/>
                  <a:gd name="T5" fmla="*/ 79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80">
                    <a:moveTo>
                      <a:pt x="0" y="0"/>
                    </a:moveTo>
                    <a:lnTo>
                      <a:pt x="0" y="79"/>
                    </a:lnTo>
                    <a:lnTo>
                      <a:pt x="0" y="79"/>
                    </a:lnTo>
                  </a:path>
                </a:pathLst>
              </a:custGeom>
              <a:noFill/>
              <a:ln w="7200" cap="flat">
                <a:solidFill>
                  <a:srgbClr val="989898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600"/>
              </a:p>
            </p:txBody>
          </p:sp>
          <p:sp>
            <p:nvSpPr>
              <p:cNvPr id="153" name="Line 141"/>
              <p:cNvSpPr>
                <a:spLocks noChangeShapeType="1"/>
              </p:cNvSpPr>
              <p:nvPr/>
            </p:nvSpPr>
            <p:spPr bwMode="auto">
              <a:xfrm>
                <a:off x="4949825" y="2887663"/>
                <a:ext cx="36513" cy="1587"/>
              </a:xfrm>
              <a:prstGeom prst="line">
                <a:avLst/>
              </a:prstGeom>
              <a:noFill/>
              <a:ln w="7200" cap="flat">
                <a:solidFill>
                  <a:srgbClr val="989898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600"/>
              </a:p>
            </p:txBody>
          </p:sp>
          <p:sp>
            <p:nvSpPr>
              <p:cNvPr id="154" name="Line 142"/>
              <p:cNvSpPr>
                <a:spLocks noChangeShapeType="1"/>
              </p:cNvSpPr>
              <p:nvPr/>
            </p:nvSpPr>
            <p:spPr bwMode="auto">
              <a:xfrm>
                <a:off x="5021263" y="2887663"/>
                <a:ext cx="42862" cy="1587"/>
              </a:xfrm>
              <a:prstGeom prst="line">
                <a:avLst/>
              </a:prstGeom>
              <a:noFill/>
              <a:ln w="7200" cap="flat">
                <a:solidFill>
                  <a:srgbClr val="989898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600"/>
              </a:p>
            </p:txBody>
          </p:sp>
          <p:sp>
            <p:nvSpPr>
              <p:cNvPr id="155" name="Line 143"/>
              <p:cNvSpPr>
                <a:spLocks noChangeShapeType="1"/>
              </p:cNvSpPr>
              <p:nvPr/>
            </p:nvSpPr>
            <p:spPr bwMode="auto">
              <a:xfrm>
                <a:off x="5100638" y="2887663"/>
                <a:ext cx="34925" cy="1587"/>
              </a:xfrm>
              <a:prstGeom prst="line">
                <a:avLst/>
              </a:prstGeom>
              <a:noFill/>
              <a:ln w="7200" cap="flat">
                <a:solidFill>
                  <a:srgbClr val="989898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600"/>
              </a:p>
            </p:txBody>
          </p:sp>
          <p:sp>
            <p:nvSpPr>
              <p:cNvPr id="156" name="Line 144"/>
              <p:cNvSpPr>
                <a:spLocks noChangeShapeType="1"/>
              </p:cNvSpPr>
              <p:nvPr/>
            </p:nvSpPr>
            <p:spPr bwMode="auto">
              <a:xfrm>
                <a:off x="5180013" y="2887663"/>
                <a:ext cx="34925" cy="1587"/>
              </a:xfrm>
              <a:prstGeom prst="line">
                <a:avLst/>
              </a:prstGeom>
              <a:noFill/>
              <a:ln w="7200" cap="flat">
                <a:solidFill>
                  <a:srgbClr val="989898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600"/>
              </a:p>
            </p:txBody>
          </p:sp>
          <p:sp>
            <p:nvSpPr>
              <p:cNvPr id="157" name="Freeform 145"/>
              <p:cNvSpPr>
                <a:spLocks noChangeArrowheads="1"/>
              </p:cNvSpPr>
              <p:nvPr/>
            </p:nvSpPr>
            <p:spPr bwMode="auto">
              <a:xfrm>
                <a:off x="5249863" y="2887663"/>
                <a:ext cx="14287" cy="28575"/>
              </a:xfrm>
              <a:custGeom>
                <a:avLst/>
                <a:gdLst>
                  <a:gd name="T0" fmla="*/ 0 w 41"/>
                  <a:gd name="T1" fmla="*/ 0 h 81"/>
                  <a:gd name="T2" fmla="*/ 40 w 41"/>
                  <a:gd name="T3" fmla="*/ 0 h 81"/>
                  <a:gd name="T4" fmla="*/ 40 w 41"/>
                  <a:gd name="T5" fmla="*/ 80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1" h="81">
                    <a:moveTo>
                      <a:pt x="0" y="0"/>
                    </a:moveTo>
                    <a:lnTo>
                      <a:pt x="40" y="0"/>
                    </a:lnTo>
                    <a:lnTo>
                      <a:pt x="40" y="80"/>
                    </a:lnTo>
                  </a:path>
                </a:pathLst>
              </a:custGeom>
              <a:noFill/>
              <a:ln w="7200" cap="flat">
                <a:solidFill>
                  <a:srgbClr val="989898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600"/>
              </a:p>
            </p:txBody>
          </p:sp>
          <p:sp>
            <p:nvSpPr>
              <p:cNvPr id="158" name="Line 146"/>
              <p:cNvSpPr>
                <a:spLocks noChangeShapeType="1"/>
              </p:cNvSpPr>
              <p:nvPr/>
            </p:nvSpPr>
            <p:spPr bwMode="auto">
              <a:xfrm>
                <a:off x="5292725" y="2930525"/>
                <a:ext cx="34925" cy="1588"/>
              </a:xfrm>
              <a:prstGeom prst="line">
                <a:avLst/>
              </a:prstGeom>
              <a:noFill/>
              <a:ln w="7200" cap="flat">
                <a:solidFill>
                  <a:srgbClr val="989898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600"/>
              </a:p>
            </p:txBody>
          </p:sp>
          <p:sp>
            <p:nvSpPr>
              <p:cNvPr id="159" name="Freeform 147"/>
              <p:cNvSpPr>
                <a:spLocks noChangeArrowheads="1"/>
              </p:cNvSpPr>
              <p:nvPr/>
            </p:nvSpPr>
            <p:spPr bwMode="auto">
              <a:xfrm>
                <a:off x="5343525" y="2952750"/>
                <a:ext cx="22225" cy="14288"/>
              </a:xfrm>
              <a:custGeom>
                <a:avLst/>
                <a:gdLst>
                  <a:gd name="T0" fmla="*/ 0 w 60"/>
                  <a:gd name="T1" fmla="*/ 0 h 41"/>
                  <a:gd name="T2" fmla="*/ 0 w 60"/>
                  <a:gd name="T3" fmla="*/ 40 h 41"/>
                  <a:gd name="T4" fmla="*/ 59 w 60"/>
                  <a:gd name="T5" fmla="*/ 40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0" h="41">
                    <a:moveTo>
                      <a:pt x="0" y="0"/>
                    </a:moveTo>
                    <a:lnTo>
                      <a:pt x="0" y="40"/>
                    </a:lnTo>
                    <a:lnTo>
                      <a:pt x="59" y="40"/>
                    </a:lnTo>
                  </a:path>
                </a:pathLst>
              </a:custGeom>
              <a:noFill/>
              <a:ln w="7200" cap="flat">
                <a:solidFill>
                  <a:srgbClr val="989898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600"/>
              </a:p>
            </p:txBody>
          </p:sp>
          <p:sp>
            <p:nvSpPr>
              <p:cNvPr id="160" name="Line 148"/>
              <p:cNvSpPr>
                <a:spLocks noChangeShapeType="1"/>
              </p:cNvSpPr>
              <p:nvPr/>
            </p:nvSpPr>
            <p:spPr bwMode="auto">
              <a:xfrm>
                <a:off x="5408613" y="2967038"/>
                <a:ext cx="34925" cy="1587"/>
              </a:xfrm>
              <a:prstGeom prst="line">
                <a:avLst/>
              </a:prstGeom>
              <a:noFill/>
              <a:ln w="7200" cap="flat">
                <a:solidFill>
                  <a:srgbClr val="989898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600"/>
              </a:p>
            </p:txBody>
          </p:sp>
          <p:sp>
            <p:nvSpPr>
              <p:cNvPr id="161" name="Line 149"/>
              <p:cNvSpPr>
                <a:spLocks noChangeShapeType="1"/>
              </p:cNvSpPr>
              <p:nvPr/>
            </p:nvSpPr>
            <p:spPr bwMode="auto">
              <a:xfrm>
                <a:off x="5480050" y="2967038"/>
                <a:ext cx="42863" cy="1587"/>
              </a:xfrm>
              <a:prstGeom prst="line">
                <a:avLst/>
              </a:prstGeom>
              <a:noFill/>
              <a:ln w="7200" cap="flat">
                <a:solidFill>
                  <a:srgbClr val="989898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600"/>
              </a:p>
            </p:txBody>
          </p:sp>
          <p:sp>
            <p:nvSpPr>
              <p:cNvPr id="162" name="Freeform 150"/>
              <p:cNvSpPr>
                <a:spLocks noChangeArrowheads="1"/>
              </p:cNvSpPr>
              <p:nvPr/>
            </p:nvSpPr>
            <p:spPr bwMode="auto">
              <a:xfrm>
                <a:off x="5522913" y="3003550"/>
                <a:ext cx="22225" cy="22225"/>
              </a:xfrm>
              <a:custGeom>
                <a:avLst/>
                <a:gdLst>
                  <a:gd name="T0" fmla="*/ 0 w 60"/>
                  <a:gd name="T1" fmla="*/ 0 h 60"/>
                  <a:gd name="T2" fmla="*/ 0 w 60"/>
                  <a:gd name="T3" fmla="*/ 19 h 60"/>
                  <a:gd name="T4" fmla="*/ 59 w 60"/>
                  <a:gd name="T5" fmla="*/ 19 h 60"/>
                  <a:gd name="T6" fmla="*/ 59 w 60"/>
                  <a:gd name="T7" fmla="*/ 59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0" h="60">
                    <a:moveTo>
                      <a:pt x="0" y="0"/>
                    </a:moveTo>
                    <a:lnTo>
                      <a:pt x="0" y="19"/>
                    </a:lnTo>
                    <a:lnTo>
                      <a:pt x="59" y="19"/>
                    </a:lnTo>
                    <a:lnTo>
                      <a:pt x="59" y="59"/>
                    </a:lnTo>
                  </a:path>
                </a:pathLst>
              </a:custGeom>
              <a:noFill/>
              <a:ln w="7200" cap="flat">
                <a:solidFill>
                  <a:srgbClr val="989898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600"/>
              </a:p>
            </p:txBody>
          </p:sp>
          <p:sp>
            <p:nvSpPr>
              <p:cNvPr id="163" name="Line 151"/>
              <p:cNvSpPr>
                <a:spLocks noChangeShapeType="1"/>
              </p:cNvSpPr>
              <p:nvPr/>
            </p:nvSpPr>
            <p:spPr bwMode="auto">
              <a:xfrm>
                <a:off x="5551488" y="3052763"/>
                <a:ext cx="34925" cy="1587"/>
              </a:xfrm>
              <a:prstGeom prst="line">
                <a:avLst/>
              </a:prstGeom>
              <a:noFill/>
              <a:ln w="7200" cap="flat">
                <a:solidFill>
                  <a:srgbClr val="989898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600"/>
              </a:p>
            </p:txBody>
          </p:sp>
          <p:sp>
            <p:nvSpPr>
              <p:cNvPr id="164" name="Line 152"/>
              <p:cNvSpPr>
                <a:spLocks noChangeShapeType="1"/>
              </p:cNvSpPr>
              <p:nvPr/>
            </p:nvSpPr>
            <p:spPr bwMode="auto">
              <a:xfrm>
                <a:off x="5629275" y="3052763"/>
                <a:ext cx="36513" cy="1587"/>
              </a:xfrm>
              <a:prstGeom prst="line">
                <a:avLst/>
              </a:prstGeom>
              <a:noFill/>
              <a:ln w="7200" cap="flat">
                <a:solidFill>
                  <a:srgbClr val="989898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600"/>
              </a:p>
            </p:txBody>
          </p:sp>
          <p:sp>
            <p:nvSpPr>
              <p:cNvPr id="165" name="Line 153"/>
              <p:cNvSpPr>
                <a:spLocks noChangeShapeType="1"/>
              </p:cNvSpPr>
              <p:nvPr/>
            </p:nvSpPr>
            <p:spPr bwMode="auto">
              <a:xfrm>
                <a:off x="5700713" y="3052763"/>
                <a:ext cx="42862" cy="1587"/>
              </a:xfrm>
              <a:prstGeom prst="line">
                <a:avLst/>
              </a:prstGeom>
              <a:noFill/>
              <a:ln w="7200" cap="flat">
                <a:solidFill>
                  <a:srgbClr val="989898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600"/>
              </a:p>
            </p:txBody>
          </p:sp>
          <p:sp>
            <p:nvSpPr>
              <p:cNvPr id="166" name="Freeform 154"/>
              <p:cNvSpPr>
                <a:spLocks noChangeArrowheads="1"/>
              </p:cNvSpPr>
              <p:nvPr/>
            </p:nvSpPr>
            <p:spPr bwMode="auto">
              <a:xfrm>
                <a:off x="5780088" y="3052763"/>
                <a:ext cx="22225" cy="14287"/>
              </a:xfrm>
              <a:custGeom>
                <a:avLst/>
                <a:gdLst>
                  <a:gd name="T0" fmla="*/ 0 w 60"/>
                  <a:gd name="T1" fmla="*/ 0 h 41"/>
                  <a:gd name="T2" fmla="*/ 59 w 60"/>
                  <a:gd name="T3" fmla="*/ 0 h 41"/>
                  <a:gd name="T4" fmla="*/ 59 w 60"/>
                  <a:gd name="T5" fmla="*/ 40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0" h="41">
                    <a:moveTo>
                      <a:pt x="0" y="0"/>
                    </a:moveTo>
                    <a:lnTo>
                      <a:pt x="59" y="0"/>
                    </a:lnTo>
                    <a:lnTo>
                      <a:pt x="59" y="40"/>
                    </a:lnTo>
                  </a:path>
                </a:pathLst>
              </a:custGeom>
              <a:noFill/>
              <a:ln w="7200" cap="flat">
                <a:solidFill>
                  <a:srgbClr val="989898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600"/>
              </a:p>
            </p:txBody>
          </p:sp>
          <p:sp>
            <p:nvSpPr>
              <p:cNvPr id="167" name="Line 155"/>
              <p:cNvSpPr>
                <a:spLocks noChangeShapeType="1"/>
              </p:cNvSpPr>
              <p:nvPr/>
            </p:nvSpPr>
            <p:spPr bwMode="auto">
              <a:xfrm>
                <a:off x="5800725" y="3103563"/>
                <a:ext cx="36513" cy="1587"/>
              </a:xfrm>
              <a:prstGeom prst="line">
                <a:avLst/>
              </a:prstGeom>
              <a:noFill/>
              <a:ln w="7200" cap="flat">
                <a:solidFill>
                  <a:srgbClr val="989898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600"/>
              </a:p>
            </p:txBody>
          </p:sp>
          <p:sp>
            <p:nvSpPr>
              <p:cNvPr id="168" name="Line 156"/>
              <p:cNvSpPr>
                <a:spLocks noChangeShapeType="1"/>
              </p:cNvSpPr>
              <p:nvPr/>
            </p:nvSpPr>
            <p:spPr bwMode="auto">
              <a:xfrm>
                <a:off x="5880100" y="3103563"/>
                <a:ext cx="34925" cy="1587"/>
              </a:xfrm>
              <a:prstGeom prst="line">
                <a:avLst/>
              </a:prstGeom>
              <a:noFill/>
              <a:ln w="7200" cap="flat">
                <a:solidFill>
                  <a:srgbClr val="989898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600"/>
              </a:p>
            </p:txBody>
          </p:sp>
          <p:sp>
            <p:nvSpPr>
              <p:cNvPr id="169" name="Line 157"/>
              <p:cNvSpPr>
                <a:spLocks noChangeShapeType="1"/>
              </p:cNvSpPr>
              <p:nvPr/>
            </p:nvSpPr>
            <p:spPr bwMode="auto">
              <a:xfrm>
                <a:off x="5951538" y="3103563"/>
                <a:ext cx="42862" cy="1587"/>
              </a:xfrm>
              <a:prstGeom prst="line">
                <a:avLst/>
              </a:prstGeom>
              <a:noFill/>
              <a:ln w="7200" cap="flat">
                <a:solidFill>
                  <a:srgbClr val="989898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600"/>
              </a:p>
            </p:txBody>
          </p:sp>
          <p:sp>
            <p:nvSpPr>
              <p:cNvPr id="170" name="Line 158"/>
              <p:cNvSpPr>
                <a:spLocks noChangeShapeType="1"/>
              </p:cNvSpPr>
              <p:nvPr/>
            </p:nvSpPr>
            <p:spPr bwMode="auto">
              <a:xfrm>
                <a:off x="6030913" y="3103563"/>
                <a:ext cx="36512" cy="1587"/>
              </a:xfrm>
              <a:prstGeom prst="line">
                <a:avLst/>
              </a:prstGeom>
              <a:noFill/>
              <a:ln w="7200" cap="flat">
                <a:solidFill>
                  <a:srgbClr val="989898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600"/>
              </a:p>
            </p:txBody>
          </p:sp>
          <p:sp>
            <p:nvSpPr>
              <p:cNvPr id="171" name="Line 159"/>
              <p:cNvSpPr>
                <a:spLocks noChangeShapeType="1"/>
              </p:cNvSpPr>
              <p:nvPr/>
            </p:nvSpPr>
            <p:spPr bwMode="auto">
              <a:xfrm>
                <a:off x="6108700" y="3103563"/>
                <a:ext cx="36513" cy="1587"/>
              </a:xfrm>
              <a:prstGeom prst="line">
                <a:avLst/>
              </a:prstGeom>
              <a:noFill/>
              <a:ln w="7200" cap="flat">
                <a:solidFill>
                  <a:srgbClr val="989898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600"/>
              </a:p>
            </p:txBody>
          </p:sp>
          <p:sp>
            <p:nvSpPr>
              <p:cNvPr id="172" name="Line 160"/>
              <p:cNvSpPr>
                <a:spLocks noChangeShapeType="1"/>
              </p:cNvSpPr>
              <p:nvPr/>
            </p:nvSpPr>
            <p:spPr bwMode="auto">
              <a:xfrm>
                <a:off x="6181725" y="3103563"/>
                <a:ext cx="42863" cy="1587"/>
              </a:xfrm>
              <a:prstGeom prst="line">
                <a:avLst/>
              </a:prstGeom>
              <a:noFill/>
              <a:ln w="7200" cap="flat">
                <a:solidFill>
                  <a:srgbClr val="989898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600"/>
              </a:p>
            </p:txBody>
          </p:sp>
          <p:sp>
            <p:nvSpPr>
              <p:cNvPr id="173" name="Line 161"/>
              <p:cNvSpPr>
                <a:spLocks noChangeShapeType="1"/>
              </p:cNvSpPr>
              <p:nvPr/>
            </p:nvSpPr>
            <p:spPr bwMode="auto">
              <a:xfrm>
                <a:off x="6259513" y="3103563"/>
                <a:ext cx="36512" cy="1587"/>
              </a:xfrm>
              <a:prstGeom prst="line">
                <a:avLst/>
              </a:prstGeom>
              <a:noFill/>
              <a:ln w="7200" cap="flat">
                <a:solidFill>
                  <a:srgbClr val="989898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600"/>
              </a:p>
            </p:txBody>
          </p:sp>
          <p:sp>
            <p:nvSpPr>
              <p:cNvPr id="174" name="Line 162"/>
              <p:cNvSpPr>
                <a:spLocks noChangeShapeType="1"/>
              </p:cNvSpPr>
              <p:nvPr/>
            </p:nvSpPr>
            <p:spPr bwMode="auto">
              <a:xfrm>
                <a:off x="6338888" y="3103563"/>
                <a:ext cx="34925" cy="1587"/>
              </a:xfrm>
              <a:prstGeom prst="line">
                <a:avLst/>
              </a:prstGeom>
              <a:noFill/>
              <a:ln w="7200" cap="flat">
                <a:solidFill>
                  <a:srgbClr val="989898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600"/>
              </a:p>
            </p:txBody>
          </p:sp>
          <p:sp>
            <p:nvSpPr>
              <p:cNvPr id="175" name="Line 163"/>
              <p:cNvSpPr>
                <a:spLocks noChangeShapeType="1"/>
              </p:cNvSpPr>
              <p:nvPr/>
            </p:nvSpPr>
            <p:spPr bwMode="auto">
              <a:xfrm>
                <a:off x="6410325" y="3103563"/>
                <a:ext cx="42863" cy="1587"/>
              </a:xfrm>
              <a:prstGeom prst="line">
                <a:avLst/>
              </a:prstGeom>
              <a:noFill/>
              <a:ln w="7200" cap="flat">
                <a:solidFill>
                  <a:srgbClr val="989898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600"/>
              </a:p>
            </p:txBody>
          </p:sp>
          <p:sp>
            <p:nvSpPr>
              <p:cNvPr id="176" name="Line 164"/>
              <p:cNvSpPr>
                <a:spLocks noChangeShapeType="1"/>
              </p:cNvSpPr>
              <p:nvPr/>
            </p:nvSpPr>
            <p:spPr bwMode="auto">
              <a:xfrm>
                <a:off x="6488113" y="3103563"/>
                <a:ext cx="7937" cy="1587"/>
              </a:xfrm>
              <a:prstGeom prst="line">
                <a:avLst/>
              </a:prstGeom>
              <a:noFill/>
              <a:ln w="7200" cap="flat">
                <a:solidFill>
                  <a:srgbClr val="989898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600"/>
              </a:p>
            </p:txBody>
          </p:sp>
          <p:sp>
            <p:nvSpPr>
              <p:cNvPr id="177" name="Line 165"/>
              <p:cNvSpPr>
                <a:spLocks noChangeShapeType="1"/>
              </p:cNvSpPr>
              <p:nvPr/>
            </p:nvSpPr>
            <p:spPr bwMode="auto">
              <a:xfrm>
                <a:off x="3690938" y="2330450"/>
                <a:ext cx="1587" cy="50800"/>
              </a:xfrm>
              <a:prstGeom prst="line">
                <a:avLst/>
              </a:prstGeom>
              <a:noFill/>
              <a:ln w="7200" cap="flat">
                <a:solidFill>
                  <a:srgbClr val="7F3F98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600"/>
              </a:p>
            </p:txBody>
          </p:sp>
          <p:sp>
            <p:nvSpPr>
              <p:cNvPr id="178" name="Line 166"/>
              <p:cNvSpPr>
                <a:spLocks noChangeShapeType="1"/>
              </p:cNvSpPr>
              <p:nvPr/>
            </p:nvSpPr>
            <p:spPr bwMode="auto">
              <a:xfrm>
                <a:off x="3660775" y="2351088"/>
                <a:ext cx="50800" cy="1587"/>
              </a:xfrm>
              <a:prstGeom prst="line">
                <a:avLst/>
              </a:prstGeom>
              <a:noFill/>
              <a:ln w="7200" cap="flat">
                <a:solidFill>
                  <a:srgbClr val="7F3F98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600"/>
              </a:p>
            </p:txBody>
          </p:sp>
          <p:sp>
            <p:nvSpPr>
              <p:cNvPr id="179" name="Line 167"/>
              <p:cNvSpPr>
                <a:spLocks noChangeShapeType="1"/>
              </p:cNvSpPr>
              <p:nvPr/>
            </p:nvSpPr>
            <p:spPr bwMode="auto">
              <a:xfrm>
                <a:off x="5264150" y="3925888"/>
                <a:ext cx="1588" cy="50800"/>
              </a:xfrm>
              <a:prstGeom prst="line">
                <a:avLst/>
              </a:prstGeom>
              <a:noFill/>
              <a:ln w="7200" cap="flat">
                <a:solidFill>
                  <a:srgbClr val="7F3F98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600"/>
              </a:p>
            </p:txBody>
          </p:sp>
          <p:sp>
            <p:nvSpPr>
              <p:cNvPr id="180" name="Line 168"/>
              <p:cNvSpPr>
                <a:spLocks noChangeShapeType="1"/>
              </p:cNvSpPr>
              <p:nvPr/>
            </p:nvSpPr>
            <p:spPr bwMode="auto">
              <a:xfrm>
                <a:off x="5235575" y="3948113"/>
                <a:ext cx="50800" cy="1587"/>
              </a:xfrm>
              <a:prstGeom prst="line">
                <a:avLst/>
              </a:prstGeom>
              <a:noFill/>
              <a:ln w="7200" cap="flat">
                <a:solidFill>
                  <a:srgbClr val="7F3F98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600"/>
              </a:p>
            </p:txBody>
          </p:sp>
          <p:sp>
            <p:nvSpPr>
              <p:cNvPr id="181" name="Line 169"/>
              <p:cNvSpPr>
                <a:spLocks noChangeShapeType="1"/>
              </p:cNvSpPr>
              <p:nvPr/>
            </p:nvSpPr>
            <p:spPr bwMode="auto">
              <a:xfrm>
                <a:off x="5522913" y="3990975"/>
                <a:ext cx="1587" cy="50800"/>
              </a:xfrm>
              <a:prstGeom prst="line">
                <a:avLst/>
              </a:prstGeom>
              <a:noFill/>
              <a:ln w="7200" cap="flat">
                <a:solidFill>
                  <a:srgbClr val="7F3F98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600"/>
              </a:p>
            </p:txBody>
          </p:sp>
          <p:sp>
            <p:nvSpPr>
              <p:cNvPr id="182" name="Line 170"/>
              <p:cNvSpPr>
                <a:spLocks noChangeShapeType="1"/>
              </p:cNvSpPr>
              <p:nvPr/>
            </p:nvSpPr>
            <p:spPr bwMode="auto">
              <a:xfrm>
                <a:off x="5500688" y="4011613"/>
                <a:ext cx="42862" cy="1587"/>
              </a:xfrm>
              <a:prstGeom prst="line">
                <a:avLst/>
              </a:prstGeom>
              <a:noFill/>
              <a:ln w="7200" cap="flat">
                <a:solidFill>
                  <a:srgbClr val="7F3F98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600"/>
              </a:p>
            </p:txBody>
          </p:sp>
          <p:sp>
            <p:nvSpPr>
              <p:cNvPr id="183" name="Line 171"/>
              <p:cNvSpPr>
                <a:spLocks noChangeShapeType="1"/>
              </p:cNvSpPr>
              <p:nvPr/>
            </p:nvSpPr>
            <p:spPr bwMode="auto">
              <a:xfrm>
                <a:off x="5600700" y="4011613"/>
                <a:ext cx="1588" cy="50800"/>
              </a:xfrm>
              <a:prstGeom prst="line">
                <a:avLst/>
              </a:prstGeom>
              <a:noFill/>
              <a:ln w="7200" cap="flat">
                <a:solidFill>
                  <a:srgbClr val="7F3F98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600"/>
              </a:p>
            </p:txBody>
          </p:sp>
          <p:sp>
            <p:nvSpPr>
              <p:cNvPr id="184" name="Line 172"/>
              <p:cNvSpPr>
                <a:spLocks noChangeShapeType="1"/>
              </p:cNvSpPr>
              <p:nvPr/>
            </p:nvSpPr>
            <p:spPr bwMode="auto">
              <a:xfrm>
                <a:off x="5580063" y="4033838"/>
                <a:ext cx="42862" cy="1587"/>
              </a:xfrm>
              <a:prstGeom prst="line">
                <a:avLst/>
              </a:prstGeom>
              <a:noFill/>
              <a:ln w="7200" cap="flat">
                <a:solidFill>
                  <a:srgbClr val="7F3F98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600"/>
              </a:p>
            </p:txBody>
          </p:sp>
          <p:sp>
            <p:nvSpPr>
              <p:cNvPr id="185" name="Line 173"/>
              <p:cNvSpPr>
                <a:spLocks noChangeShapeType="1"/>
              </p:cNvSpPr>
              <p:nvPr/>
            </p:nvSpPr>
            <p:spPr bwMode="auto">
              <a:xfrm>
                <a:off x="5600700" y="4011613"/>
                <a:ext cx="1588" cy="50800"/>
              </a:xfrm>
              <a:prstGeom prst="line">
                <a:avLst/>
              </a:prstGeom>
              <a:noFill/>
              <a:ln w="7200" cap="flat">
                <a:solidFill>
                  <a:srgbClr val="7F3F98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600"/>
              </a:p>
            </p:txBody>
          </p:sp>
          <p:sp>
            <p:nvSpPr>
              <p:cNvPr id="186" name="Line 174"/>
              <p:cNvSpPr>
                <a:spLocks noChangeShapeType="1"/>
              </p:cNvSpPr>
              <p:nvPr/>
            </p:nvSpPr>
            <p:spPr bwMode="auto">
              <a:xfrm>
                <a:off x="5580063" y="4033838"/>
                <a:ext cx="42862" cy="1587"/>
              </a:xfrm>
              <a:prstGeom prst="line">
                <a:avLst/>
              </a:prstGeom>
              <a:noFill/>
              <a:ln w="7200" cap="flat">
                <a:solidFill>
                  <a:srgbClr val="7F3F98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600"/>
              </a:p>
            </p:txBody>
          </p:sp>
          <p:sp>
            <p:nvSpPr>
              <p:cNvPr id="187" name="Line 175"/>
              <p:cNvSpPr>
                <a:spLocks noChangeShapeType="1"/>
              </p:cNvSpPr>
              <p:nvPr/>
            </p:nvSpPr>
            <p:spPr bwMode="auto">
              <a:xfrm>
                <a:off x="5643563" y="4011613"/>
                <a:ext cx="1587" cy="50800"/>
              </a:xfrm>
              <a:prstGeom prst="line">
                <a:avLst/>
              </a:prstGeom>
              <a:noFill/>
              <a:ln w="7200" cap="flat">
                <a:solidFill>
                  <a:srgbClr val="7F3F98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600"/>
              </a:p>
            </p:txBody>
          </p:sp>
          <p:sp>
            <p:nvSpPr>
              <p:cNvPr id="188" name="Line 176"/>
              <p:cNvSpPr>
                <a:spLocks noChangeShapeType="1"/>
              </p:cNvSpPr>
              <p:nvPr/>
            </p:nvSpPr>
            <p:spPr bwMode="auto">
              <a:xfrm>
                <a:off x="5614988" y="4033838"/>
                <a:ext cx="50800" cy="1587"/>
              </a:xfrm>
              <a:prstGeom prst="line">
                <a:avLst/>
              </a:prstGeom>
              <a:noFill/>
              <a:ln w="7200" cap="flat">
                <a:solidFill>
                  <a:srgbClr val="7F3F98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600"/>
              </a:p>
            </p:txBody>
          </p:sp>
          <p:sp>
            <p:nvSpPr>
              <p:cNvPr id="189" name="Line 177"/>
              <p:cNvSpPr>
                <a:spLocks noChangeShapeType="1"/>
              </p:cNvSpPr>
              <p:nvPr/>
            </p:nvSpPr>
            <p:spPr bwMode="auto">
              <a:xfrm>
                <a:off x="5737225" y="4011613"/>
                <a:ext cx="1588" cy="50800"/>
              </a:xfrm>
              <a:prstGeom prst="line">
                <a:avLst/>
              </a:prstGeom>
              <a:noFill/>
              <a:ln w="7200" cap="flat">
                <a:solidFill>
                  <a:srgbClr val="7F3F98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600"/>
              </a:p>
            </p:txBody>
          </p:sp>
          <p:sp>
            <p:nvSpPr>
              <p:cNvPr id="190" name="Line 178"/>
              <p:cNvSpPr>
                <a:spLocks noChangeShapeType="1"/>
              </p:cNvSpPr>
              <p:nvPr/>
            </p:nvSpPr>
            <p:spPr bwMode="auto">
              <a:xfrm>
                <a:off x="5715000" y="4033838"/>
                <a:ext cx="50800" cy="1587"/>
              </a:xfrm>
              <a:prstGeom prst="line">
                <a:avLst/>
              </a:prstGeom>
              <a:noFill/>
              <a:ln w="7200" cap="flat">
                <a:solidFill>
                  <a:srgbClr val="7F3F98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600"/>
              </a:p>
            </p:txBody>
          </p:sp>
          <p:sp>
            <p:nvSpPr>
              <p:cNvPr id="191" name="Line 179"/>
              <p:cNvSpPr>
                <a:spLocks noChangeShapeType="1"/>
              </p:cNvSpPr>
              <p:nvPr/>
            </p:nvSpPr>
            <p:spPr bwMode="auto">
              <a:xfrm>
                <a:off x="5757863" y="4011613"/>
                <a:ext cx="1587" cy="50800"/>
              </a:xfrm>
              <a:prstGeom prst="line">
                <a:avLst/>
              </a:prstGeom>
              <a:noFill/>
              <a:ln w="7200" cap="flat">
                <a:solidFill>
                  <a:srgbClr val="7F3F98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600"/>
              </a:p>
            </p:txBody>
          </p:sp>
          <p:sp>
            <p:nvSpPr>
              <p:cNvPr id="192" name="Line 180"/>
              <p:cNvSpPr>
                <a:spLocks noChangeShapeType="1"/>
              </p:cNvSpPr>
              <p:nvPr/>
            </p:nvSpPr>
            <p:spPr bwMode="auto">
              <a:xfrm>
                <a:off x="5737225" y="4033838"/>
                <a:ext cx="50800" cy="1587"/>
              </a:xfrm>
              <a:prstGeom prst="line">
                <a:avLst/>
              </a:prstGeom>
              <a:noFill/>
              <a:ln w="7200" cap="flat">
                <a:solidFill>
                  <a:srgbClr val="7F3F98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600"/>
              </a:p>
            </p:txBody>
          </p:sp>
          <p:sp>
            <p:nvSpPr>
              <p:cNvPr id="193" name="Line 181"/>
              <p:cNvSpPr>
                <a:spLocks noChangeShapeType="1"/>
              </p:cNvSpPr>
              <p:nvPr/>
            </p:nvSpPr>
            <p:spPr bwMode="auto">
              <a:xfrm>
                <a:off x="5800725" y="4083050"/>
                <a:ext cx="1588" cy="50800"/>
              </a:xfrm>
              <a:prstGeom prst="line">
                <a:avLst/>
              </a:prstGeom>
              <a:noFill/>
              <a:ln w="7200" cap="flat">
                <a:solidFill>
                  <a:srgbClr val="7F3F98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600"/>
              </a:p>
            </p:txBody>
          </p:sp>
          <p:sp>
            <p:nvSpPr>
              <p:cNvPr id="194" name="Line 182"/>
              <p:cNvSpPr>
                <a:spLocks noChangeShapeType="1"/>
              </p:cNvSpPr>
              <p:nvPr/>
            </p:nvSpPr>
            <p:spPr bwMode="auto">
              <a:xfrm>
                <a:off x="5780088" y="4105275"/>
                <a:ext cx="42862" cy="1588"/>
              </a:xfrm>
              <a:prstGeom prst="line">
                <a:avLst/>
              </a:prstGeom>
              <a:noFill/>
              <a:ln w="7200" cap="flat">
                <a:solidFill>
                  <a:srgbClr val="7F3F98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600"/>
              </a:p>
            </p:txBody>
          </p:sp>
          <p:sp>
            <p:nvSpPr>
              <p:cNvPr id="195" name="Line 183"/>
              <p:cNvSpPr>
                <a:spLocks noChangeShapeType="1"/>
              </p:cNvSpPr>
              <p:nvPr/>
            </p:nvSpPr>
            <p:spPr bwMode="auto">
              <a:xfrm>
                <a:off x="5902325" y="4083050"/>
                <a:ext cx="1588" cy="50800"/>
              </a:xfrm>
              <a:prstGeom prst="line">
                <a:avLst/>
              </a:prstGeom>
              <a:noFill/>
              <a:ln w="7200" cap="flat">
                <a:solidFill>
                  <a:srgbClr val="7F3F98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600"/>
              </a:p>
            </p:txBody>
          </p:sp>
          <p:sp>
            <p:nvSpPr>
              <p:cNvPr id="196" name="Line 184"/>
              <p:cNvSpPr>
                <a:spLocks noChangeShapeType="1"/>
              </p:cNvSpPr>
              <p:nvPr/>
            </p:nvSpPr>
            <p:spPr bwMode="auto">
              <a:xfrm>
                <a:off x="5873750" y="4105275"/>
                <a:ext cx="50800" cy="1588"/>
              </a:xfrm>
              <a:prstGeom prst="line">
                <a:avLst/>
              </a:prstGeom>
              <a:noFill/>
              <a:ln w="7200" cap="flat">
                <a:solidFill>
                  <a:srgbClr val="7F3F98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600"/>
              </a:p>
            </p:txBody>
          </p:sp>
          <p:sp>
            <p:nvSpPr>
              <p:cNvPr id="197" name="Line 185"/>
              <p:cNvSpPr>
                <a:spLocks noChangeShapeType="1"/>
              </p:cNvSpPr>
              <p:nvPr/>
            </p:nvSpPr>
            <p:spPr bwMode="auto">
              <a:xfrm>
                <a:off x="5980113" y="4083050"/>
                <a:ext cx="1587" cy="50800"/>
              </a:xfrm>
              <a:prstGeom prst="line">
                <a:avLst/>
              </a:prstGeom>
              <a:noFill/>
              <a:ln w="7200" cap="flat">
                <a:solidFill>
                  <a:srgbClr val="7F3F98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600"/>
              </a:p>
            </p:txBody>
          </p:sp>
          <p:sp>
            <p:nvSpPr>
              <p:cNvPr id="198" name="Line 186"/>
              <p:cNvSpPr>
                <a:spLocks noChangeShapeType="1"/>
              </p:cNvSpPr>
              <p:nvPr/>
            </p:nvSpPr>
            <p:spPr bwMode="auto">
              <a:xfrm>
                <a:off x="5959475" y="4105275"/>
                <a:ext cx="42863" cy="1588"/>
              </a:xfrm>
              <a:prstGeom prst="line">
                <a:avLst/>
              </a:prstGeom>
              <a:noFill/>
              <a:ln w="7200" cap="flat">
                <a:solidFill>
                  <a:srgbClr val="7F3F98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600"/>
              </a:p>
            </p:txBody>
          </p:sp>
          <p:sp>
            <p:nvSpPr>
              <p:cNvPr id="199" name="Line 187"/>
              <p:cNvSpPr>
                <a:spLocks noChangeShapeType="1"/>
              </p:cNvSpPr>
              <p:nvPr/>
            </p:nvSpPr>
            <p:spPr bwMode="auto">
              <a:xfrm>
                <a:off x="6016625" y="4083050"/>
                <a:ext cx="1588" cy="50800"/>
              </a:xfrm>
              <a:prstGeom prst="line">
                <a:avLst/>
              </a:prstGeom>
              <a:noFill/>
              <a:ln w="7200" cap="flat">
                <a:solidFill>
                  <a:srgbClr val="7F3F98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600"/>
              </a:p>
            </p:txBody>
          </p:sp>
          <p:sp>
            <p:nvSpPr>
              <p:cNvPr id="200" name="Line 188"/>
              <p:cNvSpPr>
                <a:spLocks noChangeShapeType="1"/>
              </p:cNvSpPr>
              <p:nvPr/>
            </p:nvSpPr>
            <p:spPr bwMode="auto">
              <a:xfrm>
                <a:off x="5994400" y="4105275"/>
                <a:ext cx="50800" cy="1588"/>
              </a:xfrm>
              <a:prstGeom prst="line">
                <a:avLst/>
              </a:prstGeom>
              <a:noFill/>
              <a:ln w="7200" cap="flat">
                <a:solidFill>
                  <a:srgbClr val="7F3F98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600"/>
              </a:p>
            </p:txBody>
          </p:sp>
          <p:sp>
            <p:nvSpPr>
              <p:cNvPr id="201" name="Line 189"/>
              <p:cNvSpPr>
                <a:spLocks noChangeShapeType="1"/>
              </p:cNvSpPr>
              <p:nvPr/>
            </p:nvSpPr>
            <p:spPr bwMode="auto">
              <a:xfrm>
                <a:off x="6016625" y="4083050"/>
                <a:ext cx="1588" cy="50800"/>
              </a:xfrm>
              <a:prstGeom prst="line">
                <a:avLst/>
              </a:prstGeom>
              <a:noFill/>
              <a:ln w="7200" cap="flat">
                <a:solidFill>
                  <a:srgbClr val="7F3F98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600"/>
              </a:p>
            </p:txBody>
          </p:sp>
          <p:sp>
            <p:nvSpPr>
              <p:cNvPr id="202" name="Line 190"/>
              <p:cNvSpPr>
                <a:spLocks noChangeShapeType="1"/>
              </p:cNvSpPr>
              <p:nvPr/>
            </p:nvSpPr>
            <p:spPr bwMode="auto">
              <a:xfrm>
                <a:off x="5994400" y="4105275"/>
                <a:ext cx="50800" cy="1588"/>
              </a:xfrm>
              <a:prstGeom prst="line">
                <a:avLst/>
              </a:prstGeom>
              <a:noFill/>
              <a:ln w="7200" cap="flat">
                <a:solidFill>
                  <a:srgbClr val="7F3F98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600"/>
              </a:p>
            </p:txBody>
          </p:sp>
          <p:sp>
            <p:nvSpPr>
              <p:cNvPr id="203" name="Line 191"/>
              <p:cNvSpPr>
                <a:spLocks noChangeShapeType="1"/>
              </p:cNvSpPr>
              <p:nvPr/>
            </p:nvSpPr>
            <p:spPr bwMode="auto">
              <a:xfrm>
                <a:off x="6059488" y="4083050"/>
                <a:ext cx="1587" cy="50800"/>
              </a:xfrm>
              <a:prstGeom prst="line">
                <a:avLst/>
              </a:prstGeom>
              <a:noFill/>
              <a:ln w="7200" cap="flat">
                <a:solidFill>
                  <a:srgbClr val="7F3F98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600"/>
              </a:p>
            </p:txBody>
          </p:sp>
          <p:sp>
            <p:nvSpPr>
              <p:cNvPr id="204" name="Line 192"/>
              <p:cNvSpPr>
                <a:spLocks noChangeShapeType="1"/>
              </p:cNvSpPr>
              <p:nvPr/>
            </p:nvSpPr>
            <p:spPr bwMode="auto">
              <a:xfrm>
                <a:off x="6037263" y="4105275"/>
                <a:ext cx="42862" cy="1588"/>
              </a:xfrm>
              <a:prstGeom prst="line">
                <a:avLst/>
              </a:prstGeom>
              <a:noFill/>
              <a:ln w="7200" cap="flat">
                <a:solidFill>
                  <a:srgbClr val="7F3F98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600"/>
              </a:p>
            </p:txBody>
          </p:sp>
          <p:sp>
            <p:nvSpPr>
              <p:cNvPr id="205" name="Line 193"/>
              <p:cNvSpPr>
                <a:spLocks noChangeShapeType="1"/>
              </p:cNvSpPr>
              <p:nvPr/>
            </p:nvSpPr>
            <p:spPr bwMode="auto">
              <a:xfrm>
                <a:off x="6359525" y="4083050"/>
                <a:ext cx="1588" cy="50800"/>
              </a:xfrm>
              <a:prstGeom prst="line">
                <a:avLst/>
              </a:prstGeom>
              <a:noFill/>
              <a:ln w="7200" cap="flat">
                <a:solidFill>
                  <a:srgbClr val="7F3F98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600"/>
              </a:p>
            </p:txBody>
          </p:sp>
          <p:sp>
            <p:nvSpPr>
              <p:cNvPr id="206" name="Line 194"/>
              <p:cNvSpPr>
                <a:spLocks noChangeShapeType="1"/>
              </p:cNvSpPr>
              <p:nvPr/>
            </p:nvSpPr>
            <p:spPr bwMode="auto">
              <a:xfrm>
                <a:off x="6330950" y="4105275"/>
                <a:ext cx="50800" cy="1588"/>
              </a:xfrm>
              <a:prstGeom prst="line">
                <a:avLst/>
              </a:prstGeom>
              <a:noFill/>
              <a:ln w="7200" cap="flat">
                <a:solidFill>
                  <a:srgbClr val="7F3F98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600"/>
              </a:p>
            </p:txBody>
          </p:sp>
          <p:sp>
            <p:nvSpPr>
              <p:cNvPr id="207" name="Line 195"/>
              <p:cNvSpPr>
                <a:spLocks noChangeShapeType="1"/>
              </p:cNvSpPr>
              <p:nvPr/>
            </p:nvSpPr>
            <p:spPr bwMode="auto">
              <a:xfrm>
                <a:off x="3748088" y="2014538"/>
                <a:ext cx="1587" cy="50800"/>
              </a:xfrm>
              <a:prstGeom prst="line">
                <a:avLst/>
              </a:prstGeom>
              <a:noFill/>
              <a:ln w="7200" cap="flat">
                <a:solidFill>
                  <a:srgbClr val="415AA8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600"/>
              </a:p>
            </p:txBody>
          </p:sp>
          <p:sp>
            <p:nvSpPr>
              <p:cNvPr id="208" name="Line 196"/>
              <p:cNvSpPr>
                <a:spLocks noChangeShapeType="1"/>
              </p:cNvSpPr>
              <p:nvPr/>
            </p:nvSpPr>
            <p:spPr bwMode="auto">
              <a:xfrm>
                <a:off x="3725863" y="2043113"/>
                <a:ext cx="42862" cy="1587"/>
              </a:xfrm>
              <a:prstGeom prst="line">
                <a:avLst/>
              </a:prstGeom>
              <a:noFill/>
              <a:ln w="7200" cap="flat">
                <a:solidFill>
                  <a:srgbClr val="415AA8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600"/>
              </a:p>
            </p:txBody>
          </p:sp>
          <p:sp>
            <p:nvSpPr>
              <p:cNvPr id="209" name="Line 197"/>
              <p:cNvSpPr>
                <a:spLocks noChangeShapeType="1"/>
              </p:cNvSpPr>
              <p:nvPr/>
            </p:nvSpPr>
            <p:spPr bwMode="auto">
              <a:xfrm>
                <a:off x="3968750" y="2116138"/>
                <a:ext cx="1588" cy="50800"/>
              </a:xfrm>
              <a:prstGeom prst="line">
                <a:avLst/>
              </a:prstGeom>
              <a:noFill/>
              <a:ln w="7200" cap="flat">
                <a:solidFill>
                  <a:srgbClr val="415AA8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600"/>
              </a:p>
            </p:txBody>
          </p:sp>
          <p:sp>
            <p:nvSpPr>
              <p:cNvPr id="210" name="Line 198"/>
              <p:cNvSpPr>
                <a:spLocks noChangeShapeType="1"/>
              </p:cNvSpPr>
              <p:nvPr/>
            </p:nvSpPr>
            <p:spPr bwMode="auto">
              <a:xfrm>
                <a:off x="3940175" y="2136775"/>
                <a:ext cx="50800" cy="1588"/>
              </a:xfrm>
              <a:prstGeom prst="line">
                <a:avLst/>
              </a:prstGeom>
              <a:noFill/>
              <a:ln w="7200" cap="flat">
                <a:solidFill>
                  <a:srgbClr val="415AA8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600"/>
              </a:p>
            </p:txBody>
          </p:sp>
          <p:sp>
            <p:nvSpPr>
              <p:cNvPr id="211" name="Line 199"/>
              <p:cNvSpPr>
                <a:spLocks noChangeShapeType="1"/>
              </p:cNvSpPr>
              <p:nvPr/>
            </p:nvSpPr>
            <p:spPr bwMode="auto">
              <a:xfrm>
                <a:off x="4584700" y="2408238"/>
                <a:ext cx="1588" cy="50800"/>
              </a:xfrm>
              <a:prstGeom prst="line">
                <a:avLst/>
              </a:prstGeom>
              <a:noFill/>
              <a:ln w="7200" cap="flat">
                <a:solidFill>
                  <a:srgbClr val="415AA8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600"/>
              </a:p>
            </p:txBody>
          </p:sp>
          <p:sp>
            <p:nvSpPr>
              <p:cNvPr id="212" name="Line 200"/>
              <p:cNvSpPr>
                <a:spLocks noChangeShapeType="1"/>
              </p:cNvSpPr>
              <p:nvPr/>
            </p:nvSpPr>
            <p:spPr bwMode="auto">
              <a:xfrm>
                <a:off x="4564063" y="2430463"/>
                <a:ext cx="42862" cy="1587"/>
              </a:xfrm>
              <a:prstGeom prst="line">
                <a:avLst/>
              </a:prstGeom>
              <a:noFill/>
              <a:ln w="7200" cap="flat">
                <a:solidFill>
                  <a:srgbClr val="415AA8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600"/>
              </a:p>
            </p:txBody>
          </p:sp>
          <p:sp>
            <p:nvSpPr>
              <p:cNvPr id="213" name="Line 201"/>
              <p:cNvSpPr>
                <a:spLocks noChangeShapeType="1"/>
              </p:cNvSpPr>
              <p:nvPr/>
            </p:nvSpPr>
            <p:spPr bwMode="auto">
              <a:xfrm>
                <a:off x="5343525" y="2801938"/>
                <a:ext cx="1588" cy="50800"/>
              </a:xfrm>
              <a:prstGeom prst="line">
                <a:avLst/>
              </a:prstGeom>
              <a:noFill/>
              <a:ln w="7200" cap="flat">
                <a:solidFill>
                  <a:srgbClr val="415AA8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600"/>
              </a:p>
            </p:txBody>
          </p:sp>
          <p:sp>
            <p:nvSpPr>
              <p:cNvPr id="214" name="Line 202"/>
              <p:cNvSpPr>
                <a:spLocks noChangeShapeType="1"/>
              </p:cNvSpPr>
              <p:nvPr/>
            </p:nvSpPr>
            <p:spPr bwMode="auto">
              <a:xfrm>
                <a:off x="5314950" y="2830513"/>
                <a:ext cx="50800" cy="1587"/>
              </a:xfrm>
              <a:prstGeom prst="line">
                <a:avLst/>
              </a:prstGeom>
              <a:noFill/>
              <a:ln w="7200" cap="flat">
                <a:solidFill>
                  <a:srgbClr val="415AA8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600"/>
              </a:p>
            </p:txBody>
          </p:sp>
          <p:sp>
            <p:nvSpPr>
              <p:cNvPr id="215" name="Line 203"/>
              <p:cNvSpPr>
                <a:spLocks noChangeShapeType="1"/>
              </p:cNvSpPr>
              <p:nvPr/>
            </p:nvSpPr>
            <p:spPr bwMode="auto">
              <a:xfrm>
                <a:off x="5422900" y="2801938"/>
                <a:ext cx="1588" cy="50800"/>
              </a:xfrm>
              <a:prstGeom prst="line">
                <a:avLst/>
              </a:prstGeom>
              <a:noFill/>
              <a:ln w="7200" cap="flat">
                <a:solidFill>
                  <a:srgbClr val="415AA8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600"/>
              </a:p>
            </p:txBody>
          </p:sp>
          <p:sp>
            <p:nvSpPr>
              <p:cNvPr id="216" name="Line 204"/>
              <p:cNvSpPr>
                <a:spLocks noChangeShapeType="1"/>
              </p:cNvSpPr>
              <p:nvPr/>
            </p:nvSpPr>
            <p:spPr bwMode="auto">
              <a:xfrm>
                <a:off x="5400675" y="2830513"/>
                <a:ext cx="42863" cy="1587"/>
              </a:xfrm>
              <a:prstGeom prst="line">
                <a:avLst/>
              </a:prstGeom>
              <a:noFill/>
              <a:ln w="7200" cap="flat">
                <a:solidFill>
                  <a:srgbClr val="415AA8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600"/>
              </a:p>
            </p:txBody>
          </p:sp>
          <p:sp>
            <p:nvSpPr>
              <p:cNvPr id="217" name="Line 205"/>
              <p:cNvSpPr>
                <a:spLocks noChangeShapeType="1"/>
              </p:cNvSpPr>
              <p:nvPr/>
            </p:nvSpPr>
            <p:spPr bwMode="auto">
              <a:xfrm>
                <a:off x="5422900" y="2801938"/>
                <a:ext cx="1588" cy="50800"/>
              </a:xfrm>
              <a:prstGeom prst="line">
                <a:avLst/>
              </a:prstGeom>
              <a:noFill/>
              <a:ln w="7200" cap="flat">
                <a:solidFill>
                  <a:srgbClr val="415AA8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600"/>
              </a:p>
            </p:txBody>
          </p:sp>
          <p:sp>
            <p:nvSpPr>
              <p:cNvPr id="218" name="Line 206"/>
              <p:cNvSpPr>
                <a:spLocks noChangeShapeType="1"/>
              </p:cNvSpPr>
              <p:nvPr/>
            </p:nvSpPr>
            <p:spPr bwMode="auto">
              <a:xfrm>
                <a:off x="5400675" y="2830513"/>
                <a:ext cx="42863" cy="1587"/>
              </a:xfrm>
              <a:prstGeom prst="line">
                <a:avLst/>
              </a:prstGeom>
              <a:noFill/>
              <a:ln w="7200" cap="flat">
                <a:solidFill>
                  <a:srgbClr val="415AA8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600"/>
              </a:p>
            </p:txBody>
          </p:sp>
          <p:sp>
            <p:nvSpPr>
              <p:cNvPr id="219" name="Line 207"/>
              <p:cNvSpPr>
                <a:spLocks noChangeShapeType="1"/>
              </p:cNvSpPr>
              <p:nvPr/>
            </p:nvSpPr>
            <p:spPr bwMode="auto">
              <a:xfrm>
                <a:off x="5480050" y="2801938"/>
                <a:ext cx="1588" cy="50800"/>
              </a:xfrm>
              <a:prstGeom prst="line">
                <a:avLst/>
              </a:prstGeom>
              <a:noFill/>
              <a:ln w="7200" cap="flat">
                <a:solidFill>
                  <a:srgbClr val="415AA8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600"/>
              </a:p>
            </p:txBody>
          </p:sp>
          <p:sp>
            <p:nvSpPr>
              <p:cNvPr id="220" name="Line 208"/>
              <p:cNvSpPr>
                <a:spLocks noChangeShapeType="1"/>
              </p:cNvSpPr>
              <p:nvPr/>
            </p:nvSpPr>
            <p:spPr bwMode="auto">
              <a:xfrm>
                <a:off x="5457825" y="2830513"/>
                <a:ext cx="50800" cy="1587"/>
              </a:xfrm>
              <a:prstGeom prst="line">
                <a:avLst/>
              </a:prstGeom>
              <a:noFill/>
              <a:ln w="7200" cap="flat">
                <a:solidFill>
                  <a:srgbClr val="415AA8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600"/>
              </a:p>
            </p:txBody>
          </p:sp>
          <p:sp>
            <p:nvSpPr>
              <p:cNvPr id="221" name="Line 209"/>
              <p:cNvSpPr>
                <a:spLocks noChangeShapeType="1"/>
              </p:cNvSpPr>
              <p:nvPr/>
            </p:nvSpPr>
            <p:spPr bwMode="auto">
              <a:xfrm>
                <a:off x="5480050" y="2801938"/>
                <a:ext cx="1588" cy="50800"/>
              </a:xfrm>
              <a:prstGeom prst="line">
                <a:avLst/>
              </a:prstGeom>
              <a:noFill/>
              <a:ln w="7200" cap="flat">
                <a:solidFill>
                  <a:srgbClr val="415AA8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600"/>
              </a:p>
            </p:txBody>
          </p:sp>
          <p:sp>
            <p:nvSpPr>
              <p:cNvPr id="222" name="Line 210"/>
              <p:cNvSpPr>
                <a:spLocks noChangeShapeType="1"/>
              </p:cNvSpPr>
              <p:nvPr/>
            </p:nvSpPr>
            <p:spPr bwMode="auto">
              <a:xfrm>
                <a:off x="5457825" y="2830513"/>
                <a:ext cx="50800" cy="1587"/>
              </a:xfrm>
              <a:prstGeom prst="line">
                <a:avLst/>
              </a:prstGeom>
              <a:noFill/>
              <a:ln w="7200" cap="flat">
                <a:solidFill>
                  <a:srgbClr val="415AA8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600"/>
              </a:p>
            </p:txBody>
          </p:sp>
          <p:sp>
            <p:nvSpPr>
              <p:cNvPr id="223" name="Line 211"/>
              <p:cNvSpPr>
                <a:spLocks noChangeShapeType="1"/>
              </p:cNvSpPr>
              <p:nvPr/>
            </p:nvSpPr>
            <p:spPr bwMode="auto">
              <a:xfrm>
                <a:off x="5480050" y="2801938"/>
                <a:ext cx="1588" cy="50800"/>
              </a:xfrm>
              <a:prstGeom prst="line">
                <a:avLst/>
              </a:prstGeom>
              <a:noFill/>
              <a:ln w="7200" cap="flat">
                <a:solidFill>
                  <a:srgbClr val="415AA8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600"/>
              </a:p>
            </p:txBody>
          </p:sp>
          <p:sp>
            <p:nvSpPr>
              <p:cNvPr id="224" name="Line 212"/>
              <p:cNvSpPr>
                <a:spLocks noChangeShapeType="1"/>
              </p:cNvSpPr>
              <p:nvPr/>
            </p:nvSpPr>
            <p:spPr bwMode="auto">
              <a:xfrm>
                <a:off x="5457825" y="2830513"/>
                <a:ext cx="50800" cy="1587"/>
              </a:xfrm>
              <a:prstGeom prst="line">
                <a:avLst/>
              </a:prstGeom>
              <a:noFill/>
              <a:ln w="7200" cap="flat">
                <a:solidFill>
                  <a:srgbClr val="415AA8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600"/>
              </a:p>
            </p:txBody>
          </p:sp>
          <p:sp>
            <p:nvSpPr>
              <p:cNvPr id="225" name="Line 213"/>
              <p:cNvSpPr>
                <a:spLocks noChangeShapeType="1"/>
              </p:cNvSpPr>
              <p:nvPr/>
            </p:nvSpPr>
            <p:spPr bwMode="auto">
              <a:xfrm>
                <a:off x="5500688" y="2801938"/>
                <a:ext cx="1587" cy="50800"/>
              </a:xfrm>
              <a:prstGeom prst="line">
                <a:avLst/>
              </a:prstGeom>
              <a:noFill/>
              <a:ln w="7200" cap="flat">
                <a:solidFill>
                  <a:srgbClr val="415AA8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600"/>
              </a:p>
            </p:txBody>
          </p:sp>
          <p:sp>
            <p:nvSpPr>
              <p:cNvPr id="226" name="Line 214"/>
              <p:cNvSpPr>
                <a:spLocks noChangeShapeType="1"/>
              </p:cNvSpPr>
              <p:nvPr/>
            </p:nvSpPr>
            <p:spPr bwMode="auto">
              <a:xfrm>
                <a:off x="5480050" y="2830513"/>
                <a:ext cx="42863" cy="1587"/>
              </a:xfrm>
              <a:prstGeom prst="line">
                <a:avLst/>
              </a:prstGeom>
              <a:noFill/>
              <a:ln w="7200" cap="flat">
                <a:solidFill>
                  <a:srgbClr val="415AA8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600"/>
              </a:p>
            </p:txBody>
          </p:sp>
          <p:sp>
            <p:nvSpPr>
              <p:cNvPr id="227" name="Line 215"/>
              <p:cNvSpPr>
                <a:spLocks noChangeShapeType="1"/>
              </p:cNvSpPr>
              <p:nvPr/>
            </p:nvSpPr>
            <p:spPr bwMode="auto">
              <a:xfrm>
                <a:off x="5500688" y="2801938"/>
                <a:ext cx="1587" cy="50800"/>
              </a:xfrm>
              <a:prstGeom prst="line">
                <a:avLst/>
              </a:prstGeom>
              <a:noFill/>
              <a:ln w="7200" cap="flat">
                <a:solidFill>
                  <a:srgbClr val="415AA8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600"/>
              </a:p>
            </p:txBody>
          </p:sp>
          <p:sp>
            <p:nvSpPr>
              <p:cNvPr id="228" name="Line 216"/>
              <p:cNvSpPr>
                <a:spLocks noChangeShapeType="1"/>
              </p:cNvSpPr>
              <p:nvPr/>
            </p:nvSpPr>
            <p:spPr bwMode="auto">
              <a:xfrm>
                <a:off x="5480050" y="2830513"/>
                <a:ext cx="42863" cy="1587"/>
              </a:xfrm>
              <a:prstGeom prst="line">
                <a:avLst/>
              </a:prstGeom>
              <a:noFill/>
              <a:ln w="7200" cap="flat">
                <a:solidFill>
                  <a:srgbClr val="415AA8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600"/>
              </a:p>
            </p:txBody>
          </p:sp>
          <p:sp>
            <p:nvSpPr>
              <p:cNvPr id="229" name="Line 217"/>
              <p:cNvSpPr>
                <a:spLocks noChangeShapeType="1"/>
              </p:cNvSpPr>
              <p:nvPr/>
            </p:nvSpPr>
            <p:spPr bwMode="auto">
              <a:xfrm>
                <a:off x="5522913" y="2801938"/>
                <a:ext cx="1587" cy="50800"/>
              </a:xfrm>
              <a:prstGeom prst="line">
                <a:avLst/>
              </a:prstGeom>
              <a:noFill/>
              <a:ln w="7200" cap="flat">
                <a:solidFill>
                  <a:srgbClr val="415AA8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600"/>
              </a:p>
            </p:txBody>
          </p:sp>
          <p:sp>
            <p:nvSpPr>
              <p:cNvPr id="230" name="Line 218"/>
              <p:cNvSpPr>
                <a:spLocks noChangeShapeType="1"/>
              </p:cNvSpPr>
              <p:nvPr/>
            </p:nvSpPr>
            <p:spPr bwMode="auto">
              <a:xfrm>
                <a:off x="5500688" y="2830513"/>
                <a:ext cx="42862" cy="1587"/>
              </a:xfrm>
              <a:prstGeom prst="line">
                <a:avLst/>
              </a:prstGeom>
              <a:noFill/>
              <a:ln w="7200" cap="flat">
                <a:solidFill>
                  <a:srgbClr val="415AA8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600"/>
              </a:p>
            </p:txBody>
          </p:sp>
          <p:sp>
            <p:nvSpPr>
              <p:cNvPr id="231" name="Line 219"/>
              <p:cNvSpPr>
                <a:spLocks noChangeShapeType="1"/>
              </p:cNvSpPr>
              <p:nvPr/>
            </p:nvSpPr>
            <p:spPr bwMode="auto">
              <a:xfrm>
                <a:off x="5522913" y="2801938"/>
                <a:ext cx="1587" cy="50800"/>
              </a:xfrm>
              <a:prstGeom prst="line">
                <a:avLst/>
              </a:prstGeom>
              <a:noFill/>
              <a:ln w="7200" cap="flat">
                <a:solidFill>
                  <a:srgbClr val="415AA8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600"/>
              </a:p>
            </p:txBody>
          </p:sp>
          <p:sp>
            <p:nvSpPr>
              <p:cNvPr id="232" name="Line 220"/>
              <p:cNvSpPr>
                <a:spLocks noChangeShapeType="1"/>
              </p:cNvSpPr>
              <p:nvPr/>
            </p:nvSpPr>
            <p:spPr bwMode="auto">
              <a:xfrm>
                <a:off x="5500688" y="2830513"/>
                <a:ext cx="42862" cy="1587"/>
              </a:xfrm>
              <a:prstGeom prst="line">
                <a:avLst/>
              </a:prstGeom>
              <a:noFill/>
              <a:ln w="7200" cap="flat">
                <a:solidFill>
                  <a:srgbClr val="415AA8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600"/>
              </a:p>
            </p:txBody>
          </p:sp>
          <p:sp>
            <p:nvSpPr>
              <p:cNvPr id="233" name="Line 221"/>
              <p:cNvSpPr>
                <a:spLocks noChangeShapeType="1"/>
              </p:cNvSpPr>
              <p:nvPr/>
            </p:nvSpPr>
            <p:spPr bwMode="auto">
              <a:xfrm>
                <a:off x="5543550" y="2801938"/>
                <a:ext cx="1588" cy="50800"/>
              </a:xfrm>
              <a:prstGeom prst="line">
                <a:avLst/>
              </a:prstGeom>
              <a:noFill/>
              <a:ln w="7200" cap="flat">
                <a:solidFill>
                  <a:srgbClr val="415AA8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600"/>
              </a:p>
            </p:txBody>
          </p:sp>
          <p:sp>
            <p:nvSpPr>
              <p:cNvPr id="234" name="Line 222"/>
              <p:cNvSpPr>
                <a:spLocks noChangeShapeType="1"/>
              </p:cNvSpPr>
              <p:nvPr/>
            </p:nvSpPr>
            <p:spPr bwMode="auto">
              <a:xfrm>
                <a:off x="5514975" y="2830513"/>
                <a:ext cx="50800" cy="1587"/>
              </a:xfrm>
              <a:prstGeom prst="line">
                <a:avLst/>
              </a:prstGeom>
              <a:noFill/>
              <a:ln w="7200" cap="flat">
                <a:solidFill>
                  <a:srgbClr val="415AA8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600"/>
              </a:p>
            </p:txBody>
          </p:sp>
          <p:sp>
            <p:nvSpPr>
              <p:cNvPr id="235" name="Line 223"/>
              <p:cNvSpPr>
                <a:spLocks noChangeShapeType="1"/>
              </p:cNvSpPr>
              <p:nvPr/>
            </p:nvSpPr>
            <p:spPr bwMode="auto">
              <a:xfrm>
                <a:off x="5580063" y="2801938"/>
                <a:ext cx="1587" cy="50800"/>
              </a:xfrm>
              <a:prstGeom prst="line">
                <a:avLst/>
              </a:prstGeom>
              <a:noFill/>
              <a:ln w="7200" cap="flat">
                <a:solidFill>
                  <a:srgbClr val="415AA8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600"/>
              </a:p>
            </p:txBody>
          </p:sp>
          <p:sp>
            <p:nvSpPr>
              <p:cNvPr id="236" name="Line 224"/>
              <p:cNvSpPr>
                <a:spLocks noChangeShapeType="1"/>
              </p:cNvSpPr>
              <p:nvPr/>
            </p:nvSpPr>
            <p:spPr bwMode="auto">
              <a:xfrm>
                <a:off x="5557838" y="2830513"/>
                <a:ext cx="50800" cy="1587"/>
              </a:xfrm>
              <a:prstGeom prst="line">
                <a:avLst/>
              </a:prstGeom>
              <a:noFill/>
              <a:ln w="7200" cap="flat">
                <a:solidFill>
                  <a:srgbClr val="415AA8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600"/>
              </a:p>
            </p:txBody>
          </p:sp>
          <p:sp>
            <p:nvSpPr>
              <p:cNvPr id="237" name="Line 225"/>
              <p:cNvSpPr>
                <a:spLocks noChangeShapeType="1"/>
              </p:cNvSpPr>
              <p:nvPr/>
            </p:nvSpPr>
            <p:spPr bwMode="auto">
              <a:xfrm>
                <a:off x="5600700" y="2801938"/>
                <a:ext cx="1588" cy="50800"/>
              </a:xfrm>
              <a:prstGeom prst="line">
                <a:avLst/>
              </a:prstGeom>
              <a:noFill/>
              <a:ln w="7200" cap="flat">
                <a:solidFill>
                  <a:srgbClr val="415AA8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600"/>
              </a:p>
            </p:txBody>
          </p:sp>
          <p:sp>
            <p:nvSpPr>
              <p:cNvPr id="238" name="Line 226"/>
              <p:cNvSpPr>
                <a:spLocks noChangeShapeType="1"/>
              </p:cNvSpPr>
              <p:nvPr/>
            </p:nvSpPr>
            <p:spPr bwMode="auto">
              <a:xfrm>
                <a:off x="5580063" y="2830513"/>
                <a:ext cx="42862" cy="1587"/>
              </a:xfrm>
              <a:prstGeom prst="line">
                <a:avLst/>
              </a:prstGeom>
              <a:noFill/>
              <a:ln w="7200" cap="flat">
                <a:solidFill>
                  <a:srgbClr val="415AA8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600"/>
              </a:p>
            </p:txBody>
          </p:sp>
          <p:sp>
            <p:nvSpPr>
              <p:cNvPr id="239" name="Line 227"/>
              <p:cNvSpPr>
                <a:spLocks noChangeShapeType="1"/>
              </p:cNvSpPr>
              <p:nvPr/>
            </p:nvSpPr>
            <p:spPr bwMode="auto">
              <a:xfrm>
                <a:off x="5600700" y="2801938"/>
                <a:ext cx="1588" cy="50800"/>
              </a:xfrm>
              <a:prstGeom prst="line">
                <a:avLst/>
              </a:prstGeom>
              <a:noFill/>
              <a:ln w="7200" cap="flat">
                <a:solidFill>
                  <a:srgbClr val="415AA8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600"/>
              </a:p>
            </p:txBody>
          </p:sp>
          <p:sp>
            <p:nvSpPr>
              <p:cNvPr id="240" name="Line 228"/>
              <p:cNvSpPr>
                <a:spLocks noChangeShapeType="1"/>
              </p:cNvSpPr>
              <p:nvPr/>
            </p:nvSpPr>
            <p:spPr bwMode="auto">
              <a:xfrm>
                <a:off x="5580063" y="2830513"/>
                <a:ext cx="42862" cy="1587"/>
              </a:xfrm>
              <a:prstGeom prst="line">
                <a:avLst/>
              </a:prstGeom>
              <a:noFill/>
              <a:ln w="7200" cap="flat">
                <a:solidFill>
                  <a:srgbClr val="415AA8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600"/>
              </a:p>
            </p:txBody>
          </p:sp>
          <p:sp>
            <p:nvSpPr>
              <p:cNvPr id="241" name="Line 229"/>
              <p:cNvSpPr>
                <a:spLocks noChangeShapeType="1"/>
              </p:cNvSpPr>
              <p:nvPr/>
            </p:nvSpPr>
            <p:spPr bwMode="auto">
              <a:xfrm>
                <a:off x="5622925" y="2801938"/>
                <a:ext cx="1588" cy="50800"/>
              </a:xfrm>
              <a:prstGeom prst="line">
                <a:avLst/>
              </a:prstGeom>
              <a:noFill/>
              <a:ln w="7200" cap="flat">
                <a:solidFill>
                  <a:srgbClr val="415AA8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600"/>
              </a:p>
            </p:txBody>
          </p:sp>
          <p:sp>
            <p:nvSpPr>
              <p:cNvPr id="242" name="Line 230"/>
              <p:cNvSpPr>
                <a:spLocks noChangeShapeType="1"/>
              </p:cNvSpPr>
              <p:nvPr/>
            </p:nvSpPr>
            <p:spPr bwMode="auto">
              <a:xfrm>
                <a:off x="5594350" y="2830513"/>
                <a:ext cx="50800" cy="1587"/>
              </a:xfrm>
              <a:prstGeom prst="line">
                <a:avLst/>
              </a:prstGeom>
              <a:noFill/>
              <a:ln w="7200" cap="flat">
                <a:solidFill>
                  <a:srgbClr val="415AA8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600"/>
              </a:p>
            </p:txBody>
          </p:sp>
          <p:sp>
            <p:nvSpPr>
              <p:cNvPr id="243" name="Line 231"/>
              <p:cNvSpPr>
                <a:spLocks noChangeShapeType="1"/>
              </p:cNvSpPr>
              <p:nvPr/>
            </p:nvSpPr>
            <p:spPr bwMode="auto">
              <a:xfrm>
                <a:off x="5643563" y="2801938"/>
                <a:ext cx="1587" cy="50800"/>
              </a:xfrm>
              <a:prstGeom prst="line">
                <a:avLst/>
              </a:prstGeom>
              <a:noFill/>
              <a:ln w="7200" cap="flat">
                <a:solidFill>
                  <a:srgbClr val="415AA8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600"/>
              </a:p>
            </p:txBody>
          </p:sp>
          <p:sp>
            <p:nvSpPr>
              <p:cNvPr id="244" name="Line 232"/>
              <p:cNvSpPr>
                <a:spLocks noChangeShapeType="1"/>
              </p:cNvSpPr>
              <p:nvPr/>
            </p:nvSpPr>
            <p:spPr bwMode="auto">
              <a:xfrm>
                <a:off x="5614988" y="2830513"/>
                <a:ext cx="50800" cy="1587"/>
              </a:xfrm>
              <a:prstGeom prst="line">
                <a:avLst/>
              </a:prstGeom>
              <a:noFill/>
              <a:ln w="7200" cap="flat">
                <a:solidFill>
                  <a:srgbClr val="415AA8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600"/>
              </a:p>
            </p:txBody>
          </p:sp>
          <p:sp>
            <p:nvSpPr>
              <p:cNvPr id="245" name="Line 233"/>
              <p:cNvSpPr>
                <a:spLocks noChangeShapeType="1"/>
              </p:cNvSpPr>
              <p:nvPr/>
            </p:nvSpPr>
            <p:spPr bwMode="auto">
              <a:xfrm>
                <a:off x="5722938" y="2801938"/>
                <a:ext cx="1587" cy="50800"/>
              </a:xfrm>
              <a:prstGeom prst="line">
                <a:avLst/>
              </a:prstGeom>
              <a:noFill/>
              <a:ln w="7200" cap="flat">
                <a:solidFill>
                  <a:srgbClr val="415AA8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600"/>
              </a:p>
            </p:txBody>
          </p:sp>
          <p:sp>
            <p:nvSpPr>
              <p:cNvPr id="246" name="Line 234"/>
              <p:cNvSpPr>
                <a:spLocks noChangeShapeType="1"/>
              </p:cNvSpPr>
              <p:nvPr/>
            </p:nvSpPr>
            <p:spPr bwMode="auto">
              <a:xfrm>
                <a:off x="5694363" y="2830513"/>
                <a:ext cx="50800" cy="1587"/>
              </a:xfrm>
              <a:prstGeom prst="line">
                <a:avLst/>
              </a:prstGeom>
              <a:noFill/>
              <a:ln w="7200" cap="flat">
                <a:solidFill>
                  <a:srgbClr val="415AA8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600"/>
              </a:p>
            </p:txBody>
          </p:sp>
          <p:sp>
            <p:nvSpPr>
              <p:cNvPr id="247" name="Line 235"/>
              <p:cNvSpPr>
                <a:spLocks noChangeShapeType="1"/>
              </p:cNvSpPr>
              <p:nvPr/>
            </p:nvSpPr>
            <p:spPr bwMode="auto">
              <a:xfrm>
                <a:off x="5737225" y="2801938"/>
                <a:ext cx="1588" cy="50800"/>
              </a:xfrm>
              <a:prstGeom prst="line">
                <a:avLst/>
              </a:prstGeom>
              <a:noFill/>
              <a:ln w="7200" cap="flat">
                <a:solidFill>
                  <a:srgbClr val="415AA8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600"/>
              </a:p>
            </p:txBody>
          </p:sp>
          <p:sp>
            <p:nvSpPr>
              <p:cNvPr id="248" name="Line 236"/>
              <p:cNvSpPr>
                <a:spLocks noChangeShapeType="1"/>
              </p:cNvSpPr>
              <p:nvPr/>
            </p:nvSpPr>
            <p:spPr bwMode="auto">
              <a:xfrm>
                <a:off x="5715000" y="2830513"/>
                <a:ext cx="50800" cy="1587"/>
              </a:xfrm>
              <a:prstGeom prst="line">
                <a:avLst/>
              </a:prstGeom>
              <a:noFill/>
              <a:ln w="7200" cap="flat">
                <a:solidFill>
                  <a:srgbClr val="415AA8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600"/>
              </a:p>
            </p:txBody>
          </p:sp>
          <p:sp>
            <p:nvSpPr>
              <p:cNvPr id="249" name="Line 237"/>
              <p:cNvSpPr>
                <a:spLocks noChangeShapeType="1"/>
              </p:cNvSpPr>
              <p:nvPr/>
            </p:nvSpPr>
            <p:spPr bwMode="auto">
              <a:xfrm>
                <a:off x="5837238" y="2801938"/>
                <a:ext cx="1587" cy="50800"/>
              </a:xfrm>
              <a:prstGeom prst="line">
                <a:avLst/>
              </a:prstGeom>
              <a:noFill/>
              <a:ln w="7200" cap="flat">
                <a:solidFill>
                  <a:srgbClr val="415AA8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600"/>
              </a:p>
            </p:txBody>
          </p:sp>
          <p:sp>
            <p:nvSpPr>
              <p:cNvPr id="250" name="Line 238"/>
              <p:cNvSpPr>
                <a:spLocks noChangeShapeType="1"/>
              </p:cNvSpPr>
              <p:nvPr/>
            </p:nvSpPr>
            <p:spPr bwMode="auto">
              <a:xfrm>
                <a:off x="5815013" y="2830513"/>
                <a:ext cx="50800" cy="1587"/>
              </a:xfrm>
              <a:prstGeom prst="line">
                <a:avLst/>
              </a:prstGeom>
              <a:noFill/>
              <a:ln w="7200" cap="flat">
                <a:solidFill>
                  <a:srgbClr val="415AA8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600"/>
              </a:p>
            </p:txBody>
          </p:sp>
          <p:sp>
            <p:nvSpPr>
              <p:cNvPr id="251" name="Line 239"/>
              <p:cNvSpPr>
                <a:spLocks noChangeShapeType="1"/>
              </p:cNvSpPr>
              <p:nvPr/>
            </p:nvSpPr>
            <p:spPr bwMode="auto">
              <a:xfrm>
                <a:off x="5857875" y="2801938"/>
                <a:ext cx="1588" cy="50800"/>
              </a:xfrm>
              <a:prstGeom prst="line">
                <a:avLst/>
              </a:prstGeom>
              <a:noFill/>
              <a:ln w="7200" cap="flat">
                <a:solidFill>
                  <a:srgbClr val="415AA8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600"/>
              </a:p>
            </p:txBody>
          </p:sp>
          <p:sp>
            <p:nvSpPr>
              <p:cNvPr id="252" name="Line 240"/>
              <p:cNvSpPr>
                <a:spLocks noChangeShapeType="1"/>
              </p:cNvSpPr>
              <p:nvPr/>
            </p:nvSpPr>
            <p:spPr bwMode="auto">
              <a:xfrm>
                <a:off x="5837238" y="2830513"/>
                <a:ext cx="50800" cy="1587"/>
              </a:xfrm>
              <a:prstGeom prst="line">
                <a:avLst/>
              </a:prstGeom>
              <a:noFill/>
              <a:ln w="7200" cap="flat">
                <a:solidFill>
                  <a:srgbClr val="415AA8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600"/>
              </a:p>
            </p:txBody>
          </p:sp>
          <p:sp>
            <p:nvSpPr>
              <p:cNvPr id="253" name="Line 241"/>
              <p:cNvSpPr>
                <a:spLocks noChangeShapeType="1"/>
              </p:cNvSpPr>
              <p:nvPr/>
            </p:nvSpPr>
            <p:spPr bwMode="auto">
              <a:xfrm>
                <a:off x="5880100" y="2801938"/>
                <a:ext cx="1588" cy="50800"/>
              </a:xfrm>
              <a:prstGeom prst="line">
                <a:avLst/>
              </a:prstGeom>
              <a:noFill/>
              <a:ln w="7200" cap="flat">
                <a:solidFill>
                  <a:srgbClr val="415AA8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600"/>
              </a:p>
            </p:txBody>
          </p:sp>
          <p:sp>
            <p:nvSpPr>
              <p:cNvPr id="254" name="Line 242"/>
              <p:cNvSpPr>
                <a:spLocks noChangeShapeType="1"/>
              </p:cNvSpPr>
              <p:nvPr/>
            </p:nvSpPr>
            <p:spPr bwMode="auto">
              <a:xfrm>
                <a:off x="5857875" y="2830513"/>
                <a:ext cx="42863" cy="1587"/>
              </a:xfrm>
              <a:prstGeom prst="line">
                <a:avLst/>
              </a:prstGeom>
              <a:noFill/>
              <a:ln w="7200" cap="flat">
                <a:solidFill>
                  <a:srgbClr val="415AA8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600"/>
              </a:p>
            </p:txBody>
          </p:sp>
          <p:sp>
            <p:nvSpPr>
              <p:cNvPr id="255" name="Line 243"/>
              <p:cNvSpPr>
                <a:spLocks noChangeShapeType="1"/>
              </p:cNvSpPr>
              <p:nvPr/>
            </p:nvSpPr>
            <p:spPr bwMode="auto">
              <a:xfrm>
                <a:off x="5880100" y="2801938"/>
                <a:ext cx="1588" cy="50800"/>
              </a:xfrm>
              <a:prstGeom prst="line">
                <a:avLst/>
              </a:prstGeom>
              <a:noFill/>
              <a:ln w="7200" cap="flat">
                <a:solidFill>
                  <a:srgbClr val="415AA8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600"/>
              </a:p>
            </p:txBody>
          </p:sp>
          <p:sp>
            <p:nvSpPr>
              <p:cNvPr id="256" name="Line 244"/>
              <p:cNvSpPr>
                <a:spLocks noChangeShapeType="1"/>
              </p:cNvSpPr>
              <p:nvPr/>
            </p:nvSpPr>
            <p:spPr bwMode="auto">
              <a:xfrm>
                <a:off x="5857875" y="2830513"/>
                <a:ext cx="42863" cy="1587"/>
              </a:xfrm>
              <a:prstGeom prst="line">
                <a:avLst/>
              </a:prstGeom>
              <a:noFill/>
              <a:ln w="7200" cap="flat">
                <a:solidFill>
                  <a:srgbClr val="415AA8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600"/>
              </a:p>
            </p:txBody>
          </p:sp>
          <p:sp>
            <p:nvSpPr>
              <p:cNvPr id="257" name="Line 245"/>
              <p:cNvSpPr>
                <a:spLocks noChangeShapeType="1"/>
              </p:cNvSpPr>
              <p:nvPr/>
            </p:nvSpPr>
            <p:spPr bwMode="auto">
              <a:xfrm>
                <a:off x="5902325" y="2801938"/>
                <a:ext cx="1588" cy="50800"/>
              </a:xfrm>
              <a:prstGeom prst="line">
                <a:avLst/>
              </a:prstGeom>
              <a:noFill/>
              <a:ln w="7200" cap="flat">
                <a:solidFill>
                  <a:srgbClr val="415AA8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600"/>
              </a:p>
            </p:txBody>
          </p:sp>
          <p:sp>
            <p:nvSpPr>
              <p:cNvPr id="258" name="Line 246"/>
              <p:cNvSpPr>
                <a:spLocks noChangeShapeType="1"/>
              </p:cNvSpPr>
              <p:nvPr/>
            </p:nvSpPr>
            <p:spPr bwMode="auto">
              <a:xfrm>
                <a:off x="5873750" y="2830513"/>
                <a:ext cx="50800" cy="1587"/>
              </a:xfrm>
              <a:prstGeom prst="line">
                <a:avLst/>
              </a:prstGeom>
              <a:noFill/>
              <a:ln w="7200" cap="flat">
                <a:solidFill>
                  <a:srgbClr val="415AA8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600"/>
              </a:p>
            </p:txBody>
          </p:sp>
          <p:sp>
            <p:nvSpPr>
              <p:cNvPr id="259" name="Line 247"/>
              <p:cNvSpPr>
                <a:spLocks noChangeShapeType="1"/>
              </p:cNvSpPr>
              <p:nvPr/>
            </p:nvSpPr>
            <p:spPr bwMode="auto">
              <a:xfrm>
                <a:off x="5902325" y="2801938"/>
                <a:ext cx="1588" cy="50800"/>
              </a:xfrm>
              <a:prstGeom prst="line">
                <a:avLst/>
              </a:prstGeom>
              <a:noFill/>
              <a:ln w="7200" cap="flat">
                <a:solidFill>
                  <a:srgbClr val="415AA8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600"/>
              </a:p>
            </p:txBody>
          </p:sp>
          <p:sp>
            <p:nvSpPr>
              <p:cNvPr id="260" name="Line 248"/>
              <p:cNvSpPr>
                <a:spLocks noChangeShapeType="1"/>
              </p:cNvSpPr>
              <p:nvPr/>
            </p:nvSpPr>
            <p:spPr bwMode="auto">
              <a:xfrm>
                <a:off x="5873750" y="2830513"/>
                <a:ext cx="50800" cy="1587"/>
              </a:xfrm>
              <a:prstGeom prst="line">
                <a:avLst/>
              </a:prstGeom>
              <a:noFill/>
              <a:ln w="7200" cap="flat">
                <a:solidFill>
                  <a:srgbClr val="415AA8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600"/>
              </a:p>
            </p:txBody>
          </p:sp>
          <p:sp>
            <p:nvSpPr>
              <p:cNvPr id="261" name="Line 249"/>
              <p:cNvSpPr>
                <a:spLocks noChangeShapeType="1"/>
              </p:cNvSpPr>
              <p:nvPr/>
            </p:nvSpPr>
            <p:spPr bwMode="auto">
              <a:xfrm>
                <a:off x="5922963" y="2801938"/>
                <a:ext cx="1587" cy="50800"/>
              </a:xfrm>
              <a:prstGeom prst="line">
                <a:avLst/>
              </a:prstGeom>
              <a:noFill/>
              <a:ln w="7200" cap="flat">
                <a:solidFill>
                  <a:srgbClr val="415AA8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600"/>
              </a:p>
            </p:txBody>
          </p:sp>
          <p:sp>
            <p:nvSpPr>
              <p:cNvPr id="262" name="Line 250"/>
              <p:cNvSpPr>
                <a:spLocks noChangeShapeType="1"/>
              </p:cNvSpPr>
              <p:nvPr/>
            </p:nvSpPr>
            <p:spPr bwMode="auto">
              <a:xfrm>
                <a:off x="5894388" y="2830513"/>
                <a:ext cx="50800" cy="1587"/>
              </a:xfrm>
              <a:prstGeom prst="line">
                <a:avLst/>
              </a:prstGeom>
              <a:noFill/>
              <a:ln w="7200" cap="flat">
                <a:solidFill>
                  <a:srgbClr val="415AA8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600"/>
              </a:p>
            </p:txBody>
          </p:sp>
          <p:sp>
            <p:nvSpPr>
              <p:cNvPr id="263" name="Line 251"/>
              <p:cNvSpPr>
                <a:spLocks noChangeShapeType="1"/>
              </p:cNvSpPr>
              <p:nvPr/>
            </p:nvSpPr>
            <p:spPr bwMode="auto">
              <a:xfrm>
                <a:off x="5922963" y="2801938"/>
                <a:ext cx="1587" cy="50800"/>
              </a:xfrm>
              <a:prstGeom prst="line">
                <a:avLst/>
              </a:prstGeom>
              <a:noFill/>
              <a:ln w="7200" cap="flat">
                <a:solidFill>
                  <a:srgbClr val="415AA8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600"/>
              </a:p>
            </p:txBody>
          </p:sp>
          <p:sp>
            <p:nvSpPr>
              <p:cNvPr id="264" name="Line 252"/>
              <p:cNvSpPr>
                <a:spLocks noChangeShapeType="1"/>
              </p:cNvSpPr>
              <p:nvPr/>
            </p:nvSpPr>
            <p:spPr bwMode="auto">
              <a:xfrm>
                <a:off x="5894388" y="2830513"/>
                <a:ext cx="50800" cy="1587"/>
              </a:xfrm>
              <a:prstGeom prst="line">
                <a:avLst/>
              </a:prstGeom>
              <a:noFill/>
              <a:ln w="7200" cap="flat">
                <a:solidFill>
                  <a:srgbClr val="415AA8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600"/>
              </a:p>
            </p:txBody>
          </p:sp>
          <p:sp>
            <p:nvSpPr>
              <p:cNvPr id="265" name="Line 253"/>
              <p:cNvSpPr>
                <a:spLocks noChangeShapeType="1"/>
              </p:cNvSpPr>
              <p:nvPr/>
            </p:nvSpPr>
            <p:spPr bwMode="auto">
              <a:xfrm>
                <a:off x="5922963" y="2801938"/>
                <a:ext cx="1587" cy="50800"/>
              </a:xfrm>
              <a:prstGeom prst="line">
                <a:avLst/>
              </a:prstGeom>
              <a:noFill/>
              <a:ln w="7200" cap="flat">
                <a:solidFill>
                  <a:srgbClr val="415AA8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600"/>
              </a:p>
            </p:txBody>
          </p:sp>
          <p:sp>
            <p:nvSpPr>
              <p:cNvPr id="266" name="Line 254"/>
              <p:cNvSpPr>
                <a:spLocks noChangeShapeType="1"/>
              </p:cNvSpPr>
              <p:nvPr/>
            </p:nvSpPr>
            <p:spPr bwMode="auto">
              <a:xfrm>
                <a:off x="5894388" y="2830513"/>
                <a:ext cx="50800" cy="1587"/>
              </a:xfrm>
              <a:prstGeom prst="line">
                <a:avLst/>
              </a:prstGeom>
              <a:noFill/>
              <a:ln w="7200" cap="flat">
                <a:solidFill>
                  <a:srgbClr val="415AA8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600"/>
              </a:p>
            </p:txBody>
          </p:sp>
          <p:sp>
            <p:nvSpPr>
              <p:cNvPr id="267" name="Line 255"/>
              <p:cNvSpPr>
                <a:spLocks noChangeShapeType="1"/>
              </p:cNvSpPr>
              <p:nvPr/>
            </p:nvSpPr>
            <p:spPr bwMode="auto">
              <a:xfrm>
                <a:off x="5922963" y="2801938"/>
                <a:ext cx="1587" cy="50800"/>
              </a:xfrm>
              <a:prstGeom prst="line">
                <a:avLst/>
              </a:prstGeom>
              <a:noFill/>
              <a:ln w="7200" cap="flat">
                <a:solidFill>
                  <a:srgbClr val="415AA8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600"/>
              </a:p>
            </p:txBody>
          </p:sp>
          <p:sp>
            <p:nvSpPr>
              <p:cNvPr id="268" name="Line 256"/>
              <p:cNvSpPr>
                <a:spLocks noChangeShapeType="1"/>
              </p:cNvSpPr>
              <p:nvPr/>
            </p:nvSpPr>
            <p:spPr bwMode="auto">
              <a:xfrm>
                <a:off x="5894388" y="2830513"/>
                <a:ext cx="50800" cy="1587"/>
              </a:xfrm>
              <a:prstGeom prst="line">
                <a:avLst/>
              </a:prstGeom>
              <a:noFill/>
              <a:ln w="7200" cap="flat">
                <a:solidFill>
                  <a:srgbClr val="415AA8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600"/>
              </a:p>
            </p:txBody>
          </p:sp>
          <p:sp>
            <p:nvSpPr>
              <p:cNvPr id="269" name="Line 257"/>
              <p:cNvSpPr>
                <a:spLocks noChangeShapeType="1"/>
              </p:cNvSpPr>
              <p:nvPr/>
            </p:nvSpPr>
            <p:spPr bwMode="auto">
              <a:xfrm>
                <a:off x="5959475" y="2801938"/>
                <a:ext cx="1588" cy="50800"/>
              </a:xfrm>
              <a:prstGeom prst="line">
                <a:avLst/>
              </a:prstGeom>
              <a:noFill/>
              <a:ln w="7200" cap="flat">
                <a:solidFill>
                  <a:srgbClr val="415AA8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600"/>
              </a:p>
            </p:txBody>
          </p:sp>
          <p:sp>
            <p:nvSpPr>
              <p:cNvPr id="270" name="Line 258"/>
              <p:cNvSpPr>
                <a:spLocks noChangeShapeType="1"/>
              </p:cNvSpPr>
              <p:nvPr/>
            </p:nvSpPr>
            <p:spPr bwMode="auto">
              <a:xfrm>
                <a:off x="5937250" y="2830513"/>
                <a:ext cx="42863" cy="1587"/>
              </a:xfrm>
              <a:prstGeom prst="line">
                <a:avLst/>
              </a:prstGeom>
              <a:noFill/>
              <a:ln w="7200" cap="flat">
                <a:solidFill>
                  <a:srgbClr val="415AA8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600"/>
              </a:p>
            </p:txBody>
          </p:sp>
          <p:sp>
            <p:nvSpPr>
              <p:cNvPr id="271" name="Line 259"/>
              <p:cNvSpPr>
                <a:spLocks noChangeShapeType="1"/>
              </p:cNvSpPr>
              <p:nvPr/>
            </p:nvSpPr>
            <p:spPr bwMode="auto">
              <a:xfrm>
                <a:off x="5959475" y="2801938"/>
                <a:ext cx="1588" cy="50800"/>
              </a:xfrm>
              <a:prstGeom prst="line">
                <a:avLst/>
              </a:prstGeom>
              <a:noFill/>
              <a:ln w="7200" cap="flat">
                <a:solidFill>
                  <a:srgbClr val="415AA8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600"/>
              </a:p>
            </p:txBody>
          </p:sp>
          <p:sp>
            <p:nvSpPr>
              <p:cNvPr id="272" name="Line 260"/>
              <p:cNvSpPr>
                <a:spLocks noChangeShapeType="1"/>
              </p:cNvSpPr>
              <p:nvPr/>
            </p:nvSpPr>
            <p:spPr bwMode="auto">
              <a:xfrm>
                <a:off x="5937250" y="2830513"/>
                <a:ext cx="42863" cy="1587"/>
              </a:xfrm>
              <a:prstGeom prst="line">
                <a:avLst/>
              </a:prstGeom>
              <a:noFill/>
              <a:ln w="7200" cap="flat">
                <a:solidFill>
                  <a:srgbClr val="415AA8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600"/>
              </a:p>
            </p:txBody>
          </p:sp>
          <p:sp>
            <p:nvSpPr>
              <p:cNvPr id="273" name="Line 261"/>
              <p:cNvSpPr>
                <a:spLocks noChangeShapeType="1"/>
              </p:cNvSpPr>
              <p:nvPr/>
            </p:nvSpPr>
            <p:spPr bwMode="auto">
              <a:xfrm>
                <a:off x="6016625" y="2801938"/>
                <a:ext cx="1588" cy="50800"/>
              </a:xfrm>
              <a:prstGeom prst="line">
                <a:avLst/>
              </a:prstGeom>
              <a:noFill/>
              <a:ln w="7200" cap="flat">
                <a:solidFill>
                  <a:srgbClr val="415AA8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600"/>
              </a:p>
            </p:txBody>
          </p:sp>
          <p:sp>
            <p:nvSpPr>
              <p:cNvPr id="274" name="Line 262"/>
              <p:cNvSpPr>
                <a:spLocks noChangeShapeType="1"/>
              </p:cNvSpPr>
              <p:nvPr/>
            </p:nvSpPr>
            <p:spPr bwMode="auto">
              <a:xfrm>
                <a:off x="5994400" y="2830513"/>
                <a:ext cx="50800" cy="1587"/>
              </a:xfrm>
              <a:prstGeom prst="line">
                <a:avLst/>
              </a:prstGeom>
              <a:noFill/>
              <a:ln w="7200" cap="flat">
                <a:solidFill>
                  <a:srgbClr val="415AA8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600"/>
              </a:p>
            </p:txBody>
          </p:sp>
          <p:sp>
            <p:nvSpPr>
              <p:cNvPr id="275" name="Line 263"/>
              <p:cNvSpPr>
                <a:spLocks noChangeShapeType="1"/>
              </p:cNvSpPr>
              <p:nvPr/>
            </p:nvSpPr>
            <p:spPr bwMode="auto">
              <a:xfrm>
                <a:off x="6037263" y="2801938"/>
                <a:ext cx="1587" cy="50800"/>
              </a:xfrm>
              <a:prstGeom prst="line">
                <a:avLst/>
              </a:prstGeom>
              <a:noFill/>
              <a:ln w="7200" cap="flat">
                <a:solidFill>
                  <a:srgbClr val="415AA8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600"/>
              </a:p>
            </p:txBody>
          </p:sp>
          <p:sp>
            <p:nvSpPr>
              <p:cNvPr id="276" name="Line 264"/>
              <p:cNvSpPr>
                <a:spLocks noChangeShapeType="1"/>
              </p:cNvSpPr>
              <p:nvPr/>
            </p:nvSpPr>
            <p:spPr bwMode="auto">
              <a:xfrm>
                <a:off x="6016625" y="2830513"/>
                <a:ext cx="50800" cy="1587"/>
              </a:xfrm>
              <a:prstGeom prst="line">
                <a:avLst/>
              </a:prstGeom>
              <a:noFill/>
              <a:ln w="7200" cap="flat">
                <a:solidFill>
                  <a:srgbClr val="415AA8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600"/>
              </a:p>
            </p:txBody>
          </p:sp>
          <p:sp>
            <p:nvSpPr>
              <p:cNvPr id="277" name="Line 265"/>
              <p:cNvSpPr>
                <a:spLocks noChangeShapeType="1"/>
              </p:cNvSpPr>
              <p:nvPr/>
            </p:nvSpPr>
            <p:spPr bwMode="auto">
              <a:xfrm>
                <a:off x="6059488" y="2801938"/>
                <a:ext cx="1587" cy="50800"/>
              </a:xfrm>
              <a:prstGeom prst="line">
                <a:avLst/>
              </a:prstGeom>
              <a:noFill/>
              <a:ln w="7200" cap="flat">
                <a:solidFill>
                  <a:srgbClr val="415AA8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600"/>
              </a:p>
            </p:txBody>
          </p:sp>
          <p:sp>
            <p:nvSpPr>
              <p:cNvPr id="278" name="Line 266"/>
              <p:cNvSpPr>
                <a:spLocks noChangeShapeType="1"/>
              </p:cNvSpPr>
              <p:nvPr/>
            </p:nvSpPr>
            <p:spPr bwMode="auto">
              <a:xfrm>
                <a:off x="6037263" y="2830513"/>
                <a:ext cx="42862" cy="1587"/>
              </a:xfrm>
              <a:prstGeom prst="line">
                <a:avLst/>
              </a:prstGeom>
              <a:noFill/>
              <a:ln w="7200" cap="flat">
                <a:solidFill>
                  <a:srgbClr val="415AA8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600"/>
              </a:p>
            </p:txBody>
          </p:sp>
          <p:sp>
            <p:nvSpPr>
              <p:cNvPr id="279" name="Line 267"/>
              <p:cNvSpPr>
                <a:spLocks noChangeShapeType="1"/>
              </p:cNvSpPr>
              <p:nvPr/>
            </p:nvSpPr>
            <p:spPr bwMode="auto">
              <a:xfrm>
                <a:off x="6102350" y="2801938"/>
                <a:ext cx="1588" cy="50800"/>
              </a:xfrm>
              <a:prstGeom prst="line">
                <a:avLst/>
              </a:prstGeom>
              <a:noFill/>
              <a:ln w="7200" cap="flat">
                <a:solidFill>
                  <a:srgbClr val="415AA8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600"/>
              </a:p>
            </p:txBody>
          </p:sp>
          <p:sp>
            <p:nvSpPr>
              <p:cNvPr id="280" name="Line 268"/>
              <p:cNvSpPr>
                <a:spLocks noChangeShapeType="1"/>
              </p:cNvSpPr>
              <p:nvPr/>
            </p:nvSpPr>
            <p:spPr bwMode="auto">
              <a:xfrm>
                <a:off x="6073775" y="2830513"/>
                <a:ext cx="50800" cy="1587"/>
              </a:xfrm>
              <a:prstGeom prst="line">
                <a:avLst/>
              </a:prstGeom>
              <a:noFill/>
              <a:ln w="7200" cap="flat">
                <a:solidFill>
                  <a:srgbClr val="415AA8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600"/>
              </a:p>
            </p:txBody>
          </p:sp>
          <p:sp>
            <p:nvSpPr>
              <p:cNvPr id="281" name="Line 269"/>
              <p:cNvSpPr>
                <a:spLocks noChangeShapeType="1"/>
              </p:cNvSpPr>
              <p:nvPr/>
            </p:nvSpPr>
            <p:spPr bwMode="auto">
              <a:xfrm>
                <a:off x="6102350" y="2801938"/>
                <a:ext cx="1588" cy="50800"/>
              </a:xfrm>
              <a:prstGeom prst="line">
                <a:avLst/>
              </a:prstGeom>
              <a:noFill/>
              <a:ln w="7200" cap="flat">
                <a:solidFill>
                  <a:srgbClr val="415AA8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600"/>
              </a:p>
            </p:txBody>
          </p:sp>
          <p:sp>
            <p:nvSpPr>
              <p:cNvPr id="282" name="Line 270"/>
              <p:cNvSpPr>
                <a:spLocks noChangeShapeType="1"/>
              </p:cNvSpPr>
              <p:nvPr/>
            </p:nvSpPr>
            <p:spPr bwMode="auto">
              <a:xfrm>
                <a:off x="6073775" y="2830513"/>
                <a:ext cx="50800" cy="1587"/>
              </a:xfrm>
              <a:prstGeom prst="line">
                <a:avLst/>
              </a:prstGeom>
              <a:noFill/>
              <a:ln w="7200" cap="flat">
                <a:solidFill>
                  <a:srgbClr val="415AA8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600"/>
              </a:p>
            </p:txBody>
          </p:sp>
          <p:sp>
            <p:nvSpPr>
              <p:cNvPr id="283" name="Line 271"/>
              <p:cNvSpPr>
                <a:spLocks noChangeShapeType="1"/>
              </p:cNvSpPr>
              <p:nvPr/>
            </p:nvSpPr>
            <p:spPr bwMode="auto">
              <a:xfrm>
                <a:off x="6116638" y="2801938"/>
                <a:ext cx="1587" cy="50800"/>
              </a:xfrm>
              <a:prstGeom prst="line">
                <a:avLst/>
              </a:prstGeom>
              <a:noFill/>
              <a:ln w="7200" cap="flat">
                <a:solidFill>
                  <a:srgbClr val="415AA8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600"/>
              </a:p>
            </p:txBody>
          </p:sp>
          <p:sp>
            <p:nvSpPr>
              <p:cNvPr id="284" name="Line 272"/>
              <p:cNvSpPr>
                <a:spLocks noChangeShapeType="1"/>
              </p:cNvSpPr>
              <p:nvPr/>
            </p:nvSpPr>
            <p:spPr bwMode="auto">
              <a:xfrm>
                <a:off x="6094413" y="2830513"/>
                <a:ext cx="50800" cy="1587"/>
              </a:xfrm>
              <a:prstGeom prst="line">
                <a:avLst/>
              </a:prstGeom>
              <a:noFill/>
              <a:ln w="7200" cap="flat">
                <a:solidFill>
                  <a:srgbClr val="415AA8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600"/>
              </a:p>
            </p:txBody>
          </p:sp>
          <p:sp>
            <p:nvSpPr>
              <p:cNvPr id="285" name="Line 273"/>
              <p:cNvSpPr>
                <a:spLocks noChangeShapeType="1"/>
              </p:cNvSpPr>
              <p:nvPr/>
            </p:nvSpPr>
            <p:spPr bwMode="auto">
              <a:xfrm>
                <a:off x="6137275" y="2801938"/>
                <a:ext cx="1588" cy="50800"/>
              </a:xfrm>
              <a:prstGeom prst="line">
                <a:avLst/>
              </a:prstGeom>
              <a:noFill/>
              <a:ln w="7200" cap="flat">
                <a:solidFill>
                  <a:srgbClr val="415AA8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600"/>
              </a:p>
            </p:txBody>
          </p:sp>
          <p:sp>
            <p:nvSpPr>
              <p:cNvPr id="286" name="Line 274"/>
              <p:cNvSpPr>
                <a:spLocks noChangeShapeType="1"/>
              </p:cNvSpPr>
              <p:nvPr/>
            </p:nvSpPr>
            <p:spPr bwMode="auto">
              <a:xfrm>
                <a:off x="6116638" y="2830513"/>
                <a:ext cx="50800" cy="1587"/>
              </a:xfrm>
              <a:prstGeom prst="line">
                <a:avLst/>
              </a:prstGeom>
              <a:noFill/>
              <a:ln w="7200" cap="flat">
                <a:solidFill>
                  <a:srgbClr val="415AA8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600"/>
              </a:p>
            </p:txBody>
          </p:sp>
          <p:sp>
            <p:nvSpPr>
              <p:cNvPr id="287" name="Line 275"/>
              <p:cNvSpPr>
                <a:spLocks noChangeShapeType="1"/>
              </p:cNvSpPr>
              <p:nvPr/>
            </p:nvSpPr>
            <p:spPr bwMode="auto">
              <a:xfrm>
                <a:off x="6159500" y="2801938"/>
                <a:ext cx="1588" cy="50800"/>
              </a:xfrm>
              <a:prstGeom prst="line">
                <a:avLst/>
              </a:prstGeom>
              <a:noFill/>
              <a:ln w="7200" cap="flat">
                <a:solidFill>
                  <a:srgbClr val="415AA8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600"/>
              </a:p>
            </p:txBody>
          </p:sp>
          <p:sp>
            <p:nvSpPr>
              <p:cNvPr id="288" name="Line 276"/>
              <p:cNvSpPr>
                <a:spLocks noChangeShapeType="1"/>
              </p:cNvSpPr>
              <p:nvPr/>
            </p:nvSpPr>
            <p:spPr bwMode="auto">
              <a:xfrm>
                <a:off x="6137275" y="2830513"/>
                <a:ext cx="42863" cy="1587"/>
              </a:xfrm>
              <a:prstGeom prst="line">
                <a:avLst/>
              </a:prstGeom>
              <a:noFill/>
              <a:ln w="7200" cap="flat">
                <a:solidFill>
                  <a:srgbClr val="415AA8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600"/>
              </a:p>
            </p:txBody>
          </p:sp>
          <p:sp>
            <p:nvSpPr>
              <p:cNvPr id="289" name="Line 277"/>
              <p:cNvSpPr>
                <a:spLocks noChangeShapeType="1"/>
              </p:cNvSpPr>
              <p:nvPr/>
            </p:nvSpPr>
            <p:spPr bwMode="auto">
              <a:xfrm>
                <a:off x="6159500" y="2801938"/>
                <a:ext cx="1588" cy="50800"/>
              </a:xfrm>
              <a:prstGeom prst="line">
                <a:avLst/>
              </a:prstGeom>
              <a:noFill/>
              <a:ln w="7200" cap="flat">
                <a:solidFill>
                  <a:srgbClr val="415AA8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600"/>
              </a:p>
            </p:txBody>
          </p:sp>
          <p:sp>
            <p:nvSpPr>
              <p:cNvPr id="290" name="Line 278"/>
              <p:cNvSpPr>
                <a:spLocks noChangeShapeType="1"/>
              </p:cNvSpPr>
              <p:nvPr/>
            </p:nvSpPr>
            <p:spPr bwMode="auto">
              <a:xfrm>
                <a:off x="6137275" y="2830513"/>
                <a:ext cx="42863" cy="1587"/>
              </a:xfrm>
              <a:prstGeom prst="line">
                <a:avLst/>
              </a:prstGeom>
              <a:noFill/>
              <a:ln w="7200" cap="flat">
                <a:solidFill>
                  <a:srgbClr val="415AA8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600"/>
              </a:p>
            </p:txBody>
          </p:sp>
          <p:sp>
            <p:nvSpPr>
              <p:cNvPr id="291" name="Line 279"/>
              <p:cNvSpPr>
                <a:spLocks noChangeShapeType="1"/>
              </p:cNvSpPr>
              <p:nvPr/>
            </p:nvSpPr>
            <p:spPr bwMode="auto">
              <a:xfrm>
                <a:off x="6181725" y="2801938"/>
                <a:ext cx="1588" cy="50800"/>
              </a:xfrm>
              <a:prstGeom prst="line">
                <a:avLst/>
              </a:prstGeom>
              <a:noFill/>
              <a:ln w="7200" cap="flat">
                <a:solidFill>
                  <a:srgbClr val="415AA8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600"/>
              </a:p>
            </p:txBody>
          </p:sp>
          <p:sp>
            <p:nvSpPr>
              <p:cNvPr id="292" name="Line 280"/>
              <p:cNvSpPr>
                <a:spLocks noChangeShapeType="1"/>
              </p:cNvSpPr>
              <p:nvPr/>
            </p:nvSpPr>
            <p:spPr bwMode="auto">
              <a:xfrm>
                <a:off x="6153150" y="2830513"/>
                <a:ext cx="50800" cy="1587"/>
              </a:xfrm>
              <a:prstGeom prst="line">
                <a:avLst/>
              </a:prstGeom>
              <a:noFill/>
              <a:ln w="7200" cap="flat">
                <a:solidFill>
                  <a:srgbClr val="415AA8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600"/>
              </a:p>
            </p:txBody>
          </p:sp>
          <p:sp>
            <p:nvSpPr>
              <p:cNvPr id="293" name="Line 281"/>
              <p:cNvSpPr>
                <a:spLocks noChangeShapeType="1"/>
              </p:cNvSpPr>
              <p:nvPr/>
            </p:nvSpPr>
            <p:spPr bwMode="auto">
              <a:xfrm>
                <a:off x="6259513" y="2801938"/>
                <a:ext cx="1587" cy="50800"/>
              </a:xfrm>
              <a:prstGeom prst="line">
                <a:avLst/>
              </a:prstGeom>
              <a:noFill/>
              <a:ln w="7200" cap="flat">
                <a:solidFill>
                  <a:srgbClr val="415AA8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600"/>
              </a:p>
            </p:txBody>
          </p:sp>
          <p:sp>
            <p:nvSpPr>
              <p:cNvPr id="294" name="Line 282"/>
              <p:cNvSpPr>
                <a:spLocks noChangeShapeType="1"/>
              </p:cNvSpPr>
              <p:nvPr/>
            </p:nvSpPr>
            <p:spPr bwMode="auto">
              <a:xfrm>
                <a:off x="6238875" y="2830513"/>
                <a:ext cx="42863" cy="1587"/>
              </a:xfrm>
              <a:prstGeom prst="line">
                <a:avLst/>
              </a:prstGeom>
              <a:noFill/>
              <a:ln w="7200" cap="flat">
                <a:solidFill>
                  <a:srgbClr val="415AA8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600"/>
              </a:p>
            </p:txBody>
          </p:sp>
          <p:sp>
            <p:nvSpPr>
              <p:cNvPr id="295" name="Line 283"/>
              <p:cNvSpPr>
                <a:spLocks noChangeShapeType="1"/>
              </p:cNvSpPr>
              <p:nvPr/>
            </p:nvSpPr>
            <p:spPr bwMode="auto">
              <a:xfrm>
                <a:off x="6259513" y="2801938"/>
                <a:ext cx="1587" cy="50800"/>
              </a:xfrm>
              <a:prstGeom prst="line">
                <a:avLst/>
              </a:prstGeom>
              <a:noFill/>
              <a:ln w="7200" cap="flat">
                <a:solidFill>
                  <a:srgbClr val="415AA8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600"/>
              </a:p>
            </p:txBody>
          </p:sp>
          <p:sp>
            <p:nvSpPr>
              <p:cNvPr id="296" name="Line 284"/>
              <p:cNvSpPr>
                <a:spLocks noChangeShapeType="1"/>
              </p:cNvSpPr>
              <p:nvPr/>
            </p:nvSpPr>
            <p:spPr bwMode="auto">
              <a:xfrm>
                <a:off x="6238875" y="2830513"/>
                <a:ext cx="42863" cy="1587"/>
              </a:xfrm>
              <a:prstGeom prst="line">
                <a:avLst/>
              </a:prstGeom>
              <a:noFill/>
              <a:ln w="7200" cap="flat">
                <a:solidFill>
                  <a:srgbClr val="415AA8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600"/>
              </a:p>
            </p:txBody>
          </p:sp>
          <p:sp>
            <p:nvSpPr>
              <p:cNvPr id="297" name="Line 285"/>
              <p:cNvSpPr>
                <a:spLocks noChangeShapeType="1"/>
              </p:cNvSpPr>
              <p:nvPr/>
            </p:nvSpPr>
            <p:spPr bwMode="auto">
              <a:xfrm>
                <a:off x="6338888" y="2801938"/>
                <a:ext cx="1587" cy="50800"/>
              </a:xfrm>
              <a:prstGeom prst="line">
                <a:avLst/>
              </a:prstGeom>
              <a:noFill/>
              <a:ln w="7200" cap="flat">
                <a:solidFill>
                  <a:srgbClr val="415AA8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600"/>
              </a:p>
            </p:txBody>
          </p:sp>
          <p:sp>
            <p:nvSpPr>
              <p:cNvPr id="298" name="Line 286"/>
              <p:cNvSpPr>
                <a:spLocks noChangeShapeType="1"/>
              </p:cNvSpPr>
              <p:nvPr/>
            </p:nvSpPr>
            <p:spPr bwMode="auto">
              <a:xfrm>
                <a:off x="6316663" y="2830513"/>
                <a:ext cx="42862" cy="1587"/>
              </a:xfrm>
              <a:prstGeom prst="line">
                <a:avLst/>
              </a:prstGeom>
              <a:noFill/>
              <a:ln w="7200" cap="flat">
                <a:solidFill>
                  <a:srgbClr val="415AA8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600"/>
              </a:p>
            </p:txBody>
          </p:sp>
          <p:sp>
            <p:nvSpPr>
              <p:cNvPr id="299" name="Line 287"/>
              <p:cNvSpPr>
                <a:spLocks noChangeShapeType="1"/>
              </p:cNvSpPr>
              <p:nvPr/>
            </p:nvSpPr>
            <p:spPr bwMode="auto">
              <a:xfrm>
                <a:off x="6416675" y="2801938"/>
                <a:ext cx="1588" cy="50800"/>
              </a:xfrm>
              <a:prstGeom prst="line">
                <a:avLst/>
              </a:prstGeom>
              <a:noFill/>
              <a:ln w="7200" cap="flat">
                <a:solidFill>
                  <a:srgbClr val="415AA8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600"/>
              </a:p>
            </p:txBody>
          </p:sp>
          <p:sp>
            <p:nvSpPr>
              <p:cNvPr id="300" name="Line 288"/>
              <p:cNvSpPr>
                <a:spLocks noChangeShapeType="1"/>
              </p:cNvSpPr>
              <p:nvPr/>
            </p:nvSpPr>
            <p:spPr bwMode="auto">
              <a:xfrm>
                <a:off x="6396038" y="2830513"/>
                <a:ext cx="50800" cy="1587"/>
              </a:xfrm>
              <a:prstGeom prst="line">
                <a:avLst/>
              </a:prstGeom>
              <a:noFill/>
              <a:ln w="7200" cap="flat">
                <a:solidFill>
                  <a:srgbClr val="415AA8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600"/>
              </a:p>
            </p:txBody>
          </p:sp>
          <p:sp>
            <p:nvSpPr>
              <p:cNvPr id="301" name="Line 289"/>
              <p:cNvSpPr>
                <a:spLocks noChangeShapeType="1"/>
              </p:cNvSpPr>
              <p:nvPr/>
            </p:nvSpPr>
            <p:spPr bwMode="auto">
              <a:xfrm>
                <a:off x="6481763" y="2801938"/>
                <a:ext cx="1587" cy="50800"/>
              </a:xfrm>
              <a:prstGeom prst="line">
                <a:avLst/>
              </a:prstGeom>
              <a:noFill/>
              <a:ln w="7200" cap="flat">
                <a:solidFill>
                  <a:srgbClr val="415AA8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600"/>
              </a:p>
            </p:txBody>
          </p:sp>
          <p:sp>
            <p:nvSpPr>
              <p:cNvPr id="302" name="Line 290"/>
              <p:cNvSpPr>
                <a:spLocks noChangeShapeType="1"/>
              </p:cNvSpPr>
              <p:nvPr/>
            </p:nvSpPr>
            <p:spPr bwMode="auto">
              <a:xfrm>
                <a:off x="6453188" y="2830513"/>
                <a:ext cx="50800" cy="1587"/>
              </a:xfrm>
              <a:prstGeom prst="line">
                <a:avLst/>
              </a:prstGeom>
              <a:noFill/>
              <a:ln w="7200" cap="flat">
                <a:solidFill>
                  <a:srgbClr val="415AA8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600"/>
              </a:p>
            </p:txBody>
          </p:sp>
          <p:sp>
            <p:nvSpPr>
              <p:cNvPr id="303" name="Line 291"/>
              <p:cNvSpPr>
                <a:spLocks noChangeShapeType="1"/>
              </p:cNvSpPr>
              <p:nvPr/>
            </p:nvSpPr>
            <p:spPr bwMode="auto">
              <a:xfrm>
                <a:off x="6496050" y="2801938"/>
                <a:ext cx="1588" cy="50800"/>
              </a:xfrm>
              <a:prstGeom prst="line">
                <a:avLst/>
              </a:prstGeom>
              <a:noFill/>
              <a:ln w="7200" cap="flat">
                <a:solidFill>
                  <a:srgbClr val="415AA8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600"/>
              </a:p>
            </p:txBody>
          </p:sp>
          <p:sp>
            <p:nvSpPr>
              <p:cNvPr id="304" name="Line 292"/>
              <p:cNvSpPr>
                <a:spLocks noChangeShapeType="1"/>
              </p:cNvSpPr>
              <p:nvPr/>
            </p:nvSpPr>
            <p:spPr bwMode="auto">
              <a:xfrm>
                <a:off x="6473825" y="2830513"/>
                <a:ext cx="50800" cy="1587"/>
              </a:xfrm>
              <a:prstGeom prst="line">
                <a:avLst/>
              </a:prstGeom>
              <a:noFill/>
              <a:ln w="7200" cap="flat">
                <a:solidFill>
                  <a:srgbClr val="415AA8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600"/>
              </a:p>
            </p:txBody>
          </p:sp>
          <p:sp>
            <p:nvSpPr>
              <p:cNvPr id="305" name="Line 293"/>
              <p:cNvSpPr>
                <a:spLocks noChangeShapeType="1"/>
              </p:cNvSpPr>
              <p:nvPr/>
            </p:nvSpPr>
            <p:spPr bwMode="auto">
              <a:xfrm>
                <a:off x="3289300" y="1928813"/>
                <a:ext cx="1588" cy="42862"/>
              </a:xfrm>
              <a:prstGeom prst="line">
                <a:avLst/>
              </a:prstGeom>
              <a:noFill/>
              <a:ln w="7200" cap="flat">
                <a:solidFill>
                  <a:srgbClr val="989898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600"/>
              </a:p>
            </p:txBody>
          </p:sp>
          <p:sp>
            <p:nvSpPr>
              <p:cNvPr id="306" name="Line 294"/>
              <p:cNvSpPr>
                <a:spLocks noChangeShapeType="1"/>
              </p:cNvSpPr>
              <p:nvPr/>
            </p:nvSpPr>
            <p:spPr bwMode="auto">
              <a:xfrm>
                <a:off x="3267075" y="1951038"/>
                <a:ext cx="42863" cy="1587"/>
              </a:xfrm>
              <a:prstGeom prst="line">
                <a:avLst/>
              </a:prstGeom>
              <a:noFill/>
              <a:ln w="7200" cap="flat">
                <a:solidFill>
                  <a:srgbClr val="989898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600"/>
              </a:p>
            </p:txBody>
          </p:sp>
          <p:sp>
            <p:nvSpPr>
              <p:cNvPr id="307" name="Line 295"/>
              <p:cNvSpPr>
                <a:spLocks noChangeShapeType="1"/>
              </p:cNvSpPr>
              <p:nvPr/>
            </p:nvSpPr>
            <p:spPr bwMode="auto">
              <a:xfrm>
                <a:off x="3411538" y="1957388"/>
                <a:ext cx="1587" cy="50800"/>
              </a:xfrm>
              <a:prstGeom prst="line">
                <a:avLst/>
              </a:prstGeom>
              <a:noFill/>
              <a:ln w="7200" cap="flat">
                <a:solidFill>
                  <a:srgbClr val="989898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600"/>
              </a:p>
            </p:txBody>
          </p:sp>
          <p:sp>
            <p:nvSpPr>
              <p:cNvPr id="308" name="Line 296"/>
              <p:cNvSpPr>
                <a:spLocks noChangeShapeType="1"/>
              </p:cNvSpPr>
              <p:nvPr/>
            </p:nvSpPr>
            <p:spPr bwMode="auto">
              <a:xfrm>
                <a:off x="3382963" y="1979613"/>
                <a:ext cx="50800" cy="1587"/>
              </a:xfrm>
              <a:prstGeom prst="line">
                <a:avLst/>
              </a:prstGeom>
              <a:noFill/>
              <a:ln w="7200" cap="flat">
                <a:solidFill>
                  <a:srgbClr val="989898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600"/>
              </a:p>
            </p:txBody>
          </p:sp>
          <p:sp>
            <p:nvSpPr>
              <p:cNvPr id="309" name="Line 297"/>
              <p:cNvSpPr>
                <a:spLocks noChangeShapeType="1"/>
              </p:cNvSpPr>
              <p:nvPr/>
            </p:nvSpPr>
            <p:spPr bwMode="auto">
              <a:xfrm>
                <a:off x="3690938" y="2222500"/>
                <a:ext cx="1587" cy="50800"/>
              </a:xfrm>
              <a:prstGeom prst="line">
                <a:avLst/>
              </a:prstGeom>
              <a:noFill/>
              <a:ln w="7200" cap="flat">
                <a:solidFill>
                  <a:srgbClr val="989898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600"/>
              </a:p>
            </p:txBody>
          </p:sp>
          <p:sp>
            <p:nvSpPr>
              <p:cNvPr id="310" name="Line 298"/>
              <p:cNvSpPr>
                <a:spLocks noChangeShapeType="1"/>
              </p:cNvSpPr>
              <p:nvPr/>
            </p:nvSpPr>
            <p:spPr bwMode="auto">
              <a:xfrm>
                <a:off x="3660775" y="2243138"/>
                <a:ext cx="50800" cy="1587"/>
              </a:xfrm>
              <a:prstGeom prst="line">
                <a:avLst/>
              </a:prstGeom>
              <a:noFill/>
              <a:ln w="7200" cap="flat">
                <a:solidFill>
                  <a:srgbClr val="989898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600"/>
              </a:p>
            </p:txBody>
          </p:sp>
          <p:sp>
            <p:nvSpPr>
              <p:cNvPr id="311" name="Line 299"/>
              <p:cNvSpPr>
                <a:spLocks noChangeShapeType="1"/>
              </p:cNvSpPr>
              <p:nvPr/>
            </p:nvSpPr>
            <p:spPr bwMode="auto">
              <a:xfrm>
                <a:off x="3805238" y="2222500"/>
                <a:ext cx="1587" cy="50800"/>
              </a:xfrm>
              <a:prstGeom prst="line">
                <a:avLst/>
              </a:prstGeom>
              <a:noFill/>
              <a:ln w="7200" cap="flat">
                <a:solidFill>
                  <a:srgbClr val="989898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600"/>
              </a:p>
            </p:txBody>
          </p:sp>
          <p:sp>
            <p:nvSpPr>
              <p:cNvPr id="312" name="Line 300"/>
              <p:cNvSpPr>
                <a:spLocks noChangeShapeType="1"/>
              </p:cNvSpPr>
              <p:nvPr/>
            </p:nvSpPr>
            <p:spPr bwMode="auto">
              <a:xfrm>
                <a:off x="3783013" y="2243138"/>
                <a:ext cx="50800" cy="1587"/>
              </a:xfrm>
              <a:prstGeom prst="line">
                <a:avLst/>
              </a:prstGeom>
              <a:noFill/>
              <a:ln w="7200" cap="flat">
                <a:solidFill>
                  <a:srgbClr val="989898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600"/>
              </a:p>
            </p:txBody>
          </p:sp>
          <p:sp>
            <p:nvSpPr>
              <p:cNvPr id="313" name="Line 301"/>
              <p:cNvSpPr>
                <a:spLocks noChangeShapeType="1"/>
              </p:cNvSpPr>
              <p:nvPr/>
            </p:nvSpPr>
            <p:spPr bwMode="auto">
              <a:xfrm>
                <a:off x="3925888" y="2259013"/>
                <a:ext cx="1587" cy="42862"/>
              </a:xfrm>
              <a:prstGeom prst="line">
                <a:avLst/>
              </a:prstGeom>
              <a:noFill/>
              <a:ln w="7200" cap="flat">
                <a:solidFill>
                  <a:srgbClr val="989898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600"/>
              </a:p>
            </p:txBody>
          </p:sp>
          <p:sp>
            <p:nvSpPr>
              <p:cNvPr id="314" name="Line 302"/>
              <p:cNvSpPr>
                <a:spLocks noChangeShapeType="1"/>
              </p:cNvSpPr>
              <p:nvPr/>
            </p:nvSpPr>
            <p:spPr bwMode="auto">
              <a:xfrm>
                <a:off x="3905250" y="2279650"/>
                <a:ext cx="42863" cy="1588"/>
              </a:xfrm>
              <a:prstGeom prst="line">
                <a:avLst/>
              </a:prstGeom>
              <a:noFill/>
              <a:ln w="7200" cap="flat">
                <a:solidFill>
                  <a:srgbClr val="989898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600"/>
              </a:p>
            </p:txBody>
          </p:sp>
          <p:sp>
            <p:nvSpPr>
              <p:cNvPr id="315" name="Line 303"/>
              <p:cNvSpPr>
                <a:spLocks noChangeShapeType="1"/>
              </p:cNvSpPr>
              <p:nvPr/>
            </p:nvSpPr>
            <p:spPr bwMode="auto">
              <a:xfrm>
                <a:off x="4305300" y="2393950"/>
                <a:ext cx="1588" cy="50800"/>
              </a:xfrm>
              <a:prstGeom prst="line">
                <a:avLst/>
              </a:prstGeom>
              <a:noFill/>
              <a:ln w="7200" cap="flat">
                <a:solidFill>
                  <a:srgbClr val="989898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600"/>
              </a:p>
            </p:txBody>
          </p:sp>
          <p:sp>
            <p:nvSpPr>
              <p:cNvPr id="316" name="Line 304"/>
              <p:cNvSpPr>
                <a:spLocks noChangeShapeType="1"/>
              </p:cNvSpPr>
              <p:nvPr/>
            </p:nvSpPr>
            <p:spPr bwMode="auto">
              <a:xfrm>
                <a:off x="4284663" y="2416175"/>
                <a:ext cx="42862" cy="1588"/>
              </a:xfrm>
              <a:prstGeom prst="line">
                <a:avLst/>
              </a:prstGeom>
              <a:noFill/>
              <a:ln w="7200" cap="flat">
                <a:solidFill>
                  <a:srgbClr val="989898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600"/>
              </a:p>
            </p:txBody>
          </p:sp>
          <p:sp>
            <p:nvSpPr>
              <p:cNvPr id="317" name="Line 305"/>
              <p:cNvSpPr>
                <a:spLocks noChangeShapeType="1"/>
              </p:cNvSpPr>
              <p:nvPr/>
            </p:nvSpPr>
            <p:spPr bwMode="auto">
              <a:xfrm>
                <a:off x="4348163" y="2465388"/>
                <a:ext cx="1587" cy="50800"/>
              </a:xfrm>
              <a:prstGeom prst="line">
                <a:avLst/>
              </a:prstGeom>
              <a:noFill/>
              <a:ln w="7200" cap="flat">
                <a:solidFill>
                  <a:srgbClr val="989898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600"/>
              </a:p>
            </p:txBody>
          </p:sp>
          <p:sp>
            <p:nvSpPr>
              <p:cNvPr id="318" name="Line 306"/>
              <p:cNvSpPr>
                <a:spLocks noChangeShapeType="1"/>
              </p:cNvSpPr>
              <p:nvPr/>
            </p:nvSpPr>
            <p:spPr bwMode="auto">
              <a:xfrm>
                <a:off x="4319588" y="2487613"/>
                <a:ext cx="50800" cy="1587"/>
              </a:xfrm>
              <a:prstGeom prst="line">
                <a:avLst/>
              </a:prstGeom>
              <a:noFill/>
              <a:ln w="7200" cap="flat">
                <a:solidFill>
                  <a:srgbClr val="989898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600"/>
              </a:p>
            </p:txBody>
          </p:sp>
          <p:sp>
            <p:nvSpPr>
              <p:cNvPr id="319" name="Line 307"/>
              <p:cNvSpPr>
                <a:spLocks noChangeShapeType="1"/>
              </p:cNvSpPr>
              <p:nvPr/>
            </p:nvSpPr>
            <p:spPr bwMode="auto">
              <a:xfrm>
                <a:off x="4506913" y="2573338"/>
                <a:ext cx="1587" cy="49212"/>
              </a:xfrm>
              <a:prstGeom prst="line">
                <a:avLst/>
              </a:prstGeom>
              <a:noFill/>
              <a:ln w="7200" cap="flat">
                <a:solidFill>
                  <a:srgbClr val="989898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600"/>
              </a:p>
            </p:txBody>
          </p:sp>
          <p:sp>
            <p:nvSpPr>
              <p:cNvPr id="320" name="Line 308"/>
              <p:cNvSpPr>
                <a:spLocks noChangeShapeType="1"/>
              </p:cNvSpPr>
              <p:nvPr/>
            </p:nvSpPr>
            <p:spPr bwMode="auto">
              <a:xfrm>
                <a:off x="4484688" y="2595563"/>
                <a:ext cx="42862" cy="1587"/>
              </a:xfrm>
              <a:prstGeom prst="line">
                <a:avLst/>
              </a:prstGeom>
              <a:noFill/>
              <a:ln w="7200" cap="flat">
                <a:solidFill>
                  <a:srgbClr val="989898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600"/>
              </a:p>
            </p:txBody>
          </p:sp>
          <p:sp>
            <p:nvSpPr>
              <p:cNvPr id="321" name="Line 309"/>
              <p:cNvSpPr>
                <a:spLocks noChangeShapeType="1"/>
              </p:cNvSpPr>
              <p:nvPr/>
            </p:nvSpPr>
            <p:spPr bwMode="auto">
              <a:xfrm>
                <a:off x="4943475" y="2867025"/>
                <a:ext cx="1588" cy="42863"/>
              </a:xfrm>
              <a:prstGeom prst="line">
                <a:avLst/>
              </a:prstGeom>
              <a:noFill/>
              <a:ln w="7200" cap="flat">
                <a:solidFill>
                  <a:srgbClr val="989898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600"/>
              </a:p>
            </p:txBody>
          </p:sp>
          <p:sp>
            <p:nvSpPr>
              <p:cNvPr id="322" name="Line 310"/>
              <p:cNvSpPr>
                <a:spLocks noChangeShapeType="1"/>
              </p:cNvSpPr>
              <p:nvPr/>
            </p:nvSpPr>
            <p:spPr bwMode="auto">
              <a:xfrm>
                <a:off x="4921250" y="2887663"/>
                <a:ext cx="42863" cy="1587"/>
              </a:xfrm>
              <a:prstGeom prst="line">
                <a:avLst/>
              </a:prstGeom>
              <a:noFill/>
              <a:ln w="7200" cap="flat">
                <a:solidFill>
                  <a:srgbClr val="989898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600"/>
              </a:p>
            </p:txBody>
          </p:sp>
          <p:sp>
            <p:nvSpPr>
              <p:cNvPr id="323" name="Line 311"/>
              <p:cNvSpPr>
                <a:spLocks noChangeShapeType="1"/>
              </p:cNvSpPr>
              <p:nvPr/>
            </p:nvSpPr>
            <p:spPr bwMode="auto">
              <a:xfrm>
                <a:off x="5000625" y="2867025"/>
                <a:ext cx="1588" cy="42863"/>
              </a:xfrm>
              <a:prstGeom prst="line">
                <a:avLst/>
              </a:prstGeom>
              <a:noFill/>
              <a:ln w="7200" cap="flat">
                <a:solidFill>
                  <a:srgbClr val="989898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600"/>
              </a:p>
            </p:txBody>
          </p:sp>
          <p:sp>
            <p:nvSpPr>
              <p:cNvPr id="324" name="Line 312"/>
              <p:cNvSpPr>
                <a:spLocks noChangeShapeType="1"/>
              </p:cNvSpPr>
              <p:nvPr/>
            </p:nvSpPr>
            <p:spPr bwMode="auto">
              <a:xfrm>
                <a:off x="4978400" y="2887663"/>
                <a:ext cx="50800" cy="1587"/>
              </a:xfrm>
              <a:prstGeom prst="line">
                <a:avLst/>
              </a:prstGeom>
              <a:noFill/>
              <a:ln w="7200" cap="flat">
                <a:solidFill>
                  <a:srgbClr val="989898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600"/>
              </a:p>
            </p:txBody>
          </p:sp>
          <p:sp>
            <p:nvSpPr>
              <p:cNvPr id="325" name="Line 313"/>
              <p:cNvSpPr>
                <a:spLocks noChangeShapeType="1"/>
              </p:cNvSpPr>
              <p:nvPr/>
            </p:nvSpPr>
            <p:spPr bwMode="auto">
              <a:xfrm>
                <a:off x="5343525" y="2946400"/>
                <a:ext cx="1588" cy="42863"/>
              </a:xfrm>
              <a:prstGeom prst="line">
                <a:avLst/>
              </a:prstGeom>
              <a:noFill/>
              <a:ln w="7200" cap="flat">
                <a:solidFill>
                  <a:srgbClr val="989898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600"/>
              </a:p>
            </p:txBody>
          </p:sp>
          <p:sp>
            <p:nvSpPr>
              <p:cNvPr id="326" name="Line 314"/>
              <p:cNvSpPr>
                <a:spLocks noChangeShapeType="1"/>
              </p:cNvSpPr>
              <p:nvPr/>
            </p:nvSpPr>
            <p:spPr bwMode="auto">
              <a:xfrm>
                <a:off x="5314950" y="2967038"/>
                <a:ext cx="50800" cy="1587"/>
              </a:xfrm>
              <a:prstGeom prst="line">
                <a:avLst/>
              </a:prstGeom>
              <a:noFill/>
              <a:ln w="7200" cap="flat">
                <a:solidFill>
                  <a:srgbClr val="989898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600"/>
              </a:p>
            </p:txBody>
          </p:sp>
          <p:sp>
            <p:nvSpPr>
              <p:cNvPr id="327" name="Line 315"/>
              <p:cNvSpPr>
                <a:spLocks noChangeShapeType="1"/>
              </p:cNvSpPr>
              <p:nvPr/>
            </p:nvSpPr>
            <p:spPr bwMode="auto">
              <a:xfrm>
                <a:off x="5380038" y="2946400"/>
                <a:ext cx="1587" cy="42863"/>
              </a:xfrm>
              <a:prstGeom prst="line">
                <a:avLst/>
              </a:prstGeom>
              <a:noFill/>
              <a:ln w="7200" cap="flat">
                <a:solidFill>
                  <a:srgbClr val="989898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600"/>
              </a:p>
            </p:txBody>
          </p:sp>
          <p:sp>
            <p:nvSpPr>
              <p:cNvPr id="328" name="Line 316"/>
              <p:cNvSpPr>
                <a:spLocks noChangeShapeType="1"/>
              </p:cNvSpPr>
              <p:nvPr/>
            </p:nvSpPr>
            <p:spPr bwMode="auto">
              <a:xfrm>
                <a:off x="5357813" y="2967038"/>
                <a:ext cx="50800" cy="1587"/>
              </a:xfrm>
              <a:prstGeom prst="line">
                <a:avLst/>
              </a:prstGeom>
              <a:noFill/>
              <a:ln w="7200" cap="flat">
                <a:solidFill>
                  <a:srgbClr val="989898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600"/>
              </a:p>
            </p:txBody>
          </p:sp>
          <p:sp>
            <p:nvSpPr>
              <p:cNvPr id="329" name="Line 317"/>
              <p:cNvSpPr>
                <a:spLocks noChangeShapeType="1"/>
              </p:cNvSpPr>
              <p:nvPr/>
            </p:nvSpPr>
            <p:spPr bwMode="auto">
              <a:xfrm>
                <a:off x="5522913" y="2981325"/>
                <a:ext cx="1587" cy="50800"/>
              </a:xfrm>
              <a:prstGeom prst="line">
                <a:avLst/>
              </a:prstGeom>
              <a:noFill/>
              <a:ln w="7200" cap="flat">
                <a:solidFill>
                  <a:srgbClr val="989898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600"/>
              </a:p>
            </p:txBody>
          </p:sp>
          <p:sp>
            <p:nvSpPr>
              <p:cNvPr id="330" name="Line 318"/>
              <p:cNvSpPr>
                <a:spLocks noChangeShapeType="1"/>
              </p:cNvSpPr>
              <p:nvPr/>
            </p:nvSpPr>
            <p:spPr bwMode="auto">
              <a:xfrm>
                <a:off x="5500688" y="3009900"/>
                <a:ext cx="42862" cy="1588"/>
              </a:xfrm>
              <a:prstGeom prst="line">
                <a:avLst/>
              </a:prstGeom>
              <a:noFill/>
              <a:ln w="7200" cap="flat">
                <a:solidFill>
                  <a:srgbClr val="989898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600"/>
              </a:p>
            </p:txBody>
          </p:sp>
          <p:sp>
            <p:nvSpPr>
              <p:cNvPr id="331" name="Line 319"/>
              <p:cNvSpPr>
                <a:spLocks noChangeShapeType="1"/>
              </p:cNvSpPr>
              <p:nvPr/>
            </p:nvSpPr>
            <p:spPr bwMode="auto">
              <a:xfrm>
                <a:off x="5522913" y="2981325"/>
                <a:ext cx="1587" cy="50800"/>
              </a:xfrm>
              <a:prstGeom prst="line">
                <a:avLst/>
              </a:prstGeom>
              <a:noFill/>
              <a:ln w="7200" cap="flat">
                <a:solidFill>
                  <a:srgbClr val="989898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600"/>
              </a:p>
            </p:txBody>
          </p:sp>
          <p:sp>
            <p:nvSpPr>
              <p:cNvPr id="332" name="Line 320"/>
              <p:cNvSpPr>
                <a:spLocks noChangeShapeType="1"/>
              </p:cNvSpPr>
              <p:nvPr/>
            </p:nvSpPr>
            <p:spPr bwMode="auto">
              <a:xfrm>
                <a:off x="5500688" y="3009900"/>
                <a:ext cx="42862" cy="1588"/>
              </a:xfrm>
              <a:prstGeom prst="line">
                <a:avLst/>
              </a:prstGeom>
              <a:noFill/>
              <a:ln w="7200" cap="flat">
                <a:solidFill>
                  <a:srgbClr val="989898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600"/>
              </a:p>
            </p:txBody>
          </p:sp>
          <p:sp>
            <p:nvSpPr>
              <p:cNvPr id="333" name="Line 321"/>
              <p:cNvSpPr>
                <a:spLocks noChangeShapeType="1"/>
              </p:cNvSpPr>
              <p:nvPr/>
            </p:nvSpPr>
            <p:spPr bwMode="auto">
              <a:xfrm>
                <a:off x="5580063" y="3024188"/>
                <a:ext cx="1587" cy="50800"/>
              </a:xfrm>
              <a:prstGeom prst="line">
                <a:avLst/>
              </a:prstGeom>
              <a:noFill/>
              <a:ln w="7200" cap="flat">
                <a:solidFill>
                  <a:srgbClr val="989898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600"/>
              </a:p>
            </p:txBody>
          </p:sp>
          <p:sp>
            <p:nvSpPr>
              <p:cNvPr id="334" name="Line 322"/>
              <p:cNvSpPr>
                <a:spLocks noChangeShapeType="1"/>
              </p:cNvSpPr>
              <p:nvPr/>
            </p:nvSpPr>
            <p:spPr bwMode="auto">
              <a:xfrm>
                <a:off x="5557838" y="3052763"/>
                <a:ext cx="50800" cy="1587"/>
              </a:xfrm>
              <a:prstGeom prst="line">
                <a:avLst/>
              </a:prstGeom>
              <a:noFill/>
              <a:ln w="7200" cap="flat">
                <a:solidFill>
                  <a:srgbClr val="989898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600"/>
              </a:p>
            </p:txBody>
          </p:sp>
          <p:sp>
            <p:nvSpPr>
              <p:cNvPr id="335" name="Line 323"/>
              <p:cNvSpPr>
                <a:spLocks noChangeShapeType="1"/>
              </p:cNvSpPr>
              <p:nvPr/>
            </p:nvSpPr>
            <p:spPr bwMode="auto">
              <a:xfrm>
                <a:off x="5580063" y="3024188"/>
                <a:ext cx="1587" cy="50800"/>
              </a:xfrm>
              <a:prstGeom prst="line">
                <a:avLst/>
              </a:prstGeom>
              <a:noFill/>
              <a:ln w="7200" cap="flat">
                <a:solidFill>
                  <a:srgbClr val="989898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600"/>
              </a:p>
            </p:txBody>
          </p:sp>
          <p:sp>
            <p:nvSpPr>
              <p:cNvPr id="336" name="Line 324"/>
              <p:cNvSpPr>
                <a:spLocks noChangeShapeType="1"/>
              </p:cNvSpPr>
              <p:nvPr/>
            </p:nvSpPr>
            <p:spPr bwMode="auto">
              <a:xfrm>
                <a:off x="5557838" y="3052763"/>
                <a:ext cx="50800" cy="1587"/>
              </a:xfrm>
              <a:prstGeom prst="line">
                <a:avLst/>
              </a:prstGeom>
              <a:noFill/>
              <a:ln w="7200" cap="flat">
                <a:solidFill>
                  <a:srgbClr val="989898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600"/>
              </a:p>
            </p:txBody>
          </p:sp>
          <p:sp>
            <p:nvSpPr>
              <p:cNvPr id="337" name="Line 325"/>
              <p:cNvSpPr>
                <a:spLocks noChangeShapeType="1"/>
              </p:cNvSpPr>
              <p:nvPr/>
            </p:nvSpPr>
            <p:spPr bwMode="auto">
              <a:xfrm>
                <a:off x="5600700" y="3024188"/>
                <a:ext cx="1588" cy="50800"/>
              </a:xfrm>
              <a:prstGeom prst="line">
                <a:avLst/>
              </a:prstGeom>
              <a:noFill/>
              <a:ln w="7200" cap="flat">
                <a:solidFill>
                  <a:srgbClr val="989898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600"/>
              </a:p>
            </p:txBody>
          </p:sp>
          <p:sp>
            <p:nvSpPr>
              <p:cNvPr id="338" name="Line 326"/>
              <p:cNvSpPr>
                <a:spLocks noChangeShapeType="1"/>
              </p:cNvSpPr>
              <p:nvPr/>
            </p:nvSpPr>
            <p:spPr bwMode="auto">
              <a:xfrm>
                <a:off x="5580063" y="3052763"/>
                <a:ext cx="42862" cy="1587"/>
              </a:xfrm>
              <a:prstGeom prst="line">
                <a:avLst/>
              </a:prstGeom>
              <a:noFill/>
              <a:ln w="7200" cap="flat">
                <a:solidFill>
                  <a:srgbClr val="989898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600"/>
              </a:p>
            </p:txBody>
          </p:sp>
          <p:sp>
            <p:nvSpPr>
              <p:cNvPr id="339" name="Line 327"/>
              <p:cNvSpPr>
                <a:spLocks noChangeShapeType="1"/>
              </p:cNvSpPr>
              <p:nvPr/>
            </p:nvSpPr>
            <p:spPr bwMode="auto">
              <a:xfrm>
                <a:off x="5680075" y="3024188"/>
                <a:ext cx="1588" cy="50800"/>
              </a:xfrm>
              <a:prstGeom prst="line">
                <a:avLst/>
              </a:prstGeom>
              <a:noFill/>
              <a:ln w="7200" cap="flat">
                <a:solidFill>
                  <a:srgbClr val="989898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600"/>
              </a:p>
            </p:txBody>
          </p:sp>
          <p:sp>
            <p:nvSpPr>
              <p:cNvPr id="340" name="Line 328"/>
              <p:cNvSpPr>
                <a:spLocks noChangeShapeType="1"/>
              </p:cNvSpPr>
              <p:nvPr/>
            </p:nvSpPr>
            <p:spPr bwMode="auto">
              <a:xfrm>
                <a:off x="5657850" y="3052763"/>
                <a:ext cx="42863" cy="1587"/>
              </a:xfrm>
              <a:prstGeom prst="line">
                <a:avLst/>
              </a:prstGeom>
              <a:noFill/>
              <a:ln w="7200" cap="flat">
                <a:solidFill>
                  <a:srgbClr val="989898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600"/>
              </a:p>
            </p:txBody>
          </p:sp>
          <p:sp>
            <p:nvSpPr>
              <p:cNvPr id="341" name="Line 329"/>
              <p:cNvSpPr>
                <a:spLocks noChangeShapeType="1"/>
              </p:cNvSpPr>
              <p:nvPr/>
            </p:nvSpPr>
            <p:spPr bwMode="auto">
              <a:xfrm>
                <a:off x="5700713" y="3024188"/>
                <a:ext cx="1587" cy="50800"/>
              </a:xfrm>
              <a:prstGeom prst="line">
                <a:avLst/>
              </a:prstGeom>
              <a:noFill/>
              <a:ln w="7200" cap="flat">
                <a:solidFill>
                  <a:srgbClr val="989898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600"/>
              </a:p>
            </p:txBody>
          </p:sp>
          <p:sp>
            <p:nvSpPr>
              <p:cNvPr id="342" name="Line 330"/>
              <p:cNvSpPr>
                <a:spLocks noChangeShapeType="1"/>
              </p:cNvSpPr>
              <p:nvPr/>
            </p:nvSpPr>
            <p:spPr bwMode="auto">
              <a:xfrm>
                <a:off x="5680075" y="3052763"/>
                <a:ext cx="42863" cy="1587"/>
              </a:xfrm>
              <a:prstGeom prst="line">
                <a:avLst/>
              </a:prstGeom>
              <a:noFill/>
              <a:ln w="7200" cap="flat">
                <a:solidFill>
                  <a:srgbClr val="989898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600"/>
              </a:p>
            </p:txBody>
          </p:sp>
          <p:sp>
            <p:nvSpPr>
              <p:cNvPr id="343" name="Line 331"/>
              <p:cNvSpPr>
                <a:spLocks noChangeShapeType="1"/>
              </p:cNvSpPr>
              <p:nvPr/>
            </p:nvSpPr>
            <p:spPr bwMode="auto">
              <a:xfrm>
                <a:off x="5737225" y="3024188"/>
                <a:ext cx="1588" cy="50800"/>
              </a:xfrm>
              <a:prstGeom prst="line">
                <a:avLst/>
              </a:prstGeom>
              <a:noFill/>
              <a:ln w="7200" cap="flat">
                <a:solidFill>
                  <a:srgbClr val="989898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600"/>
              </a:p>
            </p:txBody>
          </p:sp>
          <p:sp>
            <p:nvSpPr>
              <p:cNvPr id="344" name="Line 332"/>
              <p:cNvSpPr>
                <a:spLocks noChangeShapeType="1"/>
              </p:cNvSpPr>
              <p:nvPr/>
            </p:nvSpPr>
            <p:spPr bwMode="auto">
              <a:xfrm>
                <a:off x="5715000" y="3052763"/>
                <a:ext cx="50800" cy="1587"/>
              </a:xfrm>
              <a:prstGeom prst="line">
                <a:avLst/>
              </a:prstGeom>
              <a:noFill/>
              <a:ln w="7200" cap="flat">
                <a:solidFill>
                  <a:srgbClr val="989898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600"/>
              </a:p>
            </p:txBody>
          </p:sp>
          <p:sp>
            <p:nvSpPr>
              <p:cNvPr id="345" name="Line 333"/>
              <p:cNvSpPr>
                <a:spLocks noChangeShapeType="1"/>
              </p:cNvSpPr>
              <p:nvPr/>
            </p:nvSpPr>
            <p:spPr bwMode="auto">
              <a:xfrm>
                <a:off x="5800725" y="3081338"/>
                <a:ext cx="1588" cy="50800"/>
              </a:xfrm>
              <a:prstGeom prst="line">
                <a:avLst/>
              </a:prstGeom>
              <a:noFill/>
              <a:ln w="7200" cap="flat">
                <a:solidFill>
                  <a:srgbClr val="989898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600"/>
              </a:p>
            </p:txBody>
          </p:sp>
          <p:sp>
            <p:nvSpPr>
              <p:cNvPr id="346" name="Line 334"/>
              <p:cNvSpPr>
                <a:spLocks noChangeShapeType="1"/>
              </p:cNvSpPr>
              <p:nvPr/>
            </p:nvSpPr>
            <p:spPr bwMode="auto">
              <a:xfrm>
                <a:off x="5780088" y="3103563"/>
                <a:ext cx="42862" cy="1587"/>
              </a:xfrm>
              <a:prstGeom prst="line">
                <a:avLst/>
              </a:prstGeom>
              <a:noFill/>
              <a:ln w="7200" cap="flat">
                <a:solidFill>
                  <a:srgbClr val="989898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600"/>
              </a:p>
            </p:txBody>
          </p:sp>
          <p:sp>
            <p:nvSpPr>
              <p:cNvPr id="347" name="Line 335"/>
              <p:cNvSpPr>
                <a:spLocks noChangeShapeType="1"/>
              </p:cNvSpPr>
              <p:nvPr/>
            </p:nvSpPr>
            <p:spPr bwMode="auto">
              <a:xfrm>
                <a:off x="5822950" y="3081338"/>
                <a:ext cx="1588" cy="50800"/>
              </a:xfrm>
              <a:prstGeom prst="line">
                <a:avLst/>
              </a:prstGeom>
              <a:noFill/>
              <a:ln w="7200" cap="flat">
                <a:solidFill>
                  <a:srgbClr val="989898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600"/>
              </a:p>
            </p:txBody>
          </p:sp>
          <p:sp>
            <p:nvSpPr>
              <p:cNvPr id="348" name="Line 336"/>
              <p:cNvSpPr>
                <a:spLocks noChangeShapeType="1"/>
              </p:cNvSpPr>
              <p:nvPr/>
            </p:nvSpPr>
            <p:spPr bwMode="auto">
              <a:xfrm>
                <a:off x="5794375" y="3103563"/>
                <a:ext cx="50800" cy="1587"/>
              </a:xfrm>
              <a:prstGeom prst="line">
                <a:avLst/>
              </a:prstGeom>
              <a:noFill/>
              <a:ln w="7200" cap="flat">
                <a:solidFill>
                  <a:srgbClr val="989898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600"/>
              </a:p>
            </p:txBody>
          </p:sp>
          <p:sp>
            <p:nvSpPr>
              <p:cNvPr id="349" name="Line 337"/>
              <p:cNvSpPr>
                <a:spLocks noChangeShapeType="1"/>
              </p:cNvSpPr>
              <p:nvPr/>
            </p:nvSpPr>
            <p:spPr bwMode="auto">
              <a:xfrm>
                <a:off x="5857875" y="3081338"/>
                <a:ext cx="1588" cy="50800"/>
              </a:xfrm>
              <a:prstGeom prst="line">
                <a:avLst/>
              </a:prstGeom>
              <a:noFill/>
              <a:ln w="7200" cap="flat">
                <a:solidFill>
                  <a:srgbClr val="989898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600"/>
              </a:p>
            </p:txBody>
          </p:sp>
          <p:sp>
            <p:nvSpPr>
              <p:cNvPr id="350" name="Line 338"/>
              <p:cNvSpPr>
                <a:spLocks noChangeShapeType="1"/>
              </p:cNvSpPr>
              <p:nvPr/>
            </p:nvSpPr>
            <p:spPr bwMode="auto">
              <a:xfrm>
                <a:off x="5837238" y="3103563"/>
                <a:ext cx="50800" cy="1587"/>
              </a:xfrm>
              <a:prstGeom prst="line">
                <a:avLst/>
              </a:prstGeom>
              <a:noFill/>
              <a:ln w="7200" cap="flat">
                <a:solidFill>
                  <a:srgbClr val="989898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600"/>
              </a:p>
            </p:txBody>
          </p:sp>
          <p:sp>
            <p:nvSpPr>
              <p:cNvPr id="351" name="Line 339"/>
              <p:cNvSpPr>
                <a:spLocks noChangeShapeType="1"/>
              </p:cNvSpPr>
              <p:nvPr/>
            </p:nvSpPr>
            <p:spPr bwMode="auto">
              <a:xfrm>
                <a:off x="5880100" y="3081338"/>
                <a:ext cx="1588" cy="50800"/>
              </a:xfrm>
              <a:prstGeom prst="line">
                <a:avLst/>
              </a:prstGeom>
              <a:noFill/>
              <a:ln w="7200" cap="flat">
                <a:solidFill>
                  <a:srgbClr val="989898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600"/>
              </a:p>
            </p:txBody>
          </p:sp>
          <p:sp>
            <p:nvSpPr>
              <p:cNvPr id="352" name="Line 340"/>
              <p:cNvSpPr>
                <a:spLocks noChangeShapeType="1"/>
              </p:cNvSpPr>
              <p:nvPr/>
            </p:nvSpPr>
            <p:spPr bwMode="auto">
              <a:xfrm>
                <a:off x="5857875" y="3103563"/>
                <a:ext cx="42863" cy="1587"/>
              </a:xfrm>
              <a:prstGeom prst="line">
                <a:avLst/>
              </a:prstGeom>
              <a:noFill/>
              <a:ln w="7200" cap="flat">
                <a:solidFill>
                  <a:srgbClr val="989898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600"/>
              </a:p>
            </p:txBody>
          </p:sp>
          <p:sp>
            <p:nvSpPr>
              <p:cNvPr id="353" name="Line 341"/>
              <p:cNvSpPr>
                <a:spLocks noChangeShapeType="1"/>
              </p:cNvSpPr>
              <p:nvPr/>
            </p:nvSpPr>
            <p:spPr bwMode="auto">
              <a:xfrm>
                <a:off x="5880100" y="3081338"/>
                <a:ext cx="1588" cy="50800"/>
              </a:xfrm>
              <a:prstGeom prst="line">
                <a:avLst/>
              </a:prstGeom>
              <a:noFill/>
              <a:ln w="7200" cap="flat">
                <a:solidFill>
                  <a:srgbClr val="989898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600"/>
              </a:p>
            </p:txBody>
          </p:sp>
          <p:sp>
            <p:nvSpPr>
              <p:cNvPr id="354" name="Line 342"/>
              <p:cNvSpPr>
                <a:spLocks noChangeShapeType="1"/>
              </p:cNvSpPr>
              <p:nvPr/>
            </p:nvSpPr>
            <p:spPr bwMode="auto">
              <a:xfrm>
                <a:off x="5857875" y="3103563"/>
                <a:ext cx="42863" cy="1587"/>
              </a:xfrm>
              <a:prstGeom prst="line">
                <a:avLst/>
              </a:prstGeom>
              <a:noFill/>
              <a:ln w="7200" cap="flat">
                <a:solidFill>
                  <a:srgbClr val="989898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600"/>
              </a:p>
            </p:txBody>
          </p:sp>
          <p:sp>
            <p:nvSpPr>
              <p:cNvPr id="355" name="Line 343"/>
              <p:cNvSpPr>
                <a:spLocks noChangeShapeType="1"/>
              </p:cNvSpPr>
              <p:nvPr/>
            </p:nvSpPr>
            <p:spPr bwMode="auto">
              <a:xfrm>
                <a:off x="5980113" y="3081338"/>
                <a:ext cx="1587" cy="50800"/>
              </a:xfrm>
              <a:prstGeom prst="line">
                <a:avLst/>
              </a:prstGeom>
              <a:noFill/>
              <a:ln w="7200" cap="flat">
                <a:solidFill>
                  <a:srgbClr val="989898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600"/>
              </a:p>
            </p:txBody>
          </p:sp>
          <p:sp>
            <p:nvSpPr>
              <p:cNvPr id="356" name="Line 344"/>
              <p:cNvSpPr>
                <a:spLocks noChangeShapeType="1"/>
              </p:cNvSpPr>
              <p:nvPr/>
            </p:nvSpPr>
            <p:spPr bwMode="auto">
              <a:xfrm>
                <a:off x="5959475" y="3103563"/>
                <a:ext cx="42863" cy="1587"/>
              </a:xfrm>
              <a:prstGeom prst="line">
                <a:avLst/>
              </a:prstGeom>
              <a:noFill/>
              <a:ln w="7200" cap="flat">
                <a:solidFill>
                  <a:srgbClr val="989898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600"/>
              </a:p>
            </p:txBody>
          </p:sp>
          <p:sp>
            <p:nvSpPr>
              <p:cNvPr id="357" name="Line 345"/>
              <p:cNvSpPr>
                <a:spLocks noChangeShapeType="1"/>
              </p:cNvSpPr>
              <p:nvPr/>
            </p:nvSpPr>
            <p:spPr bwMode="auto">
              <a:xfrm>
                <a:off x="6002338" y="3081338"/>
                <a:ext cx="1587" cy="50800"/>
              </a:xfrm>
              <a:prstGeom prst="line">
                <a:avLst/>
              </a:prstGeom>
              <a:noFill/>
              <a:ln w="7200" cap="flat">
                <a:solidFill>
                  <a:srgbClr val="989898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600"/>
              </a:p>
            </p:txBody>
          </p:sp>
          <p:sp>
            <p:nvSpPr>
              <p:cNvPr id="358" name="Line 346"/>
              <p:cNvSpPr>
                <a:spLocks noChangeShapeType="1"/>
              </p:cNvSpPr>
              <p:nvPr/>
            </p:nvSpPr>
            <p:spPr bwMode="auto">
              <a:xfrm>
                <a:off x="5973763" y="3103563"/>
                <a:ext cx="50800" cy="1587"/>
              </a:xfrm>
              <a:prstGeom prst="line">
                <a:avLst/>
              </a:prstGeom>
              <a:noFill/>
              <a:ln w="7200" cap="flat">
                <a:solidFill>
                  <a:srgbClr val="989898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600"/>
              </a:p>
            </p:txBody>
          </p:sp>
          <p:sp>
            <p:nvSpPr>
              <p:cNvPr id="359" name="Line 347"/>
              <p:cNvSpPr>
                <a:spLocks noChangeShapeType="1"/>
              </p:cNvSpPr>
              <p:nvPr/>
            </p:nvSpPr>
            <p:spPr bwMode="auto">
              <a:xfrm>
                <a:off x="6002338" y="3081338"/>
                <a:ext cx="1587" cy="50800"/>
              </a:xfrm>
              <a:prstGeom prst="line">
                <a:avLst/>
              </a:prstGeom>
              <a:noFill/>
              <a:ln w="7200" cap="flat">
                <a:solidFill>
                  <a:srgbClr val="989898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600"/>
              </a:p>
            </p:txBody>
          </p:sp>
          <p:sp>
            <p:nvSpPr>
              <p:cNvPr id="360" name="Line 348"/>
              <p:cNvSpPr>
                <a:spLocks noChangeShapeType="1"/>
              </p:cNvSpPr>
              <p:nvPr/>
            </p:nvSpPr>
            <p:spPr bwMode="auto">
              <a:xfrm>
                <a:off x="5973763" y="3103563"/>
                <a:ext cx="50800" cy="1587"/>
              </a:xfrm>
              <a:prstGeom prst="line">
                <a:avLst/>
              </a:prstGeom>
              <a:noFill/>
              <a:ln w="7200" cap="flat">
                <a:solidFill>
                  <a:srgbClr val="989898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600"/>
              </a:p>
            </p:txBody>
          </p:sp>
          <p:sp>
            <p:nvSpPr>
              <p:cNvPr id="361" name="Line 349"/>
              <p:cNvSpPr>
                <a:spLocks noChangeShapeType="1"/>
              </p:cNvSpPr>
              <p:nvPr/>
            </p:nvSpPr>
            <p:spPr bwMode="auto">
              <a:xfrm>
                <a:off x="6037263" y="3081338"/>
                <a:ext cx="1587" cy="50800"/>
              </a:xfrm>
              <a:prstGeom prst="line">
                <a:avLst/>
              </a:prstGeom>
              <a:noFill/>
              <a:ln w="7200" cap="flat">
                <a:solidFill>
                  <a:srgbClr val="989898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600"/>
              </a:p>
            </p:txBody>
          </p:sp>
          <p:sp>
            <p:nvSpPr>
              <p:cNvPr id="362" name="Line 350"/>
              <p:cNvSpPr>
                <a:spLocks noChangeShapeType="1"/>
              </p:cNvSpPr>
              <p:nvPr/>
            </p:nvSpPr>
            <p:spPr bwMode="auto">
              <a:xfrm>
                <a:off x="6016625" y="3103563"/>
                <a:ext cx="50800" cy="1587"/>
              </a:xfrm>
              <a:prstGeom prst="line">
                <a:avLst/>
              </a:prstGeom>
              <a:noFill/>
              <a:ln w="7200" cap="flat">
                <a:solidFill>
                  <a:srgbClr val="989898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600"/>
              </a:p>
            </p:txBody>
          </p:sp>
          <p:sp>
            <p:nvSpPr>
              <p:cNvPr id="363" name="Line 351"/>
              <p:cNvSpPr>
                <a:spLocks noChangeShapeType="1"/>
              </p:cNvSpPr>
              <p:nvPr/>
            </p:nvSpPr>
            <p:spPr bwMode="auto">
              <a:xfrm>
                <a:off x="6080125" y="3081338"/>
                <a:ext cx="1588" cy="50800"/>
              </a:xfrm>
              <a:prstGeom prst="line">
                <a:avLst/>
              </a:prstGeom>
              <a:noFill/>
              <a:ln w="7200" cap="flat">
                <a:solidFill>
                  <a:srgbClr val="989898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600"/>
              </a:p>
            </p:txBody>
          </p:sp>
          <p:sp>
            <p:nvSpPr>
              <p:cNvPr id="364" name="Line 352"/>
              <p:cNvSpPr>
                <a:spLocks noChangeShapeType="1"/>
              </p:cNvSpPr>
              <p:nvPr/>
            </p:nvSpPr>
            <p:spPr bwMode="auto">
              <a:xfrm>
                <a:off x="6051550" y="3103563"/>
                <a:ext cx="50800" cy="1587"/>
              </a:xfrm>
              <a:prstGeom prst="line">
                <a:avLst/>
              </a:prstGeom>
              <a:noFill/>
              <a:ln w="7200" cap="flat">
                <a:solidFill>
                  <a:srgbClr val="989898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600"/>
              </a:p>
            </p:txBody>
          </p:sp>
          <p:sp>
            <p:nvSpPr>
              <p:cNvPr id="365" name="Line 353"/>
              <p:cNvSpPr>
                <a:spLocks noChangeShapeType="1"/>
              </p:cNvSpPr>
              <p:nvPr/>
            </p:nvSpPr>
            <p:spPr bwMode="auto">
              <a:xfrm>
                <a:off x="6080125" y="3081338"/>
                <a:ext cx="1588" cy="50800"/>
              </a:xfrm>
              <a:prstGeom prst="line">
                <a:avLst/>
              </a:prstGeom>
              <a:noFill/>
              <a:ln w="7200" cap="flat">
                <a:solidFill>
                  <a:srgbClr val="989898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600"/>
              </a:p>
            </p:txBody>
          </p:sp>
          <p:sp>
            <p:nvSpPr>
              <p:cNvPr id="366" name="Line 354"/>
              <p:cNvSpPr>
                <a:spLocks noChangeShapeType="1"/>
              </p:cNvSpPr>
              <p:nvPr/>
            </p:nvSpPr>
            <p:spPr bwMode="auto">
              <a:xfrm>
                <a:off x="6051550" y="3103563"/>
                <a:ext cx="50800" cy="1587"/>
              </a:xfrm>
              <a:prstGeom prst="line">
                <a:avLst/>
              </a:prstGeom>
              <a:noFill/>
              <a:ln w="7200" cap="flat">
                <a:solidFill>
                  <a:srgbClr val="989898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600"/>
              </a:p>
            </p:txBody>
          </p:sp>
          <p:sp>
            <p:nvSpPr>
              <p:cNvPr id="367" name="Line 355"/>
              <p:cNvSpPr>
                <a:spLocks noChangeShapeType="1"/>
              </p:cNvSpPr>
              <p:nvPr/>
            </p:nvSpPr>
            <p:spPr bwMode="auto">
              <a:xfrm>
                <a:off x="6102350" y="3081338"/>
                <a:ext cx="1588" cy="50800"/>
              </a:xfrm>
              <a:prstGeom prst="line">
                <a:avLst/>
              </a:prstGeom>
              <a:noFill/>
              <a:ln w="7200" cap="flat">
                <a:solidFill>
                  <a:srgbClr val="989898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600"/>
              </a:p>
            </p:txBody>
          </p:sp>
          <p:sp>
            <p:nvSpPr>
              <p:cNvPr id="368" name="Line 356"/>
              <p:cNvSpPr>
                <a:spLocks noChangeShapeType="1"/>
              </p:cNvSpPr>
              <p:nvPr/>
            </p:nvSpPr>
            <p:spPr bwMode="auto">
              <a:xfrm>
                <a:off x="6073775" y="3103563"/>
                <a:ext cx="50800" cy="1587"/>
              </a:xfrm>
              <a:prstGeom prst="line">
                <a:avLst/>
              </a:prstGeom>
              <a:noFill/>
              <a:ln w="7200" cap="flat">
                <a:solidFill>
                  <a:srgbClr val="989898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600"/>
              </a:p>
            </p:txBody>
          </p:sp>
          <p:sp>
            <p:nvSpPr>
              <p:cNvPr id="369" name="Line 357"/>
              <p:cNvSpPr>
                <a:spLocks noChangeShapeType="1"/>
              </p:cNvSpPr>
              <p:nvPr/>
            </p:nvSpPr>
            <p:spPr bwMode="auto">
              <a:xfrm>
                <a:off x="6102350" y="3081338"/>
                <a:ext cx="1588" cy="50800"/>
              </a:xfrm>
              <a:prstGeom prst="line">
                <a:avLst/>
              </a:prstGeom>
              <a:noFill/>
              <a:ln w="7200" cap="flat">
                <a:solidFill>
                  <a:srgbClr val="989898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600"/>
              </a:p>
            </p:txBody>
          </p:sp>
          <p:sp>
            <p:nvSpPr>
              <p:cNvPr id="370" name="Line 358"/>
              <p:cNvSpPr>
                <a:spLocks noChangeShapeType="1"/>
              </p:cNvSpPr>
              <p:nvPr/>
            </p:nvSpPr>
            <p:spPr bwMode="auto">
              <a:xfrm>
                <a:off x="6073775" y="3103563"/>
                <a:ext cx="50800" cy="1587"/>
              </a:xfrm>
              <a:prstGeom prst="line">
                <a:avLst/>
              </a:prstGeom>
              <a:noFill/>
              <a:ln w="7200" cap="flat">
                <a:solidFill>
                  <a:srgbClr val="989898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600"/>
              </a:p>
            </p:txBody>
          </p:sp>
          <p:sp>
            <p:nvSpPr>
              <p:cNvPr id="371" name="Line 359"/>
              <p:cNvSpPr>
                <a:spLocks noChangeShapeType="1"/>
              </p:cNvSpPr>
              <p:nvPr/>
            </p:nvSpPr>
            <p:spPr bwMode="auto">
              <a:xfrm>
                <a:off x="6116638" y="3081338"/>
                <a:ext cx="1587" cy="50800"/>
              </a:xfrm>
              <a:prstGeom prst="line">
                <a:avLst/>
              </a:prstGeom>
              <a:noFill/>
              <a:ln w="7200" cap="flat">
                <a:solidFill>
                  <a:srgbClr val="989898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600"/>
              </a:p>
            </p:txBody>
          </p:sp>
          <p:sp>
            <p:nvSpPr>
              <p:cNvPr id="372" name="Line 360"/>
              <p:cNvSpPr>
                <a:spLocks noChangeShapeType="1"/>
              </p:cNvSpPr>
              <p:nvPr/>
            </p:nvSpPr>
            <p:spPr bwMode="auto">
              <a:xfrm>
                <a:off x="6094413" y="3103563"/>
                <a:ext cx="50800" cy="1587"/>
              </a:xfrm>
              <a:prstGeom prst="line">
                <a:avLst/>
              </a:prstGeom>
              <a:noFill/>
              <a:ln w="7200" cap="flat">
                <a:solidFill>
                  <a:srgbClr val="989898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600"/>
              </a:p>
            </p:txBody>
          </p:sp>
          <p:sp>
            <p:nvSpPr>
              <p:cNvPr id="373" name="Line 361"/>
              <p:cNvSpPr>
                <a:spLocks noChangeShapeType="1"/>
              </p:cNvSpPr>
              <p:nvPr/>
            </p:nvSpPr>
            <p:spPr bwMode="auto">
              <a:xfrm>
                <a:off x="6159500" y="3081338"/>
                <a:ext cx="1588" cy="50800"/>
              </a:xfrm>
              <a:prstGeom prst="line">
                <a:avLst/>
              </a:prstGeom>
              <a:noFill/>
              <a:ln w="7200" cap="flat">
                <a:solidFill>
                  <a:srgbClr val="989898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600"/>
              </a:p>
            </p:txBody>
          </p:sp>
          <p:sp>
            <p:nvSpPr>
              <p:cNvPr id="374" name="Line 362"/>
              <p:cNvSpPr>
                <a:spLocks noChangeShapeType="1"/>
              </p:cNvSpPr>
              <p:nvPr/>
            </p:nvSpPr>
            <p:spPr bwMode="auto">
              <a:xfrm>
                <a:off x="6137275" y="3103563"/>
                <a:ext cx="42863" cy="1587"/>
              </a:xfrm>
              <a:prstGeom prst="line">
                <a:avLst/>
              </a:prstGeom>
              <a:noFill/>
              <a:ln w="7200" cap="flat">
                <a:solidFill>
                  <a:srgbClr val="989898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600"/>
              </a:p>
            </p:txBody>
          </p:sp>
          <p:sp>
            <p:nvSpPr>
              <p:cNvPr id="375" name="Line 363"/>
              <p:cNvSpPr>
                <a:spLocks noChangeShapeType="1"/>
              </p:cNvSpPr>
              <p:nvPr/>
            </p:nvSpPr>
            <p:spPr bwMode="auto">
              <a:xfrm>
                <a:off x="6159500" y="3081338"/>
                <a:ext cx="1588" cy="50800"/>
              </a:xfrm>
              <a:prstGeom prst="line">
                <a:avLst/>
              </a:prstGeom>
              <a:noFill/>
              <a:ln w="7200" cap="flat">
                <a:solidFill>
                  <a:srgbClr val="989898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600"/>
              </a:p>
            </p:txBody>
          </p:sp>
          <p:sp>
            <p:nvSpPr>
              <p:cNvPr id="376" name="Line 364"/>
              <p:cNvSpPr>
                <a:spLocks noChangeShapeType="1"/>
              </p:cNvSpPr>
              <p:nvPr/>
            </p:nvSpPr>
            <p:spPr bwMode="auto">
              <a:xfrm>
                <a:off x="6137275" y="3103563"/>
                <a:ext cx="42863" cy="1587"/>
              </a:xfrm>
              <a:prstGeom prst="line">
                <a:avLst/>
              </a:prstGeom>
              <a:noFill/>
              <a:ln w="7200" cap="flat">
                <a:solidFill>
                  <a:srgbClr val="989898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600"/>
              </a:p>
            </p:txBody>
          </p:sp>
          <p:sp>
            <p:nvSpPr>
              <p:cNvPr id="377" name="Line 365"/>
              <p:cNvSpPr>
                <a:spLocks noChangeShapeType="1"/>
              </p:cNvSpPr>
              <p:nvPr/>
            </p:nvSpPr>
            <p:spPr bwMode="auto">
              <a:xfrm>
                <a:off x="6216650" y="3081338"/>
                <a:ext cx="1588" cy="50800"/>
              </a:xfrm>
              <a:prstGeom prst="line">
                <a:avLst/>
              </a:prstGeom>
              <a:noFill/>
              <a:ln w="7200" cap="flat">
                <a:solidFill>
                  <a:srgbClr val="989898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600"/>
              </a:p>
            </p:txBody>
          </p:sp>
          <p:sp>
            <p:nvSpPr>
              <p:cNvPr id="378" name="Line 366"/>
              <p:cNvSpPr>
                <a:spLocks noChangeShapeType="1"/>
              </p:cNvSpPr>
              <p:nvPr/>
            </p:nvSpPr>
            <p:spPr bwMode="auto">
              <a:xfrm>
                <a:off x="6196013" y="3103563"/>
                <a:ext cx="50800" cy="1587"/>
              </a:xfrm>
              <a:prstGeom prst="line">
                <a:avLst/>
              </a:prstGeom>
              <a:noFill/>
              <a:ln w="7200" cap="flat">
                <a:solidFill>
                  <a:srgbClr val="989898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600"/>
              </a:p>
            </p:txBody>
          </p:sp>
          <p:sp>
            <p:nvSpPr>
              <p:cNvPr id="379" name="Line 367"/>
              <p:cNvSpPr>
                <a:spLocks noChangeShapeType="1"/>
              </p:cNvSpPr>
              <p:nvPr/>
            </p:nvSpPr>
            <p:spPr bwMode="auto">
              <a:xfrm>
                <a:off x="6216650" y="3081338"/>
                <a:ext cx="1588" cy="50800"/>
              </a:xfrm>
              <a:prstGeom prst="line">
                <a:avLst/>
              </a:prstGeom>
              <a:noFill/>
              <a:ln w="7200" cap="flat">
                <a:solidFill>
                  <a:srgbClr val="989898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600"/>
              </a:p>
            </p:txBody>
          </p:sp>
          <p:sp>
            <p:nvSpPr>
              <p:cNvPr id="380" name="Line 368"/>
              <p:cNvSpPr>
                <a:spLocks noChangeShapeType="1"/>
              </p:cNvSpPr>
              <p:nvPr/>
            </p:nvSpPr>
            <p:spPr bwMode="auto">
              <a:xfrm>
                <a:off x="6196013" y="3103563"/>
                <a:ext cx="50800" cy="1587"/>
              </a:xfrm>
              <a:prstGeom prst="line">
                <a:avLst/>
              </a:prstGeom>
              <a:noFill/>
              <a:ln w="7200" cap="flat">
                <a:solidFill>
                  <a:srgbClr val="989898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600"/>
              </a:p>
            </p:txBody>
          </p:sp>
          <p:sp>
            <p:nvSpPr>
              <p:cNvPr id="381" name="Line 369"/>
              <p:cNvSpPr>
                <a:spLocks noChangeShapeType="1"/>
              </p:cNvSpPr>
              <p:nvPr/>
            </p:nvSpPr>
            <p:spPr bwMode="auto">
              <a:xfrm>
                <a:off x="6259513" y="3081338"/>
                <a:ext cx="1587" cy="50800"/>
              </a:xfrm>
              <a:prstGeom prst="line">
                <a:avLst/>
              </a:prstGeom>
              <a:noFill/>
              <a:ln w="7200" cap="flat">
                <a:solidFill>
                  <a:srgbClr val="989898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600"/>
              </a:p>
            </p:txBody>
          </p:sp>
          <p:sp>
            <p:nvSpPr>
              <p:cNvPr id="382" name="Line 370"/>
              <p:cNvSpPr>
                <a:spLocks noChangeShapeType="1"/>
              </p:cNvSpPr>
              <p:nvPr/>
            </p:nvSpPr>
            <p:spPr bwMode="auto">
              <a:xfrm>
                <a:off x="6238875" y="3103563"/>
                <a:ext cx="42863" cy="1587"/>
              </a:xfrm>
              <a:prstGeom prst="line">
                <a:avLst/>
              </a:prstGeom>
              <a:noFill/>
              <a:ln w="7200" cap="flat">
                <a:solidFill>
                  <a:srgbClr val="989898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600"/>
              </a:p>
            </p:txBody>
          </p:sp>
          <p:sp>
            <p:nvSpPr>
              <p:cNvPr id="383" name="Line 371"/>
              <p:cNvSpPr>
                <a:spLocks noChangeShapeType="1"/>
              </p:cNvSpPr>
              <p:nvPr/>
            </p:nvSpPr>
            <p:spPr bwMode="auto">
              <a:xfrm>
                <a:off x="6338888" y="3081338"/>
                <a:ext cx="1587" cy="50800"/>
              </a:xfrm>
              <a:prstGeom prst="line">
                <a:avLst/>
              </a:prstGeom>
              <a:noFill/>
              <a:ln w="7200" cap="flat">
                <a:solidFill>
                  <a:srgbClr val="989898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600"/>
              </a:p>
            </p:txBody>
          </p:sp>
          <p:sp>
            <p:nvSpPr>
              <p:cNvPr id="384" name="Line 372"/>
              <p:cNvSpPr>
                <a:spLocks noChangeShapeType="1"/>
              </p:cNvSpPr>
              <p:nvPr/>
            </p:nvSpPr>
            <p:spPr bwMode="auto">
              <a:xfrm>
                <a:off x="6316663" y="3103563"/>
                <a:ext cx="42862" cy="1587"/>
              </a:xfrm>
              <a:prstGeom prst="line">
                <a:avLst/>
              </a:prstGeom>
              <a:noFill/>
              <a:ln w="7200" cap="flat">
                <a:solidFill>
                  <a:srgbClr val="989898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600"/>
              </a:p>
            </p:txBody>
          </p:sp>
          <p:sp>
            <p:nvSpPr>
              <p:cNvPr id="385" name="Line 373"/>
              <p:cNvSpPr>
                <a:spLocks noChangeShapeType="1"/>
              </p:cNvSpPr>
              <p:nvPr/>
            </p:nvSpPr>
            <p:spPr bwMode="auto">
              <a:xfrm>
                <a:off x="6381750" y="3081338"/>
                <a:ext cx="1588" cy="50800"/>
              </a:xfrm>
              <a:prstGeom prst="line">
                <a:avLst/>
              </a:prstGeom>
              <a:noFill/>
              <a:ln w="7200" cap="flat">
                <a:solidFill>
                  <a:srgbClr val="989898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600"/>
              </a:p>
            </p:txBody>
          </p:sp>
          <p:sp>
            <p:nvSpPr>
              <p:cNvPr id="386" name="Line 374"/>
              <p:cNvSpPr>
                <a:spLocks noChangeShapeType="1"/>
              </p:cNvSpPr>
              <p:nvPr/>
            </p:nvSpPr>
            <p:spPr bwMode="auto">
              <a:xfrm>
                <a:off x="6353175" y="3103563"/>
                <a:ext cx="50800" cy="1587"/>
              </a:xfrm>
              <a:prstGeom prst="line">
                <a:avLst/>
              </a:prstGeom>
              <a:noFill/>
              <a:ln w="7200" cap="flat">
                <a:solidFill>
                  <a:srgbClr val="989898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600"/>
              </a:p>
            </p:txBody>
          </p:sp>
          <p:sp>
            <p:nvSpPr>
              <p:cNvPr id="387" name="Line 375"/>
              <p:cNvSpPr>
                <a:spLocks noChangeShapeType="1"/>
              </p:cNvSpPr>
              <p:nvPr/>
            </p:nvSpPr>
            <p:spPr bwMode="auto">
              <a:xfrm>
                <a:off x="6438900" y="3081338"/>
                <a:ext cx="1588" cy="50800"/>
              </a:xfrm>
              <a:prstGeom prst="line">
                <a:avLst/>
              </a:prstGeom>
              <a:noFill/>
              <a:ln w="7200" cap="flat">
                <a:solidFill>
                  <a:srgbClr val="989898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600"/>
              </a:p>
            </p:txBody>
          </p:sp>
          <p:sp>
            <p:nvSpPr>
              <p:cNvPr id="388" name="Line 376"/>
              <p:cNvSpPr>
                <a:spLocks noChangeShapeType="1"/>
              </p:cNvSpPr>
              <p:nvPr/>
            </p:nvSpPr>
            <p:spPr bwMode="auto">
              <a:xfrm>
                <a:off x="6416675" y="3103563"/>
                <a:ext cx="42863" cy="1587"/>
              </a:xfrm>
              <a:prstGeom prst="line">
                <a:avLst/>
              </a:prstGeom>
              <a:noFill/>
              <a:ln w="7200" cap="flat">
                <a:solidFill>
                  <a:srgbClr val="989898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600"/>
              </a:p>
            </p:txBody>
          </p:sp>
          <p:sp>
            <p:nvSpPr>
              <p:cNvPr id="389" name="Line 377"/>
              <p:cNvSpPr>
                <a:spLocks noChangeShapeType="1"/>
              </p:cNvSpPr>
              <p:nvPr/>
            </p:nvSpPr>
            <p:spPr bwMode="auto">
              <a:xfrm>
                <a:off x="6496050" y="3081338"/>
                <a:ext cx="1588" cy="50800"/>
              </a:xfrm>
              <a:prstGeom prst="line">
                <a:avLst/>
              </a:prstGeom>
              <a:noFill/>
              <a:ln w="7200" cap="flat">
                <a:solidFill>
                  <a:srgbClr val="989898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600"/>
              </a:p>
            </p:txBody>
          </p:sp>
          <p:sp>
            <p:nvSpPr>
              <p:cNvPr id="390" name="Line 378"/>
              <p:cNvSpPr>
                <a:spLocks noChangeShapeType="1"/>
              </p:cNvSpPr>
              <p:nvPr/>
            </p:nvSpPr>
            <p:spPr bwMode="auto">
              <a:xfrm>
                <a:off x="6473825" y="3103563"/>
                <a:ext cx="50800" cy="1587"/>
              </a:xfrm>
              <a:prstGeom prst="line">
                <a:avLst/>
              </a:prstGeom>
              <a:noFill/>
              <a:ln w="7200" cap="flat">
                <a:solidFill>
                  <a:srgbClr val="989898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600"/>
              </a:p>
            </p:txBody>
          </p:sp>
          <p:sp>
            <p:nvSpPr>
              <p:cNvPr id="391" name="Freeform 379"/>
              <p:cNvSpPr>
                <a:spLocks noChangeArrowheads="1"/>
              </p:cNvSpPr>
              <p:nvPr/>
            </p:nvSpPr>
            <p:spPr bwMode="auto">
              <a:xfrm>
                <a:off x="2887663" y="1543050"/>
                <a:ext cx="3987800" cy="2957513"/>
              </a:xfrm>
              <a:custGeom>
                <a:avLst/>
                <a:gdLst>
                  <a:gd name="T0" fmla="*/ 0 w 11076"/>
                  <a:gd name="T1" fmla="*/ 0 h 8214"/>
                  <a:gd name="T2" fmla="*/ 11075 w 11076"/>
                  <a:gd name="T3" fmla="*/ 0 h 8214"/>
                  <a:gd name="T4" fmla="*/ 11075 w 11076"/>
                  <a:gd name="T5" fmla="*/ 8213 h 8214"/>
                  <a:gd name="T6" fmla="*/ 0 w 11076"/>
                  <a:gd name="T7" fmla="*/ 8213 h 8214"/>
                  <a:gd name="T8" fmla="*/ 0 w 11076"/>
                  <a:gd name="T9" fmla="*/ 0 h 82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076" h="8214">
                    <a:moveTo>
                      <a:pt x="0" y="0"/>
                    </a:moveTo>
                    <a:lnTo>
                      <a:pt x="11075" y="0"/>
                    </a:lnTo>
                    <a:lnTo>
                      <a:pt x="11075" y="8213"/>
                    </a:lnTo>
                    <a:lnTo>
                      <a:pt x="0" y="8213"/>
                    </a:lnTo>
                    <a:lnTo>
                      <a:pt x="0" y="0"/>
                    </a:lnTo>
                  </a:path>
                </a:pathLst>
              </a:custGeom>
              <a:noFill/>
              <a:ln w="9525" cap="flat">
                <a:solidFill>
                  <a:srgbClr val="010101"/>
                </a:solidFill>
                <a:bevel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600"/>
              </a:p>
            </p:txBody>
          </p:sp>
        </p:grpSp>
        <p:sp>
          <p:nvSpPr>
            <p:cNvPr id="392" name="TextBox 5"/>
            <p:cNvSpPr txBox="1">
              <a:spLocks noChangeArrowheads="1"/>
            </p:cNvSpPr>
            <p:nvPr/>
          </p:nvSpPr>
          <p:spPr bwMode="auto">
            <a:xfrm>
              <a:off x="4013988" y="6075408"/>
              <a:ext cx="1325562" cy="4841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1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 sz="1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 sz="1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 sz="1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 sz="1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ctr"/>
              <a:r>
                <a:rPr lang="en-US" altLang="en-US" sz="2400" b="1" dirty="0">
                  <a:solidFill>
                    <a:srgbClr val="000000"/>
                  </a:solidFill>
                  <a:latin typeface="+mn-lt"/>
                </a:rPr>
                <a:t>Months</a:t>
              </a:r>
            </a:p>
          </p:txBody>
        </p:sp>
        <p:sp>
          <p:nvSpPr>
            <p:cNvPr id="393" name="TextBox 6"/>
            <p:cNvSpPr txBox="1">
              <a:spLocks noChangeArrowheads="1"/>
            </p:cNvSpPr>
            <p:nvPr/>
          </p:nvSpPr>
          <p:spPr bwMode="auto">
            <a:xfrm rot="16200000">
              <a:off x="-1181933" y="3218346"/>
              <a:ext cx="3921483" cy="4394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 sz="1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 sz="1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 sz="1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 sz="1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ctr"/>
              <a:r>
                <a:rPr lang="en-US" altLang="en-US" sz="2400" b="1" dirty="0">
                  <a:solidFill>
                    <a:srgbClr val="000000"/>
                  </a:solidFill>
                  <a:latin typeface="+mn-lt"/>
                </a:rPr>
                <a:t>Proportion Progression-free</a:t>
              </a:r>
            </a:p>
          </p:txBody>
        </p:sp>
        <p:sp>
          <p:nvSpPr>
            <p:cNvPr id="394" name="TextBox 11"/>
            <p:cNvSpPr txBox="1">
              <a:spLocks noChangeArrowheads="1"/>
            </p:cNvSpPr>
            <p:nvPr/>
          </p:nvSpPr>
          <p:spPr bwMode="auto">
            <a:xfrm>
              <a:off x="2290425" y="4667255"/>
              <a:ext cx="2458624" cy="3873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 sz="1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 sz="1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 sz="1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 sz="1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ctr"/>
              <a:r>
                <a:rPr lang="en-US" altLang="en-US" sz="1800" b="1" dirty="0" err="1">
                  <a:solidFill>
                    <a:schemeClr val="bg2">
                      <a:lumMod val="50000"/>
                    </a:schemeClr>
                  </a:solidFill>
                </a:rPr>
                <a:t>IgVH</a:t>
              </a:r>
              <a:r>
                <a:rPr lang="en-US" altLang="en-US" sz="1800" b="1" dirty="0">
                  <a:solidFill>
                    <a:schemeClr val="bg2">
                      <a:lumMod val="50000"/>
                    </a:schemeClr>
                  </a:solidFill>
                </a:rPr>
                <a:t> </a:t>
              </a:r>
              <a:r>
                <a:rPr lang="en-US" altLang="en-US" sz="1800" b="1" dirty="0" err="1">
                  <a:solidFill>
                    <a:schemeClr val="bg2">
                      <a:lumMod val="50000"/>
                    </a:schemeClr>
                  </a:solidFill>
                </a:rPr>
                <a:t>Unmutated</a:t>
              </a:r>
              <a:r>
                <a:rPr lang="en-US" altLang="en-US" sz="1800" b="1" dirty="0">
                  <a:solidFill>
                    <a:schemeClr val="bg2">
                      <a:lumMod val="50000"/>
                    </a:schemeClr>
                  </a:solidFill>
                </a:rPr>
                <a:t> (133)</a:t>
              </a:r>
            </a:p>
          </p:txBody>
        </p:sp>
        <p:sp>
          <p:nvSpPr>
            <p:cNvPr id="395" name="TextBox 12"/>
            <p:cNvSpPr txBox="1">
              <a:spLocks noChangeArrowheads="1"/>
            </p:cNvSpPr>
            <p:nvPr/>
          </p:nvSpPr>
          <p:spPr bwMode="auto">
            <a:xfrm>
              <a:off x="4299273" y="2287642"/>
              <a:ext cx="2031356" cy="3873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 sz="1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 sz="1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 sz="1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 sz="1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ctr"/>
              <a:r>
                <a:rPr lang="en-US" altLang="en-US" sz="1800" b="1" dirty="0" err="1">
                  <a:solidFill>
                    <a:srgbClr val="000090"/>
                  </a:solidFill>
                </a:rPr>
                <a:t>IgVH</a:t>
              </a:r>
              <a:r>
                <a:rPr lang="en-US" altLang="en-US" sz="1800" b="1" dirty="0">
                  <a:solidFill>
                    <a:srgbClr val="000090"/>
                  </a:solidFill>
                </a:rPr>
                <a:t> Mutated (84)</a:t>
              </a:r>
            </a:p>
          </p:txBody>
        </p:sp>
        <p:sp>
          <p:nvSpPr>
            <p:cNvPr id="397" name="TextBox 24"/>
            <p:cNvSpPr txBox="1">
              <a:spLocks noChangeArrowheads="1"/>
            </p:cNvSpPr>
            <p:nvPr/>
          </p:nvSpPr>
          <p:spPr bwMode="auto">
            <a:xfrm>
              <a:off x="5763375" y="3800579"/>
              <a:ext cx="1543049" cy="3873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 sz="1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 sz="1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 sz="1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 sz="1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ctr"/>
              <a:r>
                <a:rPr lang="en-US" altLang="en-US" sz="1800" dirty="0">
                  <a:solidFill>
                    <a:srgbClr val="000090"/>
                  </a:solidFill>
                </a:rPr>
                <a:t>Unknown (83)</a:t>
              </a:r>
            </a:p>
          </p:txBody>
        </p:sp>
        <p:grpSp>
          <p:nvGrpSpPr>
            <p:cNvPr id="2" name="Group 1"/>
            <p:cNvGrpSpPr/>
            <p:nvPr/>
          </p:nvGrpSpPr>
          <p:grpSpPr>
            <a:xfrm>
              <a:off x="800619" y="1254270"/>
              <a:ext cx="607365" cy="4510790"/>
              <a:chOff x="-303683" y="2674185"/>
              <a:chExt cx="607365" cy="4510790"/>
            </a:xfrm>
          </p:grpSpPr>
          <p:sp>
            <p:nvSpPr>
              <p:cNvPr id="398" name="TextBox 397"/>
              <p:cNvSpPr txBox="1"/>
              <p:nvPr/>
            </p:nvSpPr>
            <p:spPr>
              <a:xfrm>
                <a:off x="-303683" y="2674185"/>
                <a:ext cx="607365" cy="29048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sz="1200" dirty="0"/>
                  <a:t>1.0</a:t>
                </a:r>
              </a:p>
            </p:txBody>
          </p:sp>
          <p:sp>
            <p:nvSpPr>
              <p:cNvPr id="399" name="TextBox 398"/>
              <p:cNvSpPr txBox="1"/>
              <p:nvPr/>
            </p:nvSpPr>
            <p:spPr>
              <a:xfrm>
                <a:off x="-303683" y="3502466"/>
                <a:ext cx="607365" cy="29048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sz="1200" dirty="0"/>
                  <a:t>0.8</a:t>
                </a:r>
              </a:p>
            </p:txBody>
          </p:sp>
          <p:sp>
            <p:nvSpPr>
              <p:cNvPr id="400" name="TextBox 399"/>
              <p:cNvSpPr txBox="1"/>
              <p:nvPr/>
            </p:nvSpPr>
            <p:spPr>
              <a:xfrm>
                <a:off x="-303683" y="4354411"/>
                <a:ext cx="607365" cy="29048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sz="1200" dirty="0"/>
                  <a:t>0.6</a:t>
                </a:r>
              </a:p>
            </p:txBody>
          </p:sp>
          <p:sp>
            <p:nvSpPr>
              <p:cNvPr id="401" name="TextBox 400"/>
              <p:cNvSpPr txBox="1"/>
              <p:nvPr/>
            </p:nvSpPr>
            <p:spPr>
              <a:xfrm>
                <a:off x="-303683" y="5206358"/>
                <a:ext cx="607365" cy="29048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sz="1200" dirty="0"/>
                  <a:t>0.4</a:t>
                </a:r>
              </a:p>
            </p:txBody>
          </p:sp>
          <p:sp>
            <p:nvSpPr>
              <p:cNvPr id="402" name="TextBox 401"/>
              <p:cNvSpPr txBox="1"/>
              <p:nvPr/>
            </p:nvSpPr>
            <p:spPr>
              <a:xfrm>
                <a:off x="-303683" y="6050436"/>
                <a:ext cx="607365" cy="29048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sz="1200" dirty="0"/>
                  <a:t>0.2</a:t>
                </a:r>
              </a:p>
            </p:txBody>
          </p:sp>
          <p:sp>
            <p:nvSpPr>
              <p:cNvPr id="403" name="TextBox 402"/>
              <p:cNvSpPr txBox="1"/>
              <p:nvPr/>
            </p:nvSpPr>
            <p:spPr>
              <a:xfrm>
                <a:off x="-303683" y="6894490"/>
                <a:ext cx="607365" cy="29048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sz="1200" dirty="0"/>
                  <a:t>0.0</a:t>
                </a:r>
              </a:p>
            </p:txBody>
          </p:sp>
        </p:grpSp>
        <p:grpSp>
          <p:nvGrpSpPr>
            <p:cNvPr id="4" name="Group 3"/>
            <p:cNvGrpSpPr/>
            <p:nvPr/>
          </p:nvGrpSpPr>
          <p:grpSpPr>
            <a:xfrm>
              <a:off x="1463194" y="5900562"/>
              <a:ext cx="6314215" cy="298370"/>
              <a:chOff x="1463194" y="5900562"/>
              <a:chExt cx="6314215" cy="298370"/>
            </a:xfrm>
          </p:grpSpPr>
          <p:grpSp>
            <p:nvGrpSpPr>
              <p:cNvPr id="3" name="Group 2"/>
              <p:cNvGrpSpPr/>
              <p:nvPr/>
            </p:nvGrpSpPr>
            <p:grpSpPr>
              <a:xfrm>
                <a:off x="1463194" y="5908447"/>
                <a:ext cx="3652064" cy="290485"/>
                <a:chOff x="74933" y="6965492"/>
                <a:chExt cx="3652064" cy="290485"/>
              </a:xfrm>
            </p:grpSpPr>
            <p:sp>
              <p:nvSpPr>
                <p:cNvPr id="404" name="TextBox 403"/>
                <p:cNvSpPr txBox="1"/>
                <p:nvPr/>
              </p:nvSpPr>
              <p:spPr>
                <a:xfrm>
                  <a:off x="74933" y="6965492"/>
                  <a:ext cx="607365" cy="29048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200" dirty="0"/>
                    <a:t>0</a:t>
                  </a:r>
                </a:p>
              </p:txBody>
            </p:sp>
            <p:sp>
              <p:nvSpPr>
                <p:cNvPr id="405" name="TextBox 404"/>
                <p:cNvSpPr txBox="1"/>
                <p:nvPr/>
              </p:nvSpPr>
              <p:spPr>
                <a:xfrm>
                  <a:off x="467352" y="6965492"/>
                  <a:ext cx="607365" cy="29048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200" dirty="0"/>
                    <a:t>12</a:t>
                  </a:r>
                </a:p>
              </p:txBody>
            </p:sp>
            <p:sp>
              <p:nvSpPr>
                <p:cNvPr id="406" name="TextBox 405"/>
                <p:cNvSpPr txBox="1"/>
                <p:nvPr/>
              </p:nvSpPr>
              <p:spPr>
                <a:xfrm>
                  <a:off x="836109" y="6965492"/>
                  <a:ext cx="607365" cy="29048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200" dirty="0"/>
                    <a:t>24</a:t>
                  </a:r>
                </a:p>
              </p:txBody>
            </p:sp>
            <p:sp>
              <p:nvSpPr>
                <p:cNvPr id="407" name="TextBox 406"/>
                <p:cNvSpPr txBox="1"/>
                <p:nvPr/>
              </p:nvSpPr>
              <p:spPr>
                <a:xfrm>
                  <a:off x="1196974" y="6965492"/>
                  <a:ext cx="607365" cy="29048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200" dirty="0"/>
                    <a:t>36</a:t>
                  </a:r>
                </a:p>
              </p:txBody>
            </p:sp>
            <p:sp>
              <p:nvSpPr>
                <p:cNvPr id="408" name="TextBox 407"/>
                <p:cNvSpPr txBox="1"/>
                <p:nvPr/>
              </p:nvSpPr>
              <p:spPr>
                <a:xfrm>
                  <a:off x="1589393" y="6965492"/>
                  <a:ext cx="607365" cy="29048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200" dirty="0"/>
                    <a:t>48</a:t>
                  </a:r>
                </a:p>
              </p:txBody>
            </p:sp>
            <p:sp>
              <p:nvSpPr>
                <p:cNvPr id="409" name="TextBox 408"/>
                <p:cNvSpPr txBox="1"/>
                <p:nvPr/>
              </p:nvSpPr>
              <p:spPr>
                <a:xfrm>
                  <a:off x="1958148" y="6965492"/>
                  <a:ext cx="607365" cy="29048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200" dirty="0"/>
                    <a:t>60</a:t>
                  </a:r>
                </a:p>
              </p:txBody>
            </p:sp>
            <p:sp>
              <p:nvSpPr>
                <p:cNvPr id="410" name="TextBox 409"/>
                <p:cNvSpPr txBox="1"/>
                <p:nvPr/>
              </p:nvSpPr>
              <p:spPr>
                <a:xfrm>
                  <a:off x="2358456" y="6965492"/>
                  <a:ext cx="607365" cy="29048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200" dirty="0"/>
                    <a:t>72</a:t>
                  </a:r>
                </a:p>
              </p:txBody>
            </p:sp>
            <p:sp>
              <p:nvSpPr>
                <p:cNvPr id="411" name="TextBox 410"/>
                <p:cNvSpPr txBox="1"/>
                <p:nvPr/>
              </p:nvSpPr>
              <p:spPr>
                <a:xfrm>
                  <a:off x="2727210" y="6965492"/>
                  <a:ext cx="607365" cy="29048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200" dirty="0"/>
                    <a:t>84</a:t>
                  </a:r>
                </a:p>
              </p:txBody>
            </p:sp>
            <p:sp>
              <p:nvSpPr>
                <p:cNvPr id="412" name="TextBox 411"/>
                <p:cNvSpPr txBox="1"/>
                <p:nvPr/>
              </p:nvSpPr>
              <p:spPr>
                <a:xfrm>
                  <a:off x="3119632" y="6965492"/>
                  <a:ext cx="607365" cy="29048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200" dirty="0"/>
                    <a:t>96</a:t>
                  </a:r>
                </a:p>
              </p:txBody>
            </p:sp>
          </p:grpSp>
          <p:grpSp>
            <p:nvGrpSpPr>
              <p:cNvPr id="415" name="Group 414"/>
              <p:cNvGrpSpPr/>
              <p:nvPr/>
            </p:nvGrpSpPr>
            <p:grpSpPr>
              <a:xfrm>
                <a:off x="4886522" y="5900562"/>
                <a:ext cx="2890887" cy="290485"/>
                <a:chOff x="74933" y="6965492"/>
                <a:chExt cx="2890887" cy="290485"/>
              </a:xfrm>
            </p:grpSpPr>
            <p:sp>
              <p:nvSpPr>
                <p:cNvPr id="416" name="TextBox 415"/>
                <p:cNvSpPr txBox="1"/>
                <p:nvPr/>
              </p:nvSpPr>
              <p:spPr>
                <a:xfrm>
                  <a:off x="74933" y="6965492"/>
                  <a:ext cx="607365" cy="29048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200" dirty="0"/>
                    <a:t>108</a:t>
                  </a:r>
                </a:p>
              </p:txBody>
            </p:sp>
            <p:sp>
              <p:nvSpPr>
                <p:cNvPr id="417" name="TextBox 416"/>
                <p:cNvSpPr txBox="1"/>
                <p:nvPr/>
              </p:nvSpPr>
              <p:spPr>
                <a:xfrm>
                  <a:off x="467352" y="6965492"/>
                  <a:ext cx="607365" cy="29048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200" dirty="0"/>
                    <a:t>120</a:t>
                  </a:r>
                </a:p>
              </p:txBody>
            </p:sp>
            <p:sp>
              <p:nvSpPr>
                <p:cNvPr id="418" name="TextBox 417"/>
                <p:cNvSpPr txBox="1"/>
                <p:nvPr/>
              </p:nvSpPr>
              <p:spPr>
                <a:xfrm>
                  <a:off x="836106" y="6965492"/>
                  <a:ext cx="607365" cy="29048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200" dirty="0"/>
                    <a:t>132</a:t>
                  </a:r>
                </a:p>
              </p:txBody>
            </p:sp>
            <p:sp>
              <p:nvSpPr>
                <p:cNvPr id="419" name="TextBox 418"/>
                <p:cNvSpPr txBox="1"/>
                <p:nvPr/>
              </p:nvSpPr>
              <p:spPr>
                <a:xfrm>
                  <a:off x="1196974" y="6965492"/>
                  <a:ext cx="607365" cy="29048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200" dirty="0"/>
                    <a:t>144</a:t>
                  </a:r>
                </a:p>
              </p:txBody>
            </p:sp>
            <p:sp>
              <p:nvSpPr>
                <p:cNvPr id="420" name="TextBox 419"/>
                <p:cNvSpPr txBox="1"/>
                <p:nvPr/>
              </p:nvSpPr>
              <p:spPr>
                <a:xfrm>
                  <a:off x="1589392" y="6965492"/>
                  <a:ext cx="607365" cy="29048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200" dirty="0"/>
                    <a:t>156</a:t>
                  </a:r>
                </a:p>
              </p:txBody>
            </p:sp>
            <p:sp>
              <p:nvSpPr>
                <p:cNvPr id="421" name="TextBox 420"/>
                <p:cNvSpPr txBox="1"/>
                <p:nvPr/>
              </p:nvSpPr>
              <p:spPr>
                <a:xfrm>
                  <a:off x="1958148" y="6965492"/>
                  <a:ext cx="607365" cy="29048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200" dirty="0"/>
                    <a:t>168</a:t>
                  </a:r>
                </a:p>
              </p:txBody>
            </p:sp>
            <p:sp>
              <p:nvSpPr>
                <p:cNvPr id="422" name="TextBox 421"/>
                <p:cNvSpPr txBox="1"/>
                <p:nvPr/>
              </p:nvSpPr>
              <p:spPr>
                <a:xfrm>
                  <a:off x="2358455" y="6965492"/>
                  <a:ext cx="607365" cy="29048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200" dirty="0"/>
                    <a:t>180</a:t>
                  </a:r>
                </a:p>
              </p:txBody>
            </p:sp>
          </p:grpSp>
        </p:grpSp>
      </p:grpSp>
      <p:sp>
        <p:nvSpPr>
          <p:cNvPr id="7" name="Rectangle 6"/>
          <p:cNvSpPr/>
          <p:nvPr/>
        </p:nvSpPr>
        <p:spPr>
          <a:xfrm>
            <a:off x="160919" y="6498831"/>
            <a:ext cx="4115294" cy="3000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350" dirty="0">
                <a:solidFill>
                  <a:prstClr val="black"/>
                </a:solidFill>
                <a:latin typeface="ArialMT" charset="0"/>
              </a:rPr>
              <a:t>Thompson P et al Blood. 2016 Jan 21;127(3):303-9</a:t>
            </a:r>
            <a:endParaRPr lang="en-US" sz="1350" dirty="0"/>
          </a:p>
        </p:txBody>
      </p:sp>
      <p:sp>
        <p:nvSpPr>
          <p:cNvPr id="423" name="Rectangle 34">
            <a:extLst>
              <a:ext uri="{FF2B5EF4-FFF2-40B4-BE49-F238E27FC236}">
                <a16:creationId xmlns="" xmlns:a16="http://schemas.microsoft.com/office/drawing/2014/main" id="{FB0043EB-B2FF-B048-AF1A-9026B70E9C4B}"/>
              </a:ext>
            </a:extLst>
          </p:cNvPr>
          <p:cNvSpPr>
            <a:spLocks noChangeArrowheads="1"/>
          </p:cNvSpPr>
          <p:nvPr/>
        </p:nvSpPr>
        <p:spPr bwMode="auto">
          <a:xfrm>
            <a:off x="8141730" y="2824895"/>
            <a:ext cx="3821670" cy="990657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 wrap="square" lIns="67866" tIns="33338" rIns="67866" bIns="33338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defTabSz="342900">
              <a:spcBef>
                <a:spcPct val="0"/>
              </a:spcBef>
              <a:buNone/>
              <a:defRPr/>
            </a:pPr>
            <a:r>
              <a:rPr lang="en-US" altLang="de-DE" sz="2000" b="1" kern="0" dirty="0">
                <a:solidFill>
                  <a:srgbClr val="000000"/>
                </a:solidFill>
                <a:latin typeface="Arial"/>
              </a:rPr>
              <a:t>Should we replace </a:t>
            </a:r>
            <a:r>
              <a:rPr lang="en-US" altLang="de-DE" sz="2000" b="1" kern="0" dirty="0" smtClean="0">
                <a:solidFill>
                  <a:srgbClr val="000000"/>
                </a:solidFill>
                <a:latin typeface="Arial"/>
              </a:rPr>
              <a:t/>
            </a:r>
            <a:br>
              <a:rPr lang="en-US" altLang="de-DE" sz="2000" b="1" kern="0" dirty="0" smtClean="0">
                <a:solidFill>
                  <a:srgbClr val="000000"/>
                </a:solidFill>
                <a:latin typeface="Arial"/>
              </a:rPr>
            </a:br>
            <a:r>
              <a:rPr lang="en-US" altLang="de-DE" sz="2000" b="1" kern="0" dirty="0" smtClean="0">
                <a:solidFill>
                  <a:srgbClr val="000000"/>
                </a:solidFill>
                <a:latin typeface="Arial"/>
              </a:rPr>
              <a:t>FCR </a:t>
            </a:r>
            <a:r>
              <a:rPr lang="en-US" altLang="de-DE" sz="2000" b="1" kern="0" dirty="0">
                <a:solidFill>
                  <a:srgbClr val="000000"/>
                </a:solidFill>
                <a:latin typeface="Arial"/>
              </a:rPr>
              <a:t>with </a:t>
            </a:r>
            <a:r>
              <a:rPr lang="en-US" altLang="de-DE" sz="2000" b="1" kern="0" dirty="0" err="1">
                <a:solidFill>
                  <a:srgbClr val="000000"/>
                </a:solidFill>
                <a:latin typeface="Arial"/>
              </a:rPr>
              <a:t>BTKi</a:t>
            </a:r>
            <a:r>
              <a:rPr lang="en-US" altLang="de-DE" sz="2000" b="1" kern="0" dirty="0">
                <a:solidFill>
                  <a:srgbClr val="000000"/>
                </a:solidFill>
                <a:latin typeface="Arial"/>
              </a:rPr>
              <a:t>?</a:t>
            </a:r>
          </a:p>
          <a:p>
            <a:pPr algn="ctr" defTabSz="342900">
              <a:spcBef>
                <a:spcPct val="0"/>
              </a:spcBef>
              <a:buNone/>
              <a:defRPr/>
            </a:pPr>
            <a:r>
              <a:rPr lang="en-US" altLang="de-DE" sz="2000" b="1" kern="0" dirty="0">
                <a:solidFill>
                  <a:srgbClr val="000000"/>
                </a:solidFill>
                <a:latin typeface="Arial"/>
              </a:rPr>
              <a:t>Clinical </a:t>
            </a:r>
            <a:r>
              <a:rPr lang="en-US" altLang="de-DE" sz="2000" b="1" kern="0" dirty="0" smtClean="0">
                <a:solidFill>
                  <a:srgbClr val="000000"/>
                </a:solidFill>
                <a:latin typeface="Arial"/>
              </a:rPr>
              <a:t>trials </a:t>
            </a:r>
            <a:r>
              <a:rPr lang="en-US" altLang="de-DE" sz="2000" b="1" kern="0" dirty="0">
                <a:solidFill>
                  <a:srgbClr val="000000"/>
                </a:solidFill>
                <a:latin typeface="Arial"/>
              </a:rPr>
              <a:t>ongoing</a:t>
            </a:r>
            <a:r>
              <a:rPr lang="en-US" altLang="de-DE" sz="1400" b="1" kern="0" dirty="0">
                <a:solidFill>
                  <a:srgbClr val="000000"/>
                </a:solidFill>
                <a:latin typeface="Arial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280248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55520" y="399450"/>
            <a:ext cx="7781958" cy="439936"/>
          </a:xfrm>
        </p:spPr>
        <p:txBody>
          <a:bodyPr>
            <a:normAutofit fontScale="90000"/>
          </a:bodyPr>
          <a:lstStyle/>
          <a:p>
            <a:pPr algn="ctr"/>
            <a:r>
              <a:rPr lang="en-GB" b="1" dirty="0">
                <a:solidFill>
                  <a:schemeClr val="bg1"/>
                </a:solidFill>
              </a:rPr>
              <a:t>First-line BR vs FCR (CLL10): </a:t>
            </a:r>
            <a:br>
              <a:rPr lang="en-GB" b="1" dirty="0">
                <a:solidFill>
                  <a:schemeClr val="bg1"/>
                </a:solidFill>
              </a:rPr>
            </a:br>
            <a:r>
              <a:rPr lang="en-GB" b="1" dirty="0">
                <a:solidFill>
                  <a:schemeClr val="bg1"/>
                </a:solidFill>
              </a:rPr>
              <a:t>PFS according to treatment group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189451" y="6505700"/>
            <a:ext cx="6867686" cy="230832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r"/>
            <a:r>
              <a:rPr lang="it-IT" sz="900" dirty="0">
                <a:solidFill>
                  <a:srgbClr val="002060"/>
                </a:solidFill>
                <a:latin typeface="Arial" panose="020B0604020202020204" pitchFamily="34" charset="0"/>
                <a:ea typeface="Segoe UI" panose="020B0502040204020203" pitchFamily="34" charset="0"/>
                <a:cs typeface="Arial" panose="020B0604020202020204" pitchFamily="34" charset="0"/>
              </a:rPr>
              <a:t>Eichhorst B et al. Lancet Oncol. 2016 Jul;17(7):928-42</a:t>
            </a:r>
            <a:endParaRPr lang="en-US" sz="900" dirty="0">
              <a:solidFill>
                <a:srgbClr val="002060"/>
              </a:solidFill>
              <a:latin typeface="Arial" panose="020B0604020202020204" pitchFamily="34" charset="0"/>
              <a:ea typeface="Segoe UI" panose="020B0502040204020203" pitchFamily="34" charset="0"/>
              <a:cs typeface="Arial" panose="020B0604020202020204" pitchFamily="34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255520" y="1463040"/>
            <a:ext cx="7781958" cy="47244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575051" y="6036341"/>
            <a:ext cx="382991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>
                <a:solidFill>
                  <a:srgbClr val="0F0F0F"/>
                </a:solidFill>
              </a:rPr>
              <a:t>Time from randomisation</a:t>
            </a:r>
          </a:p>
          <a:p>
            <a:pPr algn="ctr"/>
            <a:r>
              <a:rPr lang="en-GB" sz="1600" dirty="0">
                <a:solidFill>
                  <a:srgbClr val="0F0F0F"/>
                </a:solidFill>
              </a:rPr>
              <a:t>(months)</a:t>
            </a:r>
          </a:p>
        </p:txBody>
      </p:sp>
      <p:sp>
        <p:nvSpPr>
          <p:cNvPr id="9" name="TextBox 8"/>
          <p:cNvSpPr txBox="1"/>
          <p:nvPr/>
        </p:nvSpPr>
        <p:spPr>
          <a:xfrm rot="16200000">
            <a:off x="524133" y="3298849"/>
            <a:ext cx="28534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0F0F0F"/>
                </a:solidFill>
              </a:rPr>
              <a:t>Progression-free survival (%)</a:t>
            </a:r>
          </a:p>
        </p:txBody>
      </p:sp>
    </p:spTree>
    <p:extLst>
      <p:ext uri="{BB962C8B-B14F-4D97-AF65-F5344CB8AC3E}">
        <p14:creationId xmlns:p14="http://schemas.microsoft.com/office/powerpoint/2010/main" val="3571017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447991" y="287919"/>
            <a:ext cx="9521450" cy="745629"/>
          </a:xfrm>
        </p:spPr>
        <p:txBody>
          <a:bodyPr/>
          <a:lstStyle/>
          <a:p>
            <a:r>
              <a:rPr lang="en-GB" sz="2800" dirty="0"/>
              <a:t>Patients With CLL Have a Median Age at Diagnosis </a:t>
            </a:r>
            <a:r>
              <a:rPr lang="en-GB" sz="2800" dirty="0" smtClean="0"/>
              <a:t/>
            </a:r>
            <a:br>
              <a:rPr lang="en-GB" sz="2800" dirty="0" smtClean="0"/>
            </a:br>
            <a:r>
              <a:rPr lang="en-GB" sz="2800" dirty="0" smtClean="0"/>
              <a:t>of 72 </a:t>
            </a:r>
            <a:r>
              <a:rPr lang="en-GB" sz="2800" dirty="0"/>
              <a:t>Years and Most Have Comorbidities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4294967295"/>
          </p:nvPr>
        </p:nvSpPr>
        <p:spPr>
          <a:xfrm>
            <a:off x="35315" y="6011905"/>
            <a:ext cx="6295241" cy="336127"/>
          </a:xfrm>
          <a:prstGeom prst="rect">
            <a:avLst/>
          </a:prstGeom>
        </p:spPr>
        <p:txBody>
          <a:bodyPr>
            <a:noAutofit/>
          </a:bodyPr>
          <a:lstStyle/>
          <a:p>
            <a:pPr>
              <a:spcBef>
                <a:spcPts val="0"/>
              </a:spcBef>
              <a:buAutoNum type="arabicPeriod"/>
            </a:pPr>
            <a:r>
              <a:rPr lang="en-GB" sz="1200" dirty="0" err="1"/>
              <a:t>Howlader</a:t>
            </a:r>
            <a:r>
              <a:rPr lang="en-GB" sz="1200" dirty="0"/>
              <a:t> et al, SEER Cancer Statistics Review, 1975-2011. Available at: http://</a:t>
            </a:r>
            <a:r>
              <a:rPr lang="en-GB" sz="1200" dirty="0" err="1"/>
              <a:t>seer.cancer.gov</a:t>
            </a:r>
            <a:r>
              <a:rPr lang="en-GB" sz="1200" dirty="0"/>
              <a:t>/</a:t>
            </a:r>
            <a:r>
              <a:rPr lang="en-GB" sz="1200" dirty="0" err="1"/>
              <a:t>csr</a:t>
            </a:r>
            <a:r>
              <a:rPr lang="en-GB" sz="1200" dirty="0"/>
              <a:t>/1975_2011/. Accessed February 2015. </a:t>
            </a:r>
          </a:p>
          <a:p>
            <a:pPr>
              <a:spcBef>
                <a:spcPts val="0"/>
              </a:spcBef>
              <a:buAutoNum type="arabicPeriod"/>
            </a:pPr>
            <a:r>
              <a:rPr lang="en-US" sz="1200" dirty="0" err="1"/>
              <a:t>Thurmes</a:t>
            </a:r>
            <a:r>
              <a:rPr lang="en-US" sz="1200" dirty="0"/>
              <a:t> et al, </a:t>
            </a:r>
            <a:r>
              <a:rPr lang="en-US" sz="1200" i="1" dirty="0" err="1"/>
              <a:t>Leuk</a:t>
            </a:r>
            <a:r>
              <a:rPr lang="en-US" sz="1200" i="1" dirty="0"/>
              <a:t> Lymphoma, </a:t>
            </a:r>
            <a:r>
              <a:rPr lang="en-US" sz="1200" dirty="0"/>
              <a:t>2008;49:49-56.</a:t>
            </a:r>
          </a:p>
          <a:p>
            <a:pPr>
              <a:spcBef>
                <a:spcPts val="0"/>
              </a:spcBef>
              <a:buAutoNum type="arabicPeriod"/>
            </a:pPr>
            <a:r>
              <a:rPr lang="en-GB" sz="1200" dirty="0" err="1"/>
              <a:t>Eichhorst</a:t>
            </a:r>
            <a:r>
              <a:rPr lang="en-GB" sz="1200" dirty="0"/>
              <a:t> et al, </a:t>
            </a:r>
            <a:r>
              <a:rPr lang="en-GB" sz="1200" i="1" dirty="0"/>
              <a:t>Ann </a:t>
            </a:r>
            <a:r>
              <a:rPr lang="en-GB" sz="1200" i="1" dirty="0" err="1"/>
              <a:t>Oncol</a:t>
            </a:r>
            <a:r>
              <a:rPr lang="en-GB" sz="1200" i="1" dirty="0"/>
              <a:t>, </a:t>
            </a:r>
            <a:r>
              <a:rPr lang="en-GB" sz="1200" dirty="0"/>
              <a:t>2011;22(</a:t>
            </a:r>
            <a:r>
              <a:rPr lang="en-GB" sz="1200" dirty="0" err="1"/>
              <a:t>Suppl</a:t>
            </a:r>
            <a:r>
              <a:rPr lang="en-GB" sz="1200" dirty="0"/>
              <a:t> 6):vi50-vi54.</a:t>
            </a:r>
            <a:endParaRPr lang="en-US" sz="1200" dirty="0"/>
          </a:p>
        </p:txBody>
      </p:sp>
      <p:grpSp>
        <p:nvGrpSpPr>
          <p:cNvPr id="5" name="Group 4"/>
          <p:cNvGrpSpPr/>
          <p:nvPr/>
        </p:nvGrpSpPr>
        <p:grpSpPr>
          <a:xfrm>
            <a:off x="2133601" y="1478280"/>
            <a:ext cx="7467599" cy="4465320"/>
            <a:chOff x="1482329" y="1798095"/>
            <a:chExt cx="6355496" cy="3285705"/>
          </a:xfrm>
        </p:grpSpPr>
        <p:grpSp>
          <p:nvGrpSpPr>
            <p:cNvPr id="1893" name="Group 1892"/>
            <p:cNvGrpSpPr/>
            <p:nvPr/>
          </p:nvGrpSpPr>
          <p:grpSpPr>
            <a:xfrm>
              <a:off x="1675762" y="3882614"/>
              <a:ext cx="3582038" cy="1201186"/>
              <a:chOff x="710350" y="3333339"/>
              <a:chExt cx="4320000" cy="882654"/>
            </a:xfrm>
          </p:grpSpPr>
          <p:grpSp>
            <p:nvGrpSpPr>
              <p:cNvPr id="1894" name="Group 1893"/>
              <p:cNvGrpSpPr/>
              <p:nvPr/>
            </p:nvGrpSpPr>
            <p:grpSpPr>
              <a:xfrm>
                <a:off x="4214780" y="3784132"/>
                <a:ext cx="815570" cy="427165"/>
                <a:chOff x="2339641" y="5672416"/>
                <a:chExt cx="786501" cy="665264"/>
              </a:xfrm>
              <a:solidFill>
                <a:srgbClr val="A4AEB5">
                  <a:lumMod val="75000"/>
                </a:srgbClr>
              </a:solidFill>
            </p:grpSpPr>
            <p:grpSp>
              <p:nvGrpSpPr>
                <p:cNvPr id="2174" name="Group 2173"/>
                <p:cNvGrpSpPr/>
                <p:nvPr/>
              </p:nvGrpSpPr>
              <p:grpSpPr>
                <a:xfrm flipH="1">
                  <a:off x="2339641" y="5672416"/>
                  <a:ext cx="118522" cy="323218"/>
                  <a:chOff x="4419600" y="2886076"/>
                  <a:chExt cx="306388" cy="1073149"/>
                </a:xfrm>
                <a:grpFill/>
              </p:grpSpPr>
              <p:sp>
                <p:nvSpPr>
                  <p:cNvPr id="2203" name="Freeform 6"/>
                  <p:cNvSpPr>
                    <a:spLocks/>
                  </p:cNvSpPr>
                  <p:nvPr/>
                </p:nvSpPr>
                <p:spPr bwMode="auto">
                  <a:xfrm>
                    <a:off x="4479925" y="2886076"/>
                    <a:ext cx="190500" cy="192087"/>
                  </a:xfrm>
                  <a:custGeom>
                    <a:avLst/>
                    <a:gdLst>
                      <a:gd name="T0" fmla="*/ 19 w 51"/>
                      <a:gd name="T1" fmla="*/ 48 h 51"/>
                      <a:gd name="T2" fmla="*/ 47 w 51"/>
                      <a:gd name="T3" fmla="*/ 32 h 51"/>
                      <a:gd name="T4" fmla="*/ 32 w 51"/>
                      <a:gd name="T5" fmla="*/ 3 h 51"/>
                      <a:gd name="T6" fmla="*/ 3 w 51"/>
                      <a:gd name="T7" fmla="*/ 19 h 51"/>
                      <a:gd name="T8" fmla="*/ 19 w 51"/>
                      <a:gd name="T9" fmla="*/ 48 h 5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51" h="51">
                        <a:moveTo>
                          <a:pt x="19" y="48"/>
                        </a:moveTo>
                        <a:cubicBezTo>
                          <a:pt x="31" y="51"/>
                          <a:pt x="44" y="44"/>
                          <a:pt x="47" y="32"/>
                        </a:cubicBezTo>
                        <a:cubicBezTo>
                          <a:pt x="51" y="20"/>
                          <a:pt x="44" y="7"/>
                          <a:pt x="32" y="3"/>
                        </a:cubicBezTo>
                        <a:cubicBezTo>
                          <a:pt x="19" y="0"/>
                          <a:pt x="7" y="7"/>
                          <a:pt x="3" y="19"/>
                        </a:cubicBezTo>
                        <a:cubicBezTo>
                          <a:pt x="0" y="31"/>
                          <a:pt x="7" y="44"/>
                          <a:pt x="19" y="48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txBody>
                  <a:bodyPr vert="horz" wrap="square" lIns="51435" tIns="25718" rIns="51435" bIns="25718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fontAlgn="base">
                      <a:spcBef>
                        <a:spcPct val="0"/>
                      </a:spcBef>
                      <a:spcAft>
                        <a:spcPct val="0"/>
                      </a:spcAft>
                      <a:defRPr/>
                    </a:pPr>
                    <a:endParaRPr lang="en-GB" sz="1600" b="1" kern="0" dirty="0">
                      <a:solidFill>
                        <a:prstClr val="black"/>
                      </a:solidFill>
                      <a:cs typeface="Arial" charset="0"/>
                    </a:endParaRPr>
                  </a:p>
                </p:txBody>
              </p:sp>
              <p:sp>
                <p:nvSpPr>
                  <p:cNvPr id="2204" name="Freeform 7"/>
                  <p:cNvSpPr>
                    <a:spLocks/>
                  </p:cNvSpPr>
                  <p:nvPr/>
                </p:nvSpPr>
                <p:spPr bwMode="auto">
                  <a:xfrm>
                    <a:off x="4419600" y="3122613"/>
                    <a:ext cx="306388" cy="836612"/>
                  </a:xfrm>
                  <a:custGeom>
                    <a:avLst/>
                    <a:gdLst>
                      <a:gd name="T0" fmla="*/ 70 w 82"/>
                      <a:gd name="T1" fmla="*/ 0 h 223"/>
                      <a:gd name="T2" fmla="*/ 70 w 82"/>
                      <a:gd name="T3" fmla="*/ 0 h 223"/>
                      <a:gd name="T4" fmla="*/ 12 w 82"/>
                      <a:gd name="T5" fmla="*/ 0 h 223"/>
                      <a:gd name="T6" fmla="*/ 12 w 82"/>
                      <a:gd name="T7" fmla="*/ 0 h 223"/>
                      <a:gd name="T8" fmla="*/ 0 w 82"/>
                      <a:gd name="T9" fmla="*/ 12 h 223"/>
                      <a:gd name="T10" fmla="*/ 0 w 82"/>
                      <a:gd name="T11" fmla="*/ 100 h 223"/>
                      <a:gd name="T12" fmla="*/ 12 w 82"/>
                      <a:gd name="T13" fmla="*/ 112 h 223"/>
                      <a:gd name="T14" fmla="*/ 16 w 82"/>
                      <a:gd name="T15" fmla="*/ 112 h 223"/>
                      <a:gd name="T16" fmla="*/ 16 w 82"/>
                      <a:gd name="T17" fmla="*/ 211 h 223"/>
                      <a:gd name="T18" fmla="*/ 28 w 82"/>
                      <a:gd name="T19" fmla="*/ 223 h 223"/>
                      <a:gd name="T20" fmla="*/ 41 w 82"/>
                      <a:gd name="T21" fmla="*/ 211 h 223"/>
                      <a:gd name="T22" fmla="*/ 41 w 82"/>
                      <a:gd name="T23" fmla="*/ 121 h 223"/>
                      <a:gd name="T24" fmla="*/ 42 w 82"/>
                      <a:gd name="T25" fmla="*/ 121 h 223"/>
                      <a:gd name="T26" fmla="*/ 42 w 82"/>
                      <a:gd name="T27" fmla="*/ 211 h 223"/>
                      <a:gd name="T28" fmla="*/ 54 w 82"/>
                      <a:gd name="T29" fmla="*/ 223 h 223"/>
                      <a:gd name="T30" fmla="*/ 66 w 82"/>
                      <a:gd name="T31" fmla="*/ 211 h 223"/>
                      <a:gd name="T32" fmla="*/ 66 w 82"/>
                      <a:gd name="T33" fmla="*/ 112 h 223"/>
                      <a:gd name="T34" fmla="*/ 70 w 82"/>
                      <a:gd name="T35" fmla="*/ 112 h 223"/>
                      <a:gd name="T36" fmla="*/ 82 w 82"/>
                      <a:gd name="T37" fmla="*/ 100 h 223"/>
                      <a:gd name="T38" fmla="*/ 82 w 82"/>
                      <a:gd name="T39" fmla="*/ 12 h 223"/>
                      <a:gd name="T40" fmla="*/ 70 w 82"/>
                      <a:gd name="T41" fmla="*/ 0 h 22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</a:cxnLst>
                    <a:rect l="0" t="0" r="r" b="b"/>
                    <a:pathLst>
                      <a:path w="82" h="223">
                        <a:moveTo>
                          <a:pt x="70" y="0"/>
                        </a:moveTo>
                        <a:cubicBezTo>
                          <a:pt x="70" y="0"/>
                          <a:pt x="70" y="0"/>
                          <a:pt x="70" y="0"/>
                        </a:cubicBezTo>
                        <a:cubicBezTo>
                          <a:pt x="12" y="0"/>
                          <a:pt x="12" y="0"/>
                          <a:pt x="12" y="0"/>
                        </a:cubicBezTo>
                        <a:cubicBezTo>
                          <a:pt x="12" y="0"/>
                          <a:pt x="12" y="0"/>
                          <a:pt x="12" y="0"/>
                        </a:cubicBezTo>
                        <a:cubicBezTo>
                          <a:pt x="6" y="0"/>
                          <a:pt x="0" y="5"/>
                          <a:pt x="0" y="12"/>
                        </a:cubicBezTo>
                        <a:cubicBezTo>
                          <a:pt x="0" y="100"/>
                          <a:pt x="0" y="100"/>
                          <a:pt x="0" y="100"/>
                        </a:cubicBezTo>
                        <a:cubicBezTo>
                          <a:pt x="0" y="107"/>
                          <a:pt x="6" y="112"/>
                          <a:pt x="12" y="112"/>
                        </a:cubicBezTo>
                        <a:cubicBezTo>
                          <a:pt x="14" y="112"/>
                          <a:pt x="15" y="112"/>
                          <a:pt x="16" y="112"/>
                        </a:cubicBezTo>
                        <a:cubicBezTo>
                          <a:pt x="16" y="211"/>
                          <a:pt x="16" y="211"/>
                          <a:pt x="16" y="211"/>
                        </a:cubicBezTo>
                        <a:cubicBezTo>
                          <a:pt x="16" y="218"/>
                          <a:pt x="22" y="223"/>
                          <a:pt x="28" y="223"/>
                        </a:cubicBezTo>
                        <a:cubicBezTo>
                          <a:pt x="35" y="223"/>
                          <a:pt x="41" y="218"/>
                          <a:pt x="41" y="211"/>
                        </a:cubicBezTo>
                        <a:cubicBezTo>
                          <a:pt x="41" y="121"/>
                          <a:pt x="41" y="121"/>
                          <a:pt x="41" y="121"/>
                        </a:cubicBezTo>
                        <a:cubicBezTo>
                          <a:pt x="42" y="121"/>
                          <a:pt x="42" y="121"/>
                          <a:pt x="42" y="121"/>
                        </a:cubicBezTo>
                        <a:cubicBezTo>
                          <a:pt x="42" y="211"/>
                          <a:pt x="42" y="211"/>
                          <a:pt x="42" y="211"/>
                        </a:cubicBezTo>
                        <a:cubicBezTo>
                          <a:pt x="42" y="218"/>
                          <a:pt x="47" y="223"/>
                          <a:pt x="54" y="223"/>
                        </a:cubicBezTo>
                        <a:cubicBezTo>
                          <a:pt x="61" y="223"/>
                          <a:pt x="66" y="218"/>
                          <a:pt x="66" y="211"/>
                        </a:cubicBezTo>
                        <a:cubicBezTo>
                          <a:pt x="66" y="112"/>
                          <a:pt x="66" y="112"/>
                          <a:pt x="66" y="112"/>
                        </a:cubicBezTo>
                        <a:cubicBezTo>
                          <a:pt x="67" y="112"/>
                          <a:pt x="69" y="112"/>
                          <a:pt x="70" y="112"/>
                        </a:cubicBezTo>
                        <a:cubicBezTo>
                          <a:pt x="76" y="112"/>
                          <a:pt x="82" y="107"/>
                          <a:pt x="82" y="100"/>
                        </a:cubicBezTo>
                        <a:cubicBezTo>
                          <a:pt x="82" y="12"/>
                          <a:pt x="82" y="12"/>
                          <a:pt x="82" y="12"/>
                        </a:cubicBezTo>
                        <a:cubicBezTo>
                          <a:pt x="82" y="5"/>
                          <a:pt x="76" y="0"/>
                          <a:pt x="70" y="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txBody>
                  <a:bodyPr vert="horz" wrap="square" lIns="51435" tIns="25718" rIns="51435" bIns="25718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fontAlgn="base">
                      <a:spcBef>
                        <a:spcPct val="0"/>
                      </a:spcBef>
                      <a:spcAft>
                        <a:spcPct val="0"/>
                      </a:spcAft>
                      <a:defRPr/>
                    </a:pPr>
                    <a:endParaRPr lang="en-GB" sz="1600" b="1" kern="0" dirty="0">
                      <a:solidFill>
                        <a:prstClr val="black"/>
                      </a:solidFill>
                      <a:cs typeface="Arial" charset="0"/>
                    </a:endParaRPr>
                  </a:p>
                </p:txBody>
              </p:sp>
            </p:grpSp>
            <p:grpSp>
              <p:nvGrpSpPr>
                <p:cNvPr id="2175" name="Group 2174"/>
                <p:cNvGrpSpPr/>
                <p:nvPr/>
              </p:nvGrpSpPr>
              <p:grpSpPr>
                <a:xfrm flipH="1">
                  <a:off x="2506635" y="5672416"/>
                  <a:ext cx="118522" cy="323218"/>
                  <a:chOff x="4419600" y="2886076"/>
                  <a:chExt cx="306388" cy="1073149"/>
                </a:xfrm>
                <a:grpFill/>
              </p:grpSpPr>
              <p:sp>
                <p:nvSpPr>
                  <p:cNvPr id="2201" name="Freeform 6"/>
                  <p:cNvSpPr>
                    <a:spLocks/>
                  </p:cNvSpPr>
                  <p:nvPr/>
                </p:nvSpPr>
                <p:spPr bwMode="auto">
                  <a:xfrm>
                    <a:off x="4479925" y="2886076"/>
                    <a:ext cx="190500" cy="192087"/>
                  </a:xfrm>
                  <a:custGeom>
                    <a:avLst/>
                    <a:gdLst>
                      <a:gd name="T0" fmla="*/ 19 w 51"/>
                      <a:gd name="T1" fmla="*/ 48 h 51"/>
                      <a:gd name="T2" fmla="*/ 47 w 51"/>
                      <a:gd name="T3" fmla="*/ 32 h 51"/>
                      <a:gd name="T4" fmla="*/ 32 w 51"/>
                      <a:gd name="T5" fmla="*/ 3 h 51"/>
                      <a:gd name="T6" fmla="*/ 3 w 51"/>
                      <a:gd name="T7" fmla="*/ 19 h 51"/>
                      <a:gd name="T8" fmla="*/ 19 w 51"/>
                      <a:gd name="T9" fmla="*/ 48 h 5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51" h="51">
                        <a:moveTo>
                          <a:pt x="19" y="48"/>
                        </a:moveTo>
                        <a:cubicBezTo>
                          <a:pt x="31" y="51"/>
                          <a:pt x="44" y="44"/>
                          <a:pt x="47" y="32"/>
                        </a:cubicBezTo>
                        <a:cubicBezTo>
                          <a:pt x="51" y="20"/>
                          <a:pt x="44" y="7"/>
                          <a:pt x="32" y="3"/>
                        </a:cubicBezTo>
                        <a:cubicBezTo>
                          <a:pt x="19" y="0"/>
                          <a:pt x="7" y="7"/>
                          <a:pt x="3" y="19"/>
                        </a:cubicBezTo>
                        <a:cubicBezTo>
                          <a:pt x="0" y="31"/>
                          <a:pt x="7" y="44"/>
                          <a:pt x="19" y="48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txBody>
                  <a:bodyPr vert="horz" wrap="square" lIns="51435" tIns="25718" rIns="51435" bIns="25718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fontAlgn="base">
                      <a:spcBef>
                        <a:spcPct val="0"/>
                      </a:spcBef>
                      <a:spcAft>
                        <a:spcPct val="0"/>
                      </a:spcAft>
                      <a:defRPr/>
                    </a:pPr>
                    <a:endParaRPr lang="en-GB" sz="1600" b="1" kern="0" dirty="0">
                      <a:solidFill>
                        <a:prstClr val="black"/>
                      </a:solidFill>
                      <a:cs typeface="Arial" charset="0"/>
                    </a:endParaRPr>
                  </a:p>
                </p:txBody>
              </p:sp>
              <p:sp>
                <p:nvSpPr>
                  <p:cNvPr id="2202" name="Freeform 7"/>
                  <p:cNvSpPr>
                    <a:spLocks/>
                  </p:cNvSpPr>
                  <p:nvPr/>
                </p:nvSpPr>
                <p:spPr bwMode="auto">
                  <a:xfrm>
                    <a:off x="4419600" y="3122613"/>
                    <a:ext cx="306388" cy="836612"/>
                  </a:xfrm>
                  <a:custGeom>
                    <a:avLst/>
                    <a:gdLst>
                      <a:gd name="T0" fmla="*/ 70 w 82"/>
                      <a:gd name="T1" fmla="*/ 0 h 223"/>
                      <a:gd name="T2" fmla="*/ 70 w 82"/>
                      <a:gd name="T3" fmla="*/ 0 h 223"/>
                      <a:gd name="T4" fmla="*/ 12 w 82"/>
                      <a:gd name="T5" fmla="*/ 0 h 223"/>
                      <a:gd name="T6" fmla="*/ 12 w 82"/>
                      <a:gd name="T7" fmla="*/ 0 h 223"/>
                      <a:gd name="T8" fmla="*/ 0 w 82"/>
                      <a:gd name="T9" fmla="*/ 12 h 223"/>
                      <a:gd name="T10" fmla="*/ 0 w 82"/>
                      <a:gd name="T11" fmla="*/ 100 h 223"/>
                      <a:gd name="T12" fmla="*/ 12 w 82"/>
                      <a:gd name="T13" fmla="*/ 112 h 223"/>
                      <a:gd name="T14" fmla="*/ 16 w 82"/>
                      <a:gd name="T15" fmla="*/ 112 h 223"/>
                      <a:gd name="T16" fmla="*/ 16 w 82"/>
                      <a:gd name="T17" fmla="*/ 211 h 223"/>
                      <a:gd name="T18" fmla="*/ 28 w 82"/>
                      <a:gd name="T19" fmla="*/ 223 h 223"/>
                      <a:gd name="T20" fmla="*/ 41 w 82"/>
                      <a:gd name="T21" fmla="*/ 211 h 223"/>
                      <a:gd name="T22" fmla="*/ 41 w 82"/>
                      <a:gd name="T23" fmla="*/ 121 h 223"/>
                      <a:gd name="T24" fmla="*/ 42 w 82"/>
                      <a:gd name="T25" fmla="*/ 121 h 223"/>
                      <a:gd name="T26" fmla="*/ 42 w 82"/>
                      <a:gd name="T27" fmla="*/ 211 h 223"/>
                      <a:gd name="T28" fmla="*/ 54 w 82"/>
                      <a:gd name="T29" fmla="*/ 223 h 223"/>
                      <a:gd name="T30" fmla="*/ 66 w 82"/>
                      <a:gd name="T31" fmla="*/ 211 h 223"/>
                      <a:gd name="T32" fmla="*/ 66 w 82"/>
                      <a:gd name="T33" fmla="*/ 112 h 223"/>
                      <a:gd name="T34" fmla="*/ 70 w 82"/>
                      <a:gd name="T35" fmla="*/ 112 h 223"/>
                      <a:gd name="T36" fmla="*/ 82 w 82"/>
                      <a:gd name="T37" fmla="*/ 100 h 223"/>
                      <a:gd name="T38" fmla="*/ 82 w 82"/>
                      <a:gd name="T39" fmla="*/ 12 h 223"/>
                      <a:gd name="T40" fmla="*/ 70 w 82"/>
                      <a:gd name="T41" fmla="*/ 0 h 22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</a:cxnLst>
                    <a:rect l="0" t="0" r="r" b="b"/>
                    <a:pathLst>
                      <a:path w="82" h="223">
                        <a:moveTo>
                          <a:pt x="70" y="0"/>
                        </a:moveTo>
                        <a:cubicBezTo>
                          <a:pt x="70" y="0"/>
                          <a:pt x="70" y="0"/>
                          <a:pt x="70" y="0"/>
                        </a:cubicBezTo>
                        <a:cubicBezTo>
                          <a:pt x="12" y="0"/>
                          <a:pt x="12" y="0"/>
                          <a:pt x="12" y="0"/>
                        </a:cubicBezTo>
                        <a:cubicBezTo>
                          <a:pt x="12" y="0"/>
                          <a:pt x="12" y="0"/>
                          <a:pt x="12" y="0"/>
                        </a:cubicBezTo>
                        <a:cubicBezTo>
                          <a:pt x="6" y="0"/>
                          <a:pt x="0" y="5"/>
                          <a:pt x="0" y="12"/>
                        </a:cubicBezTo>
                        <a:cubicBezTo>
                          <a:pt x="0" y="100"/>
                          <a:pt x="0" y="100"/>
                          <a:pt x="0" y="100"/>
                        </a:cubicBezTo>
                        <a:cubicBezTo>
                          <a:pt x="0" y="107"/>
                          <a:pt x="6" y="112"/>
                          <a:pt x="12" y="112"/>
                        </a:cubicBezTo>
                        <a:cubicBezTo>
                          <a:pt x="14" y="112"/>
                          <a:pt x="15" y="112"/>
                          <a:pt x="16" y="112"/>
                        </a:cubicBezTo>
                        <a:cubicBezTo>
                          <a:pt x="16" y="211"/>
                          <a:pt x="16" y="211"/>
                          <a:pt x="16" y="211"/>
                        </a:cubicBezTo>
                        <a:cubicBezTo>
                          <a:pt x="16" y="218"/>
                          <a:pt x="22" y="223"/>
                          <a:pt x="28" y="223"/>
                        </a:cubicBezTo>
                        <a:cubicBezTo>
                          <a:pt x="35" y="223"/>
                          <a:pt x="41" y="218"/>
                          <a:pt x="41" y="211"/>
                        </a:cubicBezTo>
                        <a:cubicBezTo>
                          <a:pt x="41" y="121"/>
                          <a:pt x="41" y="121"/>
                          <a:pt x="41" y="121"/>
                        </a:cubicBezTo>
                        <a:cubicBezTo>
                          <a:pt x="42" y="121"/>
                          <a:pt x="42" y="121"/>
                          <a:pt x="42" y="121"/>
                        </a:cubicBezTo>
                        <a:cubicBezTo>
                          <a:pt x="42" y="211"/>
                          <a:pt x="42" y="211"/>
                          <a:pt x="42" y="211"/>
                        </a:cubicBezTo>
                        <a:cubicBezTo>
                          <a:pt x="42" y="218"/>
                          <a:pt x="47" y="223"/>
                          <a:pt x="54" y="223"/>
                        </a:cubicBezTo>
                        <a:cubicBezTo>
                          <a:pt x="61" y="223"/>
                          <a:pt x="66" y="218"/>
                          <a:pt x="66" y="211"/>
                        </a:cubicBezTo>
                        <a:cubicBezTo>
                          <a:pt x="66" y="112"/>
                          <a:pt x="66" y="112"/>
                          <a:pt x="66" y="112"/>
                        </a:cubicBezTo>
                        <a:cubicBezTo>
                          <a:pt x="67" y="112"/>
                          <a:pt x="69" y="112"/>
                          <a:pt x="70" y="112"/>
                        </a:cubicBezTo>
                        <a:cubicBezTo>
                          <a:pt x="76" y="112"/>
                          <a:pt x="82" y="107"/>
                          <a:pt x="82" y="100"/>
                        </a:cubicBezTo>
                        <a:cubicBezTo>
                          <a:pt x="82" y="12"/>
                          <a:pt x="82" y="12"/>
                          <a:pt x="82" y="12"/>
                        </a:cubicBezTo>
                        <a:cubicBezTo>
                          <a:pt x="82" y="5"/>
                          <a:pt x="76" y="0"/>
                          <a:pt x="70" y="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txBody>
                  <a:bodyPr vert="horz" wrap="square" lIns="51435" tIns="25718" rIns="51435" bIns="25718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fontAlgn="base">
                      <a:spcBef>
                        <a:spcPct val="0"/>
                      </a:spcBef>
                      <a:spcAft>
                        <a:spcPct val="0"/>
                      </a:spcAft>
                      <a:defRPr/>
                    </a:pPr>
                    <a:endParaRPr lang="en-GB" sz="1600" b="1" kern="0" dirty="0">
                      <a:solidFill>
                        <a:prstClr val="black"/>
                      </a:solidFill>
                      <a:cs typeface="Arial" charset="0"/>
                    </a:endParaRPr>
                  </a:p>
                </p:txBody>
              </p:sp>
            </p:grpSp>
            <p:grpSp>
              <p:nvGrpSpPr>
                <p:cNvPr id="2176" name="Group 2175"/>
                <p:cNvGrpSpPr/>
                <p:nvPr/>
              </p:nvGrpSpPr>
              <p:grpSpPr>
                <a:xfrm flipH="1">
                  <a:off x="2673629" y="5672416"/>
                  <a:ext cx="118522" cy="323218"/>
                  <a:chOff x="4419600" y="2886076"/>
                  <a:chExt cx="306388" cy="1073149"/>
                </a:xfrm>
                <a:grpFill/>
              </p:grpSpPr>
              <p:sp>
                <p:nvSpPr>
                  <p:cNvPr id="2199" name="Freeform 6"/>
                  <p:cNvSpPr>
                    <a:spLocks/>
                  </p:cNvSpPr>
                  <p:nvPr/>
                </p:nvSpPr>
                <p:spPr bwMode="auto">
                  <a:xfrm>
                    <a:off x="4479925" y="2886076"/>
                    <a:ext cx="190500" cy="192087"/>
                  </a:xfrm>
                  <a:custGeom>
                    <a:avLst/>
                    <a:gdLst>
                      <a:gd name="T0" fmla="*/ 19 w 51"/>
                      <a:gd name="T1" fmla="*/ 48 h 51"/>
                      <a:gd name="T2" fmla="*/ 47 w 51"/>
                      <a:gd name="T3" fmla="*/ 32 h 51"/>
                      <a:gd name="T4" fmla="*/ 32 w 51"/>
                      <a:gd name="T5" fmla="*/ 3 h 51"/>
                      <a:gd name="T6" fmla="*/ 3 w 51"/>
                      <a:gd name="T7" fmla="*/ 19 h 51"/>
                      <a:gd name="T8" fmla="*/ 19 w 51"/>
                      <a:gd name="T9" fmla="*/ 48 h 5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51" h="51">
                        <a:moveTo>
                          <a:pt x="19" y="48"/>
                        </a:moveTo>
                        <a:cubicBezTo>
                          <a:pt x="31" y="51"/>
                          <a:pt x="44" y="44"/>
                          <a:pt x="47" y="32"/>
                        </a:cubicBezTo>
                        <a:cubicBezTo>
                          <a:pt x="51" y="20"/>
                          <a:pt x="44" y="7"/>
                          <a:pt x="32" y="3"/>
                        </a:cubicBezTo>
                        <a:cubicBezTo>
                          <a:pt x="19" y="0"/>
                          <a:pt x="7" y="7"/>
                          <a:pt x="3" y="19"/>
                        </a:cubicBezTo>
                        <a:cubicBezTo>
                          <a:pt x="0" y="31"/>
                          <a:pt x="7" y="44"/>
                          <a:pt x="19" y="48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txBody>
                  <a:bodyPr vert="horz" wrap="square" lIns="51435" tIns="25718" rIns="51435" bIns="25718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fontAlgn="base">
                      <a:spcBef>
                        <a:spcPct val="0"/>
                      </a:spcBef>
                      <a:spcAft>
                        <a:spcPct val="0"/>
                      </a:spcAft>
                      <a:defRPr/>
                    </a:pPr>
                    <a:endParaRPr lang="en-GB" sz="1600" b="1" kern="0" dirty="0">
                      <a:solidFill>
                        <a:prstClr val="black"/>
                      </a:solidFill>
                      <a:cs typeface="Arial" charset="0"/>
                    </a:endParaRPr>
                  </a:p>
                </p:txBody>
              </p:sp>
              <p:sp>
                <p:nvSpPr>
                  <p:cNvPr id="2200" name="Freeform 7"/>
                  <p:cNvSpPr>
                    <a:spLocks/>
                  </p:cNvSpPr>
                  <p:nvPr/>
                </p:nvSpPr>
                <p:spPr bwMode="auto">
                  <a:xfrm>
                    <a:off x="4419600" y="3122613"/>
                    <a:ext cx="306388" cy="836612"/>
                  </a:xfrm>
                  <a:custGeom>
                    <a:avLst/>
                    <a:gdLst>
                      <a:gd name="T0" fmla="*/ 70 w 82"/>
                      <a:gd name="T1" fmla="*/ 0 h 223"/>
                      <a:gd name="T2" fmla="*/ 70 w 82"/>
                      <a:gd name="T3" fmla="*/ 0 h 223"/>
                      <a:gd name="T4" fmla="*/ 12 w 82"/>
                      <a:gd name="T5" fmla="*/ 0 h 223"/>
                      <a:gd name="T6" fmla="*/ 12 w 82"/>
                      <a:gd name="T7" fmla="*/ 0 h 223"/>
                      <a:gd name="T8" fmla="*/ 0 w 82"/>
                      <a:gd name="T9" fmla="*/ 12 h 223"/>
                      <a:gd name="T10" fmla="*/ 0 w 82"/>
                      <a:gd name="T11" fmla="*/ 100 h 223"/>
                      <a:gd name="T12" fmla="*/ 12 w 82"/>
                      <a:gd name="T13" fmla="*/ 112 h 223"/>
                      <a:gd name="T14" fmla="*/ 16 w 82"/>
                      <a:gd name="T15" fmla="*/ 112 h 223"/>
                      <a:gd name="T16" fmla="*/ 16 w 82"/>
                      <a:gd name="T17" fmla="*/ 211 h 223"/>
                      <a:gd name="T18" fmla="*/ 28 w 82"/>
                      <a:gd name="T19" fmla="*/ 223 h 223"/>
                      <a:gd name="T20" fmla="*/ 41 w 82"/>
                      <a:gd name="T21" fmla="*/ 211 h 223"/>
                      <a:gd name="T22" fmla="*/ 41 w 82"/>
                      <a:gd name="T23" fmla="*/ 121 h 223"/>
                      <a:gd name="T24" fmla="*/ 42 w 82"/>
                      <a:gd name="T25" fmla="*/ 121 h 223"/>
                      <a:gd name="T26" fmla="*/ 42 w 82"/>
                      <a:gd name="T27" fmla="*/ 211 h 223"/>
                      <a:gd name="T28" fmla="*/ 54 w 82"/>
                      <a:gd name="T29" fmla="*/ 223 h 223"/>
                      <a:gd name="T30" fmla="*/ 66 w 82"/>
                      <a:gd name="T31" fmla="*/ 211 h 223"/>
                      <a:gd name="T32" fmla="*/ 66 w 82"/>
                      <a:gd name="T33" fmla="*/ 112 h 223"/>
                      <a:gd name="T34" fmla="*/ 70 w 82"/>
                      <a:gd name="T35" fmla="*/ 112 h 223"/>
                      <a:gd name="T36" fmla="*/ 82 w 82"/>
                      <a:gd name="T37" fmla="*/ 100 h 223"/>
                      <a:gd name="T38" fmla="*/ 82 w 82"/>
                      <a:gd name="T39" fmla="*/ 12 h 223"/>
                      <a:gd name="T40" fmla="*/ 70 w 82"/>
                      <a:gd name="T41" fmla="*/ 0 h 22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</a:cxnLst>
                    <a:rect l="0" t="0" r="r" b="b"/>
                    <a:pathLst>
                      <a:path w="82" h="223">
                        <a:moveTo>
                          <a:pt x="70" y="0"/>
                        </a:moveTo>
                        <a:cubicBezTo>
                          <a:pt x="70" y="0"/>
                          <a:pt x="70" y="0"/>
                          <a:pt x="70" y="0"/>
                        </a:cubicBezTo>
                        <a:cubicBezTo>
                          <a:pt x="12" y="0"/>
                          <a:pt x="12" y="0"/>
                          <a:pt x="12" y="0"/>
                        </a:cubicBezTo>
                        <a:cubicBezTo>
                          <a:pt x="12" y="0"/>
                          <a:pt x="12" y="0"/>
                          <a:pt x="12" y="0"/>
                        </a:cubicBezTo>
                        <a:cubicBezTo>
                          <a:pt x="6" y="0"/>
                          <a:pt x="0" y="5"/>
                          <a:pt x="0" y="12"/>
                        </a:cubicBezTo>
                        <a:cubicBezTo>
                          <a:pt x="0" y="100"/>
                          <a:pt x="0" y="100"/>
                          <a:pt x="0" y="100"/>
                        </a:cubicBezTo>
                        <a:cubicBezTo>
                          <a:pt x="0" y="107"/>
                          <a:pt x="6" y="112"/>
                          <a:pt x="12" y="112"/>
                        </a:cubicBezTo>
                        <a:cubicBezTo>
                          <a:pt x="14" y="112"/>
                          <a:pt x="15" y="112"/>
                          <a:pt x="16" y="112"/>
                        </a:cubicBezTo>
                        <a:cubicBezTo>
                          <a:pt x="16" y="211"/>
                          <a:pt x="16" y="211"/>
                          <a:pt x="16" y="211"/>
                        </a:cubicBezTo>
                        <a:cubicBezTo>
                          <a:pt x="16" y="218"/>
                          <a:pt x="22" y="223"/>
                          <a:pt x="28" y="223"/>
                        </a:cubicBezTo>
                        <a:cubicBezTo>
                          <a:pt x="35" y="223"/>
                          <a:pt x="41" y="218"/>
                          <a:pt x="41" y="211"/>
                        </a:cubicBezTo>
                        <a:cubicBezTo>
                          <a:pt x="41" y="121"/>
                          <a:pt x="41" y="121"/>
                          <a:pt x="41" y="121"/>
                        </a:cubicBezTo>
                        <a:cubicBezTo>
                          <a:pt x="42" y="121"/>
                          <a:pt x="42" y="121"/>
                          <a:pt x="42" y="121"/>
                        </a:cubicBezTo>
                        <a:cubicBezTo>
                          <a:pt x="42" y="211"/>
                          <a:pt x="42" y="211"/>
                          <a:pt x="42" y="211"/>
                        </a:cubicBezTo>
                        <a:cubicBezTo>
                          <a:pt x="42" y="218"/>
                          <a:pt x="47" y="223"/>
                          <a:pt x="54" y="223"/>
                        </a:cubicBezTo>
                        <a:cubicBezTo>
                          <a:pt x="61" y="223"/>
                          <a:pt x="66" y="218"/>
                          <a:pt x="66" y="211"/>
                        </a:cubicBezTo>
                        <a:cubicBezTo>
                          <a:pt x="66" y="112"/>
                          <a:pt x="66" y="112"/>
                          <a:pt x="66" y="112"/>
                        </a:cubicBezTo>
                        <a:cubicBezTo>
                          <a:pt x="67" y="112"/>
                          <a:pt x="69" y="112"/>
                          <a:pt x="70" y="112"/>
                        </a:cubicBezTo>
                        <a:cubicBezTo>
                          <a:pt x="76" y="112"/>
                          <a:pt x="82" y="107"/>
                          <a:pt x="82" y="100"/>
                        </a:cubicBezTo>
                        <a:cubicBezTo>
                          <a:pt x="82" y="12"/>
                          <a:pt x="82" y="12"/>
                          <a:pt x="82" y="12"/>
                        </a:cubicBezTo>
                        <a:cubicBezTo>
                          <a:pt x="82" y="5"/>
                          <a:pt x="76" y="0"/>
                          <a:pt x="70" y="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txBody>
                  <a:bodyPr vert="horz" wrap="square" lIns="51435" tIns="25718" rIns="51435" bIns="25718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fontAlgn="base">
                      <a:spcBef>
                        <a:spcPct val="0"/>
                      </a:spcBef>
                      <a:spcAft>
                        <a:spcPct val="0"/>
                      </a:spcAft>
                      <a:defRPr/>
                    </a:pPr>
                    <a:endParaRPr lang="en-GB" sz="1600" b="1" kern="0" dirty="0">
                      <a:solidFill>
                        <a:prstClr val="black"/>
                      </a:solidFill>
                      <a:cs typeface="Arial" charset="0"/>
                    </a:endParaRPr>
                  </a:p>
                </p:txBody>
              </p:sp>
            </p:grpSp>
            <p:grpSp>
              <p:nvGrpSpPr>
                <p:cNvPr id="2177" name="Group 2176"/>
                <p:cNvGrpSpPr/>
                <p:nvPr/>
              </p:nvGrpSpPr>
              <p:grpSpPr>
                <a:xfrm flipH="1">
                  <a:off x="2840624" y="5672416"/>
                  <a:ext cx="118522" cy="323218"/>
                  <a:chOff x="4419600" y="2886076"/>
                  <a:chExt cx="306388" cy="1073149"/>
                </a:xfrm>
                <a:grpFill/>
              </p:grpSpPr>
              <p:sp>
                <p:nvSpPr>
                  <p:cNvPr id="2197" name="Freeform 6"/>
                  <p:cNvSpPr>
                    <a:spLocks/>
                  </p:cNvSpPr>
                  <p:nvPr/>
                </p:nvSpPr>
                <p:spPr bwMode="auto">
                  <a:xfrm>
                    <a:off x="4479925" y="2886076"/>
                    <a:ext cx="190500" cy="192087"/>
                  </a:xfrm>
                  <a:custGeom>
                    <a:avLst/>
                    <a:gdLst>
                      <a:gd name="T0" fmla="*/ 19 w 51"/>
                      <a:gd name="T1" fmla="*/ 48 h 51"/>
                      <a:gd name="T2" fmla="*/ 47 w 51"/>
                      <a:gd name="T3" fmla="*/ 32 h 51"/>
                      <a:gd name="T4" fmla="*/ 32 w 51"/>
                      <a:gd name="T5" fmla="*/ 3 h 51"/>
                      <a:gd name="T6" fmla="*/ 3 w 51"/>
                      <a:gd name="T7" fmla="*/ 19 h 51"/>
                      <a:gd name="T8" fmla="*/ 19 w 51"/>
                      <a:gd name="T9" fmla="*/ 48 h 5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51" h="51">
                        <a:moveTo>
                          <a:pt x="19" y="48"/>
                        </a:moveTo>
                        <a:cubicBezTo>
                          <a:pt x="31" y="51"/>
                          <a:pt x="44" y="44"/>
                          <a:pt x="47" y="32"/>
                        </a:cubicBezTo>
                        <a:cubicBezTo>
                          <a:pt x="51" y="20"/>
                          <a:pt x="44" y="7"/>
                          <a:pt x="32" y="3"/>
                        </a:cubicBezTo>
                        <a:cubicBezTo>
                          <a:pt x="19" y="0"/>
                          <a:pt x="7" y="7"/>
                          <a:pt x="3" y="19"/>
                        </a:cubicBezTo>
                        <a:cubicBezTo>
                          <a:pt x="0" y="31"/>
                          <a:pt x="7" y="44"/>
                          <a:pt x="19" y="48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txBody>
                  <a:bodyPr vert="horz" wrap="square" lIns="51435" tIns="25718" rIns="51435" bIns="25718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fontAlgn="base">
                      <a:spcBef>
                        <a:spcPct val="0"/>
                      </a:spcBef>
                      <a:spcAft>
                        <a:spcPct val="0"/>
                      </a:spcAft>
                      <a:defRPr/>
                    </a:pPr>
                    <a:endParaRPr lang="en-GB" sz="1600" b="1" kern="0" dirty="0">
                      <a:solidFill>
                        <a:prstClr val="black"/>
                      </a:solidFill>
                      <a:cs typeface="Arial" charset="0"/>
                    </a:endParaRPr>
                  </a:p>
                </p:txBody>
              </p:sp>
              <p:sp>
                <p:nvSpPr>
                  <p:cNvPr id="2198" name="Freeform 7"/>
                  <p:cNvSpPr>
                    <a:spLocks/>
                  </p:cNvSpPr>
                  <p:nvPr/>
                </p:nvSpPr>
                <p:spPr bwMode="auto">
                  <a:xfrm>
                    <a:off x="4419600" y="3122613"/>
                    <a:ext cx="306388" cy="836612"/>
                  </a:xfrm>
                  <a:custGeom>
                    <a:avLst/>
                    <a:gdLst>
                      <a:gd name="T0" fmla="*/ 70 w 82"/>
                      <a:gd name="T1" fmla="*/ 0 h 223"/>
                      <a:gd name="T2" fmla="*/ 70 w 82"/>
                      <a:gd name="T3" fmla="*/ 0 h 223"/>
                      <a:gd name="T4" fmla="*/ 12 w 82"/>
                      <a:gd name="T5" fmla="*/ 0 h 223"/>
                      <a:gd name="T6" fmla="*/ 12 w 82"/>
                      <a:gd name="T7" fmla="*/ 0 h 223"/>
                      <a:gd name="T8" fmla="*/ 0 w 82"/>
                      <a:gd name="T9" fmla="*/ 12 h 223"/>
                      <a:gd name="T10" fmla="*/ 0 w 82"/>
                      <a:gd name="T11" fmla="*/ 100 h 223"/>
                      <a:gd name="T12" fmla="*/ 12 w 82"/>
                      <a:gd name="T13" fmla="*/ 112 h 223"/>
                      <a:gd name="T14" fmla="*/ 16 w 82"/>
                      <a:gd name="T15" fmla="*/ 112 h 223"/>
                      <a:gd name="T16" fmla="*/ 16 w 82"/>
                      <a:gd name="T17" fmla="*/ 211 h 223"/>
                      <a:gd name="T18" fmla="*/ 28 w 82"/>
                      <a:gd name="T19" fmla="*/ 223 h 223"/>
                      <a:gd name="T20" fmla="*/ 41 w 82"/>
                      <a:gd name="T21" fmla="*/ 211 h 223"/>
                      <a:gd name="T22" fmla="*/ 41 w 82"/>
                      <a:gd name="T23" fmla="*/ 121 h 223"/>
                      <a:gd name="T24" fmla="*/ 42 w 82"/>
                      <a:gd name="T25" fmla="*/ 121 h 223"/>
                      <a:gd name="T26" fmla="*/ 42 w 82"/>
                      <a:gd name="T27" fmla="*/ 211 h 223"/>
                      <a:gd name="T28" fmla="*/ 54 w 82"/>
                      <a:gd name="T29" fmla="*/ 223 h 223"/>
                      <a:gd name="T30" fmla="*/ 66 w 82"/>
                      <a:gd name="T31" fmla="*/ 211 h 223"/>
                      <a:gd name="T32" fmla="*/ 66 w 82"/>
                      <a:gd name="T33" fmla="*/ 112 h 223"/>
                      <a:gd name="T34" fmla="*/ 70 w 82"/>
                      <a:gd name="T35" fmla="*/ 112 h 223"/>
                      <a:gd name="T36" fmla="*/ 82 w 82"/>
                      <a:gd name="T37" fmla="*/ 100 h 223"/>
                      <a:gd name="T38" fmla="*/ 82 w 82"/>
                      <a:gd name="T39" fmla="*/ 12 h 223"/>
                      <a:gd name="T40" fmla="*/ 70 w 82"/>
                      <a:gd name="T41" fmla="*/ 0 h 22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</a:cxnLst>
                    <a:rect l="0" t="0" r="r" b="b"/>
                    <a:pathLst>
                      <a:path w="82" h="223">
                        <a:moveTo>
                          <a:pt x="70" y="0"/>
                        </a:moveTo>
                        <a:cubicBezTo>
                          <a:pt x="70" y="0"/>
                          <a:pt x="70" y="0"/>
                          <a:pt x="70" y="0"/>
                        </a:cubicBezTo>
                        <a:cubicBezTo>
                          <a:pt x="12" y="0"/>
                          <a:pt x="12" y="0"/>
                          <a:pt x="12" y="0"/>
                        </a:cubicBezTo>
                        <a:cubicBezTo>
                          <a:pt x="12" y="0"/>
                          <a:pt x="12" y="0"/>
                          <a:pt x="12" y="0"/>
                        </a:cubicBezTo>
                        <a:cubicBezTo>
                          <a:pt x="6" y="0"/>
                          <a:pt x="0" y="5"/>
                          <a:pt x="0" y="12"/>
                        </a:cubicBezTo>
                        <a:cubicBezTo>
                          <a:pt x="0" y="100"/>
                          <a:pt x="0" y="100"/>
                          <a:pt x="0" y="100"/>
                        </a:cubicBezTo>
                        <a:cubicBezTo>
                          <a:pt x="0" y="107"/>
                          <a:pt x="6" y="112"/>
                          <a:pt x="12" y="112"/>
                        </a:cubicBezTo>
                        <a:cubicBezTo>
                          <a:pt x="14" y="112"/>
                          <a:pt x="15" y="112"/>
                          <a:pt x="16" y="112"/>
                        </a:cubicBezTo>
                        <a:cubicBezTo>
                          <a:pt x="16" y="211"/>
                          <a:pt x="16" y="211"/>
                          <a:pt x="16" y="211"/>
                        </a:cubicBezTo>
                        <a:cubicBezTo>
                          <a:pt x="16" y="218"/>
                          <a:pt x="22" y="223"/>
                          <a:pt x="28" y="223"/>
                        </a:cubicBezTo>
                        <a:cubicBezTo>
                          <a:pt x="35" y="223"/>
                          <a:pt x="41" y="218"/>
                          <a:pt x="41" y="211"/>
                        </a:cubicBezTo>
                        <a:cubicBezTo>
                          <a:pt x="41" y="121"/>
                          <a:pt x="41" y="121"/>
                          <a:pt x="41" y="121"/>
                        </a:cubicBezTo>
                        <a:cubicBezTo>
                          <a:pt x="42" y="121"/>
                          <a:pt x="42" y="121"/>
                          <a:pt x="42" y="121"/>
                        </a:cubicBezTo>
                        <a:cubicBezTo>
                          <a:pt x="42" y="211"/>
                          <a:pt x="42" y="211"/>
                          <a:pt x="42" y="211"/>
                        </a:cubicBezTo>
                        <a:cubicBezTo>
                          <a:pt x="42" y="218"/>
                          <a:pt x="47" y="223"/>
                          <a:pt x="54" y="223"/>
                        </a:cubicBezTo>
                        <a:cubicBezTo>
                          <a:pt x="61" y="223"/>
                          <a:pt x="66" y="218"/>
                          <a:pt x="66" y="211"/>
                        </a:cubicBezTo>
                        <a:cubicBezTo>
                          <a:pt x="66" y="112"/>
                          <a:pt x="66" y="112"/>
                          <a:pt x="66" y="112"/>
                        </a:cubicBezTo>
                        <a:cubicBezTo>
                          <a:pt x="67" y="112"/>
                          <a:pt x="69" y="112"/>
                          <a:pt x="70" y="112"/>
                        </a:cubicBezTo>
                        <a:cubicBezTo>
                          <a:pt x="76" y="112"/>
                          <a:pt x="82" y="107"/>
                          <a:pt x="82" y="100"/>
                        </a:cubicBezTo>
                        <a:cubicBezTo>
                          <a:pt x="82" y="12"/>
                          <a:pt x="82" y="12"/>
                          <a:pt x="82" y="12"/>
                        </a:cubicBezTo>
                        <a:cubicBezTo>
                          <a:pt x="82" y="5"/>
                          <a:pt x="76" y="0"/>
                          <a:pt x="70" y="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txBody>
                  <a:bodyPr vert="horz" wrap="square" lIns="51435" tIns="25718" rIns="51435" bIns="25718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fontAlgn="base">
                      <a:spcBef>
                        <a:spcPct val="0"/>
                      </a:spcBef>
                      <a:spcAft>
                        <a:spcPct val="0"/>
                      </a:spcAft>
                      <a:defRPr/>
                    </a:pPr>
                    <a:endParaRPr lang="en-GB" sz="1600" b="1" kern="0" dirty="0">
                      <a:solidFill>
                        <a:prstClr val="black"/>
                      </a:solidFill>
                      <a:cs typeface="Arial" charset="0"/>
                    </a:endParaRPr>
                  </a:p>
                </p:txBody>
              </p:sp>
            </p:grpSp>
            <p:grpSp>
              <p:nvGrpSpPr>
                <p:cNvPr id="2178" name="Group 2177"/>
                <p:cNvGrpSpPr/>
                <p:nvPr/>
              </p:nvGrpSpPr>
              <p:grpSpPr>
                <a:xfrm flipH="1">
                  <a:off x="3007615" y="5672416"/>
                  <a:ext cx="118522" cy="323218"/>
                  <a:chOff x="4419600" y="2886076"/>
                  <a:chExt cx="306388" cy="1073149"/>
                </a:xfrm>
                <a:grpFill/>
              </p:grpSpPr>
              <p:sp>
                <p:nvSpPr>
                  <p:cNvPr id="2195" name="Freeform 6"/>
                  <p:cNvSpPr>
                    <a:spLocks/>
                  </p:cNvSpPr>
                  <p:nvPr/>
                </p:nvSpPr>
                <p:spPr bwMode="auto">
                  <a:xfrm>
                    <a:off x="4479925" y="2886076"/>
                    <a:ext cx="190500" cy="192087"/>
                  </a:xfrm>
                  <a:custGeom>
                    <a:avLst/>
                    <a:gdLst>
                      <a:gd name="T0" fmla="*/ 19 w 51"/>
                      <a:gd name="T1" fmla="*/ 48 h 51"/>
                      <a:gd name="T2" fmla="*/ 47 w 51"/>
                      <a:gd name="T3" fmla="*/ 32 h 51"/>
                      <a:gd name="T4" fmla="*/ 32 w 51"/>
                      <a:gd name="T5" fmla="*/ 3 h 51"/>
                      <a:gd name="T6" fmla="*/ 3 w 51"/>
                      <a:gd name="T7" fmla="*/ 19 h 51"/>
                      <a:gd name="T8" fmla="*/ 19 w 51"/>
                      <a:gd name="T9" fmla="*/ 48 h 5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51" h="51">
                        <a:moveTo>
                          <a:pt x="19" y="48"/>
                        </a:moveTo>
                        <a:cubicBezTo>
                          <a:pt x="31" y="51"/>
                          <a:pt x="44" y="44"/>
                          <a:pt x="47" y="32"/>
                        </a:cubicBezTo>
                        <a:cubicBezTo>
                          <a:pt x="51" y="20"/>
                          <a:pt x="44" y="7"/>
                          <a:pt x="32" y="3"/>
                        </a:cubicBezTo>
                        <a:cubicBezTo>
                          <a:pt x="19" y="0"/>
                          <a:pt x="7" y="7"/>
                          <a:pt x="3" y="19"/>
                        </a:cubicBezTo>
                        <a:cubicBezTo>
                          <a:pt x="0" y="31"/>
                          <a:pt x="7" y="44"/>
                          <a:pt x="19" y="48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txBody>
                  <a:bodyPr vert="horz" wrap="square" lIns="51435" tIns="25718" rIns="51435" bIns="25718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fontAlgn="base">
                      <a:spcBef>
                        <a:spcPct val="0"/>
                      </a:spcBef>
                      <a:spcAft>
                        <a:spcPct val="0"/>
                      </a:spcAft>
                      <a:defRPr/>
                    </a:pPr>
                    <a:endParaRPr lang="en-GB" sz="1600" b="1" kern="0" dirty="0">
                      <a:solidFill>
                        <a:prstClr val="black"/>
                      </a:solidFill>
                      <a:cs typeface="Arial" charset="0"/>
                    </a:endParaRPr>
                  </a:p>
                </p:txBody>
              </p:sp>
              <p:sp>
                <p:nvSpPr>
                  <p:cNvPr id="2196" name="Freeform 7"/>
                  <p:cNvSpPr>
                    <a:spLocks/>
                  </p:cNvSpPr>
                  <p:nvPr/>
                </p:nvSpPr>
                <p:spPr bwMode="auto">
                  <a:xfrm>
                    <a:off x="4419600" y="3122613"/>
                    <a:ext cx="306388" cy="836612"/>
                  </a:xfrm>
                  <a:custGeom>
                    <a:avLst/>
                    <a:gdLst>
                      <a:gd name="T0" fmla="*/ 70 w 82"/>
                      <a:gd name="T1" fmla="*/ 0 h 223"/>
                      <a:gd name="T2" fmla="*/ 70 w 82"/>
                      <a:gd name="T3" fmla="*/ 0 h 223"/>
                      <a:gd name="T4" fmla="*/ 12 w 82"/>
                      <a:gd name="T5" fmla="*/ 0 h 223"/>
                      <a:gd name="T6" fmla="*/ 12 w 82"/>
                      <a:gd name="T7" fmla="*/ 0 h 223"/>
                      <a:gd name="T8" fmla="*/ 0 w 82"/>
                      <a:gd name="T9" fmla="*/ 12 h 223"/>
                      <a:gd name="T10" fmla="*/ 0 w 82"/>
                      <a:gd name="T11" fmla="*/ 100 h 223"/>
                      <a:gd name="T12" fmla="*/ 12 w 82"/>
                      <a:gd name="T13" fmla="*/ 112 h 223"/>
                      <a:gd name="T14" fmla="*/ 16 w 82"/>
                      <a:gd name="T15" fmla="*/ 112 h 223"/>
                      <a:gd name="T16" fmla="*/ 16 w 82"/>
                      <a:gd name="T17" fmla="*/ 211 h 223"/>
                      <a:gd name="T18" fmla="*/ 28 w 82"/>
                      <a:gd name="T19" fmla="*/ 223 h 223"/>
                      <a:gd name="T20" fmla="*/ 41 w 82"/>
                      <a:gd name="T21" fmla="*/ 211 h 223"/>
                      <a:gd name="T22" fmla="*/ 41 w 82"/>
                      <a:gd name="T23" fmla="*/ 121 h 223"/>
                      <a:gd name="T24" fmla="*/ 42 w 82"/>
                      <a:gd name="T25" fmla="*/ 121 h 223"/>
                      <a:gd name="T26" fmla="*/ 42 w 82"/>
                      <a:gd name="T27" fmla="*/ 211 h 223"/>
                      <a:gd name="T28" fmla="*/ 54 w 82"/>
                      <a:gd name="T29" fmla="*/ 223 h 223"/>
                      <a:gd name="T30" fmla="*/ 66 w 82"/>
                      <a:gd name="T31" fmla="*/ 211 h 223"/>
                      <a:gd name="T32" fmla="*/ 66 w 82"/>
                      <a:gd name="T33" fmla="*/ 112 h 223"/>
                      <a:gd name="T34" fmla="*/ 70 w 82"/>
                      <a:gd name="T35" fmla="*/ 112 h 223"/>
                      <a:gd name="T36" fmla="*/ 82 w 82"/>
                      <a:gd name="T37" fmla="*/ 100 h 223"/>
                      <a:gd name="T38" fmla="*/ 82 w 82"/>
                      <a:gd name="T39" fmla="*/ 12 h 223"/>
                      <a:gd name="T40" fmla="*/ 70 w 82"/>
                      <a:gd name="T41" fmla="*/ 0 h 22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</a:cxnLst>
                    <a:rect l="0" t="0" r="r" b="b"/>
                    <a:pathLst>
                      <a:path w="82" h="223">
                        <a:moveTo>
                          <a:pt x="70" y="0"/>
                        </a:moveTo>
                        <a:cubicBezTo>
                          <a:pt x="70" y="0"/>
                          <a:pt x="70" y="0"/>
                          <a:pt x="70" y="0"/>
                        </a:cubicBezTo>
                        <a:cubicBezTo>
                          <a:pt x="12" y="0"/>
                          <a:pt x="12" y="0"/>
                          <a:pt x="12" y="0"/>
                        </a:cubicBezTo>
                        <a:cubicBezTo>
                          <a:pt x="12" y="0"/>
                          <a:pt x="12" y="0"/>
                          <a:pt x="12" y="0"/>
                        </a:cubicBezTo>
                        <a:cubicBezTo>
                          <a:pt x="6" y="0"/>
                          <a:pt x="0" y="5"/>
                          <a:pt x="0" y="12"/>
                        </a:cubicBezTo>
                        <a:cubicBezTo>
                          <a:pt x="0" y="100"/>
                          <a:pt x="0" y="100"/>
                          <a:pt x="0" y="100"/>
                        </a:cubicBezTo>
                        <a:cubicBezTo>
                          <a:pt x="0" y="107"/>
                          <a:pt x="6" y="112"/>
                          <a:pt x="12" y="112"/>
                        </a:cubicBezTo>
                        <a:cubicBezTo>
                          <a:pt x="14" y="112"/>
                          <a:pt x="15" y="112"/>
                          <a:pt x="16" y="112"/>
                        </a:cubicBezTo>
                        <a:cubicBezTo>
                          <a:pt x="16" y="211"/>
                          <a:pt x="16" y="211"/>
                          <a:pt x="16" y="211"/>
                        </a:cubicBezTo>
                        <a:cubicBezTo>
                          <a:pt x="16" y="218"/>
                          <a:pt x="22" y="223"/>
                          <a:pt x="28" y="223"/>
                        </a:cubicBezTo>
                        <a:cubicBezTo>
                          <a:pt x="35" y="223"/>
                          <a:pt x="41" y="218"/>
                          <a:pt x="41" y="211"/>
                        </a:cubicBezTo>
                        <a:cubicBezTo>
                          <a:pt x="41" y="121"/>
                          <a:pt x="41" y="121"/>
                          <a:pt x="41" y="121"/>
                        </a:cubicBezTo>
                        <a:cubicBezTo>
                          <a:pt x="42" y="121"/>
                          <a:pt x="42" y="121"/>
                          <a:pt x="42" y="121"/>
                        </a:cubicBezTo>
                        <a:cubicBezTo>
                          <a:pt x="42" y="211"/>
                          <a:pt x="42" y="211"/>
                          <a:pt x="42" y="211"/>
                        </a:cubicBezTo>
                        <a:cubicBezTo>
                          <a:pt x="42" y="218"/>
                          <a:pt x="47" y="223"/>
                          <a:pt x="54" y="223"/>
                        </a:cubicBezTo>
                        <a:cubicBezTo>
                          <a:pt x="61" y="223"/>
                          <a:pt x="66" y="218"/>
                          <a:pt x="66" y="211"/>
                        </a:cubicBezTo>
                        <a:cubicBezTo>
                          <a:pt x="66" y="112"/>
                          <a:pt x="66" y="112"/>
                          <a:pt x="66" y="112"/>
                        </a:cubicBezTo>
                        <a:cubicBezTo>
                          <a:pt x="67" y="112"/>
                          <a:pt x="69" y="112"/>
                          <a:pt x="70" y="112"/>
                        </a:cubicBezTo>
                        <a:cubicBezTo>
                          <a:pt x="76" y="112"/>
                          <a:pt x="82" y="107"/>
                          <a:pt x="82" y="100"/>
                        </a:cubicBezTo>
                        <a:cubicBezTo>
                          <a:pt x="82" y="12"/>
                          <a:pt x="82" y="12"/>
                          <a:pt x="82" y="12"/>
                        </a:cubicBezTo>
                        <a:cubicBezTo>
                          <a:pt x="82" y="5"/>
                          <a:pt x="76" y="0"/>
                          <a:pt x="70" y="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txBody>
                  <a:bodyPr vert="horz" wrap="square" lIns="51435" tIns="25718" rIns="51435" bIns="25718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fontAlgn="base">
                      <a:spcBef>
                        <a:spcPct val="0"/>
                      </a:spcBef>
                      <a:spcAft>
                        <a:spcPct val="0"/>
                      </a:spcAft>
                      <a:defRPr/>
                    </a:pPr>
                    <a:endParaRPr lang="en-GB" sz="1600" b="1" kern="0" dirty="0">
                      <a:solidFill>
                        <a:prstClr val="black"/>
                      </a:solidFill>
                      <a:cs typeface="Arial" charset="0"/>
                    </a:endParaRPr>
                  </a:p>
                </p:txBody>
              </p:sp>
            </p:grpSp>
            <p:grpSp>
              <p:nvGrpSpPr>
                <p:cNvPr id="2179" name="Group 2178"/>
                <p:cNvGrpSpPr/>
                <p:nvPr/>
              </p:nvGrpSpPr>
              <p:grpSpPr>
                <a:xfrm>
                  <a:off x="2339641" y="6014462"/>
                  <a:ext cx="786501" cy="323218"/>
                  <a:chOff x="2011993" y="1413159"/>
                  <a:chExt cx="717181" cy="355345"/>
                </a:xfrm>
                <a:grpFill/>
              </p:grpSpPr>
              <p:grpSp>
                <p:nvGrpSpPr>
                  <p:cNvPr id="2180" name="Group 2179"/>
                  <p:cNvGrpSpPr/>
                  <p:nvPr/>
                </p:nvGrpSpPr>
                <p:grpSpPr>
                  <a:xfrm flipH="1">
                    <a:off x="2011993" y="1413159"/>
                    <a:ext cx="108076" cy="355345"/>
                    <a:chOff x="4419600" y="2886076"/>
                    <a:chExt cx="306388" cy="1073149"/>
                  </a:xfrm>
                  <a:grpFill/>
                </p:grpSpPr>
                <p:sp>
                  <p:nvSpPr>
                    <p:cNvPr id="2193" name="Freeform 6"/>
                    <p:cNvSpPr>
                      <a:spLocks/>
                    </p:cNvSpPr>
                    <p:nvPr/>
                  </p:nvSpPr>
                  <p:spPr bwMode="auto">
                    <a:xfrm>
                      <a:off x="4479925" y="2886076"/>
                      <a:ext cx="190500" cy="192087"/>
                    </a:xfrm>
                    <a:custGeom>
                      <a:avLst/>
                      <a:gdLst>
                        <a:gd name="T0" fmla="*/ 19 w 51"/>
                        <a:gd name="T1" fmla="*/ 48 h 51"/>
                        <a:gd name="T2" fmla="*/ 47 w 51"/>
                        <a:gd name="T3" fmla="*/ 32 h 51"/>
                        <a:gd name="T4" fmla="*/ 32 w 51"/>
                        <a:gd name="T5" fmla="*/ 3 h 51"/>
                        <a:gd name="T6" fmla="*/ 3 w 51"/>
                        <a:gd name="T7" fmla="*/ 19 h 51"/>
                        <a:gd name="T8" fmla="*/ 19 w 51"/>
                        <a:gd name="T9" fmla="*/ 48 h 5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</a:cxnLst>
                      <a:rect l="0" t="0" r="r" b="b"/>
                      <a:pathLst>
                        <a:path w="51" h="51">
                          <a:moveTo>
                            <a:pt x="19" y="48"/>
                          </a:moveTo>
                          <a:cubicBezTo>
                            <a:pt x="31" y="51"/>
                            <a:pt x="44" y="44"/>
                            <a:pt x="47" y="32"/>
                          </a:cubicBezTo>
                          <a:cubicBezTo>
                            <a:pt x="51" y="20"/>
                            <a:pt x="44" y="7"/>
                            <a:pt x="32" y="3"/>
                          </a:cubicBezTo>
                          <a:cubicBezTo>
                            <a:pt x="19" y="0"/>
                            <a:pt x="7" y="7"/>
                            <a:pt x="3" y="19"/>
                          </a:cubicBezTo>
                          <a:cubicBezTo>
                            <a:pt x="0" y="31"/>
                            <a:pt x="7" y="44"/>
                            <a:pt x="19" y="48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txBody>
                    <a:bodyPr vert="horz" wrap="square" lIns="51435" tIns="25718" rIns="51435" bIns="25718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/>
                      </a:pPr>
                      <a:endParaRPr lang="en-GB" sz="1600" b="1" kern="0" dirty="0">
                        <a:solidFill>
                          <a:prstClr val="black"/>
                        </a:solidFill>
                        <a:cs typeface="Arial" charset="0"/>
                      </a:endParaRPr>
                    </a:p>
                  </p:txBody>
                </p:sp>
                <p:sp>
                  <p:nvSpPr>
                    <p:cNvPr id="2194" name="Freeform 7"/>
                    <p:cNvSpPr>
                      <a:spLocks/>
                    </p:cNvSpPr>
                    <p:nvPr/>
                  </p:nvSpPr>
                  <p:spPr bwMode="auto">
                    <a:xfrm>
                      <a:off x="4419600" y="3122613"/>
                      <a:ext cx="306388" cy="836612"/>
                    </a:xfrm>
                    <a:custGeom>
                      <a:avLst/>
                      <a:gdLst>
                        <a:gd name="T0" fmla="*/ 70 w 82"/>
                        <a:gd name="T1" fmla="*/ 0 h 223"/>
                        <a:gd name="T2" fmla="*/ 70 w 82"/>
                        <a:gd name="T3" fmla="*/ 0 h 223"/>
                        <a:gd name="T4" fmla="*/ 12 w 82"/>
                        <a:gd name="T5" fmla="*/ 0 h 223"/>
                        <a:gd name="T6" fmla="*/ 12 w 82"/>
                        <a:gd name="T7" fmla="*/ 0 h 223"/>
                        <a:gd name="T8" fmla="*/ 0 w 82"/>
                        <a:gd name="T9" fmla="*/ 12 h 223"/>
                        <a:gd name="T10" fmla="*/ 0 w 82"/>
                        <a:gd name="T11" fmla="*/ 100 h 223"/>
                        <a:gd name="T12" fmla="*/ 12 w 82"/>
                        <a:gd name="T13" fmla="*/ 112 h 223"/>
                        <a:gd name="T14" fmla="*/ 16 w 82"/>
                        <a:gd name="T15" fmla="*/ 112 h 223"/>
                        <a:gd name="T16" fmla="*/ 16 w 82"/>
                        <a:gd name="T17" fmla="*/ 211 h 223"/>
                        <a:gd name="T18" fmla="*/ 28 w 82"/>
                        <a:gd name="T19" fmla="*/ 223 h 223"/>
                        <a:gd name="T20" fmla="*/ 41 w 82"/>
                        <a:gd name="T21" fmla="*/ 211 h 223"/>
                        <a:gd name="T22" fmla="*/ 41 w 82"/>
                        <a:gd name="T23" fmla="*/ 121 h 223"/>
                        <a:gd name="T24" fmla="*/ 42 w 82"/>
                        <a:gd name="T25" fmla="*/ 121 h 223"/>
                        <a:gd name="T26" fmla="*/ 42 w 82"/>
                        <a:gd name="T27" fmla="*/ 211 h 223"/>
                        <a:gd name="T28" fmla="*/ 54 w 82"/>
                        <a:gd name="T29" fmla="*/ 223 h 223"/>
                        <a:gd name="T30" fmla="*/ 66 w 82"/>
                        <a:gd name="T31" fmla="*/ 211 h 223"/>
                        <a:gd name="T32" fmla="*/ 66 w 82"/>
                        <a:gd name="T33" fmla="*/ 112 h 223"/>
                        <a:gd name="T34" fmla="*/ 70 w 82"/>
                        <a:gd name="T35" fmla="*/ 112 h 223"/>
                        <a:gd name="T36" fmla="*/ 82 w 82"/>
                        <a:gd name="T37" fmla="*/ 100 h 223"/>
                        <a:gd name="T38" fmla="*/ 82 w 82"/>
                        <a:gd name="T39" fmla="*/ 12 h 223"/>
                        <a:gd name="T40" fmla="*/ 70 w 82"/>
                        <a:gd name="T41" fmla="*/ 0 h 223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  <a:cxn ang="0">
                          <a:pos x="T30" y="T31"/>
                        </a:cxn>
                        <a:cxn ang="0">
                          <a:pos x="T32" y="T33"/>
                        </a:cxn>
                        <a:cxn ang="0">
                          <a:pos x="T34" y="T35"/>
                        </a:cxn>
                        <a:cxn ang="0">
                          <a:pos x="T36" y="T37"/>
                        </a:cxn>
                        <a:cxn ang="0">
                          <a:pos x="T38" y="T39"/>
                        </a:cxn>
                        <a:cxn ang="0">
                          <a:pos x="T40" y="T41"/>
                        </a:cxn>
                      </a:cxnLst>
                      <a:rect l="0" t="0" r="r" b="b"/>
                      <a:pathLst>
                        <a:path w="82" h="223">
                          <a:moveTo>
                            <a:pt x="70" y="0"/>
                          </a:moveTo>
                          <a:cubicBezTo>
                            <a:pt x="70" y="0"/>
                            <a:pt x="70" y="0"/>
                            <a:pt x="70" y="0"/>
                          </a:cubicBezTo>
                          <a:cubicBezTo>
                            <a:pt x="12" y="0"/>
                            <a:pt x="12" y="0"/>
                            <a:pt x="12" y="0"/>
                          </a:cubicBezTo>
                          <a:cubicBezTo>
                            <a:pt x="12" y="0"/>
                            <a:pt x="12" y="0"/>
                            <a:pt x="12" y="0"/>
                          </a:cubicBezTo>
                          <a:cubicBezTo>
                            <a:pt x="6" y="0"/>
                            <a:pt x="0" y="5"/>
                            <a:pt x="0" y="12"/>
                          </a:cubicBezTo>
                          <a:cubicBezTo>
                            <a:pt x="0" y="100"/>
                            <a:pt x="0" y="100"/>
                            <a:pt x="0" y="100"/>
                          </a:cubicBezTo>
                          <a:cubicBezTo>
                            <a:pt x="0" y="107"/>
                            <a:pt x="6" y="112"/>
                            <a:pt x="12" y="112"/>
                          </a:cubicBezTo>
                          <a:cubicBezTo>
                            <a:pt x="14" y="112"/>
                            <a:pt x="15" y="112"/>
                            <a:pt x="16" y="112"/>
                          </a:cubicBezTo>
                          <a:cubicBezTo>
                            <a:pt x="16" y="211"/>
                            <a:pt x="16" y="211"/>
                            <a:pt x="16" y="211"/>
                          </a:cubicBezTo>
                          <a:cubicBezTo>
                            <a:pt x="16" y="218"/>
                            <a:pt x="22" y="223"/>
                            <a:pt x="28" y="223"/>
                          </a:cubicBezTo>
                          <a:cubicBezTo>
                            <a:pt x="35" y="223"/>
                            <a:pt x="41" y="218"/>
                            <a:pt x="41" y="211"/>
                          </a:cubicBezTo>
                          <a:cubicBezTo>
                            <a:pt x="41" y="121"/>
                            <a:pt x="41" y="121"/>
                            <a:pt x="41" y="121"/>
                          </a:cubicBezTo>
                          <a:cubicBezTo>
                            <a:pt x="42" y="121"/>
                            <a:pt x="42" y="121"/>
                            <a:pt x="42" y="121"/>
                          </a:cubicBezTo>
                          <a:cubicBezTo>
                            <a:pt x="42" y="211"/>
                            <a:pt x="42" y="211"/>
                            <a:pt x="42" y="211"/>
                          </a:cubicBezTo>
                          <a:cubicBezTo>
                            <a:pt x="42" y="218"/>
                            <a:pt x="47" y="223"/>
                            <a:pt x="54" y="223"/>
                          </a:cubicBezTo>
                          <a:cubicBezTo>
                            <a:pt x="61" y="223"/>
                            <a:pt x="66" y="218"/>
                            <a:pt x="66" y="211"/>
                          </a:cubicBezTo>
                          <a:cubicBezTo>
                            <a:pt x="66" y="112"/>
                            <a:pt x="66" y="112"/>
                            <a:pt x="66" y="112"/>
                          </a:cubicBezTo>
                          <a:cubicBezTo>
                            <a:pt x="67" y="112"/>
                            <a:pt x="69" y="112"/>
                            <a:pt x="70" y="112"/>
                          </a:cubicBezTo>
                          <a:cubicBezTo>
                            <a:pt x="76" y="112"/>
                            <a:pt x="82" y="107"/>
                            <a:pt x="82" y="100"/>
                          </a:cubicBezTo>
                          <a:cubicBezTo>
                            <a:pt x="82" y="12"/>
                            <a:pt x="82" y="12"/>
                            <a:pt x="82" y="12"/>
                          </a:cubicBezTo>
                          <a:cubicBezTo>
                            <a:pt x="82" y="5"/>
                            <a:pt x="76" y="0"/>
                            <a:pt x="70" y="0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txBody>
                    <a:bodyPr vert="horz" wrap="square" lIns="51435" tIns="25718" rIns="51435" bIns="25718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/>
                      </a:pPr>
                      <a:endParaRPr lang="en-GB" sz="1600" b="1" kern="0" dirty="0">
                        <a:solidFill>
                          <a:prstClr val="black"/>
                        </a:solidFill>
                        <a:cs typeface="Arial" charset="0"/>
                      </a:endParaRPr>
                    </a:p>
                  </p:txBody>
                </p:sp>
              </p:grpSp>
              <p:grpSp>
                <p:nvGrpSpPr>
                  <p:cNvPr id="2181" name="Group 2180"/>
                  <p:cNvGrpSpPr/>
                  <p:nvPr/>
                </p:nvGrpSpPr>
                <p:grpSpPr>
                  <a:xfrm flipH="1">
                    <a:off x="2164269" y="1413159"/>
                    <a:ext cx="108076" cy="355345"/>
                    <a:chOff x="4419600" y="2886076"/>
                    <a:chExt cx="306388" cy="1073149"/>
                  </a:xfrm>
                  <a:grpFill/>
                </p:grpSpPr>
                <p:sp>
                  <p:nvSpPr>
                    <p:cNvPr id="2191" name="Freeform 6"/>
                    <p:cNvSpPr>
                      <a:spLocks/>
                    </p:cNvSpPr>
                    <p:nvPr/>
                  </p:nvSpPr>
                  <p:spPr bwMode="auto">
                    <a:xfrm>
                      <a:off x="4479925" y="2886076"/>
                      <a:ext cx="190500" cy="192087"/>
                    </a:xfrm>
                    <a:custGeom>
                      <a:avLst/>
                      <a:gdLst>
                        <a:gd name="T0" fmla="*/ 19 w 51"/>
                        <a:gd name="T1" fmla="*/ 48 h 51"/>
                        <a:gd name="T2" fmla="*/ 47 w 51"/>
                        <a:gd name="T3" fmla="*/ 32 h 51"/>
                        <a:gd name="T4" fmla="*/ 32 w 51"/>
                        <a:gd name="T5" fmla="*/ 3 h 51"/>
                        <a:gd name="T6" fmla="*/ 3 w 51"/>
                        <a:gd name="T7" fmla="*/ 19 h 51"/>
                        <a:gd name="T8" fmla="*/ 19 w 51"/>
                        <a:gd name="T9" fmla="*/ 48 h 5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</a:cxnLst>
                      <a:rect l="0" t="0" r="r" b="b"/>
                      <a:pathLst>
                        <a:path w="51" h="51">
                          <a:moveTo>
                            <a:pt x="19" y="48"/>
                          </a:moveTo>
                          <a:cubicBezTo>
                            <a:pt x="31" y="51"/>
                            <a:pt x="44" y="44"/>
                            <a:pt x="47" y="32"/>
                          </a:cubicBezTo>
                          <a:cubicBezTo>
                            <a:pt x="51" y="20"/>
                            <a:pt x="44" y="7"/>
                            <a:pt x="32" y="3"/>
                          </a:cubicBezTo>
                          <a:cubicBezTo>
                            <a:pt x="19" y="0"/>
                            <a:pt x="7" y="7"/>
                            <a:pt x="3" y="19"/>
                          </a:cubicBezTo>
                          <a:cubicBezTo>
                            <a:pt x="0" y="31"/>
                            <a:pt x="7" y="44"/>
                            <a:pt x="19" y="48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txBody>
                    <a:bodyPr vert="horz" wrap="square" lIns="51435" tIns="25718" rIns="51435" bIns="25718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/>
                      </a:pPr>
                      <a:endParaRPr lang="en-GB" sz="1600" b="1" kern="0" dirty="0">
                        <a:solidFill>
                          <a:prstClr val="black"/>
                        </a:solidFill>
                        <a:cs typeface="Arial" charset="0"/>
                      </a:endParaRPr>
                    </a:p>
                  </p:txBody>
                </p:sp>
                <p:sp>
                  <p:nvSpPr>
                    <p:cNvPr id="2192" name="Freeform 7"/>
                    <p:cNvSpPr>
                      <a:spLocks/>
                    </p:cNvSpPr>
                    <p:nvPr/>
                  </p:nvSpPr>
                  <p:spPr bwMode="auto">
                    <a:xfrm>
                      <a:off x="4419600" y="3122613"/>
                      <a:ext cx="306388" cy="836612"/>
                    </a:xfrm>
                    <a:custGeom>
                      <a:avLst/>
                      <a:gdLst>
                        <a:gd name="T0" fmla="*/ 70 w 82"/>
                        <a:gd name="T1" fmla="*/ 0 h 223"/>
                        <a:gd name="T2" fmla="*/ 70 w 82"/>
                        <a:gd name="T3" fmla="*/ 0 h 223"/>
                        <a:gd name="T4" fmla="*/ 12 w 82"/>
                        <a:gd name="T5" fmla="*/ 0 h 223"/>
                        <a:gd name="T6" fmla="*/ 12 w 82"/>
                        <a:gd name="T7" fmla="*/ 0 h 223"/>
                        <a:gd name="T8" fmla="*/ 0 w 82"/>
                        <a:gd name="T9" fmla="*/ 12 h 223"/>
                        <a:gd name="T10" fmla="*/ 0 w 82"/>
                        <a:gd name="T11" fmla="*/ 100 h 223"/>
                        <a:gd name="T12" fmla="*/ 12 w 82"/>
                        <a:gd name="T13" fmla="*/ 112 h 223"/>
                        <a:gd name="T14" fmla="*/ 16 w 82"/>
                        <a:gd name="T15" fmla="*/ 112 h 223"/>
                        <a:gd name="T16" fmla="*/ 16 w 82"/>
                        <a:gd name="T17" fmla="*/ 211 h 223"/>
                        <a:gd name="T18" fmla="*/ 28 w 82"/>
                        <a:gd name="T19" fmla="*/ 223 h 223"/>
                        <a:gd name="T20" fmla="*/ 41 w 82"/>
                        <a:gd name="T21" fmla="*/ 211 h 223"/>
                        <a:gd name="T22" fmla="*/ 41 w 82"/>
                        <a:gd name="T23" fmla="*/ 121 h 223"/>
                        <a:gd name="T24" fmla="*/ 42 w 82"/>
                        <a:gd name="T25" fmla="*/ 121 h 223"/>
                        <a:gd name="T26" fmla="*/ 42 w 82"/>
                        <a:gd name="T27" fmla="*/ 211 h 223"/>
                        <a:gd name="T28" fmla="*/ 54 w 82"/>
                        <a:gd name="T29" fmla="*/ 223 h 223"/>
                        <a:gd name="T30" fmla="*/ 66 w 82"/>
                        <a:gd name="T31" fmla="*/ 211 h 223"/>
                        <a:gd name="T32" fmla="*/ 66 w 82"/>
                        <a:gd name="T33" fmla="*/ 112 h 223"/>
                        <a:gd name="T34" fmla="*/ 70 w 82"/>
                        <a:gd name="T35" fmla="*/ 112 h 223"/>
                        <a:gd name="T36" fmla="*/ 82 w 82"/>
                        <a:gd name="T37" fmla="*/ 100 h 223"/>
                        <a:gd name="T38" fmla="*/ 82 w 82"/>
                        <a:gd name="T39" fmla="*/ 12 h 223"/>
                        <a:gd name="T40" fmla="*/ 70 w 82"/>
                        <a:gd name="T41" fmla="*/ 0 h 223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  <a:cxn ang="0">
                          <a:pos x="T30" y="T31"/>
                        </a:cxn>
                        <a:cxn ang="0">
                          <a:pos x="T32" y="T33"/>
                        </a:cxn>
                        <a:cxn ang="0">
                          <a:pos x="T34" y="T35"/>
                        </a:cxn>
                        <a:cxn ang="0">
                          <a:pos x="T36" y="T37"/>
                        </a:cxn>
                        <a:cxn ang="0">
                          <a:pos x="T38" y="T39"/>
                        </a:cxn>
                        <a:cxn ang="0">
                          <a:pos x="T40" y="T41"/>
                        </a:cxn>
                      </a:cxnLst>
                      <a:rect l="0" t="0" r="r" b="b"/>
                      <a:pathLst>
                        <a:path w="82" h="223">
                          <a:moveTo>
                            <a:pt x="70" y="0"/>
                          </a:moveTo>
                          <a:cubicBezTo>
                            <a:pt x="70" y="0"/>
                            <a:pt x="70" y="0"/>
                            <a:pt x="70" y="0"/>
                          </a:cubicBezTo>
                          <a:cubicBezTo>
                            <a:pt x="12" y="0"/>
                            <a:pt x="12" y="0"/>
                            <a:pt x="12" y="0"/>
                          </a:cubicBezTo>
                          <a:cubicBezTo>
                            <a:pt x="12" y="0"/>
                            <a:pt x="12" y="0"/>
                            <a:pt x="12" y="0"/>
                          </a:cubicBezTo>
                          <a:cubicBezTo>
                            <a:pt x="6" y="0"/>
                            <a:pt x="0" y="5"/>
                            <a:pt x="0" y="12"/>
                          </a:cubicBezTo>
                          <a:cubicBezTo>
                            <a:pt x="0" y="100"/>
                            <a:pt x="0" y="100"/>
                            <a:pt x="0" y="100"/>
                          </a:cubicBezTo>
                          <a:cubicBezTo>
                            <a:pt x="0" y="107"/>
                            <a:pt x="6" y="112"/>
                            <a:pt x="12" y="112"/>
                          </a:cubicBezTo>
                          <a:cubicBezTo>
                            <a:pt x="14" y="112"/>
                            <a:pt x="15" y="112"/>
                            <a:pt x="16" y="112"/>
                          </a:cubicBezTo>
                          <a:cubicBezTo>
                            <a:pt x="16" y="211"/>
                            <a:pt x="16" y="211"/>
                            <a:pt x="16" y="211"/>
                          </a:cubicBezTo>
                          <a:cubicBezTo>
                            <a:pt x="16" y="218"/>
                            <a:pt x="22" y="223"/>
                            <a:pt x="28" y="223"/>
                          </a:cubicBezTo>
                          <a:cubicBezTo>
                            <a:pt x="35" y="223"/>
                            <a:pt x="41" y="218"/>
                            <a:pt x="41" y="211"/>
                          </a:cubicBezTo>
                          <a:cubicBezTo>
                            <a:pt x="41" y="121"/>
                            <a:pt x="41" y="121"/>
                            <a:pt x="41" y="121"/>
                          </a:cubicBezTo>
                          <a:cubicBezTo>
                            <a:pt x="42" y="121"/>
                            <a:pt x="42" y="121"/>
                            <a:pt x="42" y="121"/>
                          </a:cubicBezTo>
                          <a:cubicBezTo>
                            <a:pt x="42" y="211"/>
                            <a:pt x="42" y="211"/>
                            <a:pt x="42" y="211"/>
                          </a:cubicBezTo>
                          <a:cubicBezTo>
                            <a:pt x="42" y="218"/>
                            <a:pt x="47" y="223"/>
                            <a:pt x="54" y="223"/>
                          </a:cubicBezTo>
                          <a:cubicBezTo>
                            <a:pt x="61" y="223"/>
                            <a:pt x="66" y="218"/>
                            <a:pt x="66" y="211"/>
                          </a:cubicBezTo>
                          <a:cubicBezTo>
                            <a:pt x="66" y="112"/>
                            <a:pt x="66" y="112"/>
                            <a:pt x="66" y="112"/>
                          </a:cubicBezTo>
                          <a:cubicBezTo>
                            <a:pt x="67" y="112"/>
                            <a:pt x="69" y="112"/>
                            <a:pt x="70" y="112"/>
                          </a:cubicBezTo>
                          <a:cubicBezTo>
                            <a:pt x="76" y="112"/>
                            <a:pt x="82" y="107"/>
                            <a:pt x="82" y="100"/>
                          </a:cubicBezTo>
                          <a:cubicBezTo>
                            <a:pt x="82" y="12"/>
                            <a:pt x="82" y="12"/>
                            <a:pt x="82" y="12"/>
                          </a:cubicBezTo>
                          <a:cubicBezTo>
                            <a:pt x="82" y="5"/>
                            <a:pt x="76" y="0"/>
                            <a:pt x="70" y="0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txBody>
                    <a:bodyPr vert="horz" wrap="square" lIns="51435" tIns="25718" rIns="51435" bIns="25718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/>
                      </a:pPr>
                      <a:endParaRPr lang="en-GB" sz="1600" b="1" kern="0" dirty="0">
                        <a:solidFill>
                          <a:prstClr val="black"/>
                        </a:solidFill>
                        <a:cs typeface="Arial" charset="0"/>
                      </a:endParaRPr>
                    </a:p>
                  </p:txBody>
                </p:sp>
              </p:grpSp>
              <p:grpSp>
                <p:nvGrpSpPr>
                  <p:cNvPr id="2182" name="Group 2181"/>
                  <p:cNvGrpSpPr/>
                  <p:nvPr/>
                </p:nvGrpSpPr>
                <p:grpSpPr>
                  <a:xfrm flipH="1">
                    <a:off x="2316545" y="1413159"/>
                    <a:ext cx="108076" cy="355345"/>
                    <a:chOff x="4419600" y="2886076"/>
                    <a:chExt cx="306388" cy="1073149"/>
                  </a:xfrm>
                  <a:grpFill/>
                </p:grpSpPr>
                <p:sp>
                  <p:nvSpPr>
                    <p:cNvPr id="2189" name="Freeform 6"/>
                    <p:cNvSpPr>
                      <a:spLocks/>
                    </p:cNvSpPr>
                    <p:nvPr/>
                  </p:nvSpPr>
                  <p:spPr bwMode="auto">
                    <a:xfrm>
                      <a:off x="4479925" y="2886076"/>
                      <a:ext cx="190500" cy="192087"/>
                    </a:xfrm>
                    <a:custGeom>
                      <a:avLst/>
                      <a:gdLst>
                        <a:gd name="T0" fmla="*/ 19 w 51"/>
                        <a:gd name="T1" fmla="*/ 48 h 51"/>
                        <a:gd name="T2" fmla="*/ 47 w 51"/>
                        <a:gd name="T3" fmla="*/ 32 h 51"/>
                        <a:gd name="T4" fmla="*/ 32 w 51"/>
                        <a:gd name="T5" fmla="*/ 3 h 51"/>
                        <a:gd name="T6" fmla="*/ 3 w 51"/>
                        <a:gd name="T7" fmla="*/ 19 h 51"/>
                        <a:gd name="T8" fmla="*/ 19 w 51"/>
                        <a:gd name="T9" fmla="*/ 48 h 5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</a:cxnLst>
                      <a:rect l="0" t="0" r="r" b="b"/>
                      <a:pathLst>
                        <a:path w="51" h="51">
                          <a:moveTo>
                            <a:pt x="19" y="48"/>
                          </a:moveTo>
                          <a:cubicBezTo>
                            <a:pt x="31" y="51"/>
                            <a:pt x="44" y="44"/>
                            <a:pt x="47" y="32"/>
                          </a:cubicBezTo>
                          <a:cubicBezTo>
                            <a:pt x="51" y="20"/>
                            <a:pt x="44" y="7"/>
                            <a:pt x="32" y="3"/>
                          </a:cubicBezTo>
                          <a:cubicBezTo>
                            <a:pt x="19" y="0"/>
                            <a:pt x="7" y="7"/>
                            <a:pt x="3" y="19"/>
                          </a:cubicBezTo>
                          <a:cubicBezTo>
                            <a:pt x="0" y="31"/>
                            <a:pt x="7" y="44"/>
                            <a:pt x="19" y="48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txBody>
                    <a:bodyPr vert="horz" wrap="square" lIns="51435" tIns="25718" rIns="51435" bIns="25718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/>
                      </a:pPr>
                      <a:endParaRPr lang="en-GB" sz="1600" b="1" kern="0" dirty="0">
                        <a:solidFill>
                          <a:prstClr val="black"/>
                        </a:solidFill>
                        <a:cs typeface="Arial" charset="0"/>
                      </a:endParaRPr>
                    </a:p>
                  </p:txBody>
                </p:sp>
                <p:sp>
                  <p:nvSpPr>
                    <p:cNvPr id="2190" name="Freeform 7"/>
                    <p:cNvSpPr>
                      <a:spLocks/>
                    </p:cNvSpPr>
                    <p:nvPr/>
                  </p:nvSpPr>
                  <p:spPr bwMode="auto">
                    <a:xfrm>
                      <a:off x="4419600" y="3122613"/>
                      <a:ext cx="306388" cy="836612"/>
                    </a:xfrm>
                    <a:custGeom>
                      <a:avLst/>
                      <a:gdLst>
                        <a:gd name="T0" fmla="*/ 70 w 82"/>
                        <a:gd name="T1" fmla="*/ 0 h 223"/>
                        <a:gd name="T2" fmla="*/ 70 w 82"/>
                        <a:gd name="T3" fmla="*/ 0 h 223"/>
                        <a:gd name="T4" fmla="*/ 12 w 82"/>
                        <a:gd name="T5" fmla="*/ 0 h 223"/>
                        <a:gd name="T6" fmla="*/ 12 w 82"/>
                        <a:gd name="T7" fmla="*/ 0 h 223"/>
                        <a:gd name="T8" fmla="*/ 0 w 82"/>
                        <a:gd name="T9" fmla="*/ 12 h 223"/>
                        <a:gd name="T10" fmla="*/ 0 w 82"/>
                        <a:gd name="T11" fmla="*/ 100 h 223"/>
                        <a:gd name="T12" fmla="*/ 12 w 82"/>
                        <a:gd name="T13" fmla="*/ 112 h 223"/>
                        <a:gd name="T14" fmla="*/ 16 w 82"/>
                        <a:gd name="T15" fmla="*/ 112 h 223"/>
                        <a:gd name="T16" fmla="*/ 16 w 82"/>
                        <a:gd name="T17" fmla="*/ 211 h 223"/>
                        <a:gd name="T18" fmla="*/ 28 w 82"/>
                        <a:gd name="T19" fmla="*/ 223 h 223"/>
                        <a:gd name="T20" fmla="*/ 41 w 82"/>
                        <a:gd name="T21" fmla="*/ 211 h 223"/>
                        <a:gd name="T22" fmla="*/ 41 w 82"/>
                        <a:gd name="T23" fmla="*/ 121 h 223"/>
                        <a:gd name="T24" fmla="*/ 42 w 82"/>
                        <a:gd name="T25" fmla="*/ 121 h 223"/>
                        <a:gd name="T26" fmla="*/ 42 w 82"/>
                        <a:gd name="T27" fmla="*/ 211 h 223"/>
                        <a:gd name="T28" fmla="*/ 54 w 82"/>
                        <a:gd name="T29" fmla="*/ 223 h 223"/>
                        <a:gd name="T30" fmla="*/ 66 w 82"/>
                        <a:gd name="T31" fmla="*/ 211 h 223"/>
                        <a:gd name="T32" fmla="*/ 66 w 82"/>
                        <a:gd name="T33" fmla="*/ 112 h 223"/>
                        <a:gd name="T34" fmla="*/ 70 w 82"/>
                        <a:gd name="T35" fmla="*/ 112 h 223"/>
                        <a:gd name="T36" fmla="*/ 82 w 82"/>
                        <a:gd name="T37" fmla="*/ 100 h 223"/>
                        <a:gd name="T38" fmla="*/ 82 w 82"/>
                        <a:gd name="T39" fmla="*/ 12 h 223"/>
                        <a:gd name="T40" fmla="*/ 70 w 82"/>
                        <a:gd name="T41" fmla="*/ 0 h 223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  <a:cxn ang="0">
                          <a:pos x="T30" y="T31"/>
                        </a:cxn>
                        <a:cxn ang="0">
                          <a:pos x="T32" y="T33"/>
                        </a:cxn>
                        <a:cxn ang="0">
                          <a:pos x="T34" y="T35"/>
                        </a:cxn>
                        <a:cxn ang="0">
                          <a:pos x="T36" y="T37"/>
                        </a:cxn>
                        <a:cxn ang="0">
                          <a:pos x="T38" y="T39"/>
                        </a:cxn>
                        <a:cxn ang="0">
                          <a:pos x="T40" y="T41"/>
                        </a:cxn>
                      </a:cxnLst>
                      <a:rect l="0" t="0" r="r" b="b"/>
                      <a:pathLst>
                        <a:path w="82" h="223">
                          <a:moveTo>
                            <a:pt x="70" y="0"/>
                          </a:moveTo>
                          <a:cubicBezTo>
                            <a:pt x="70" y="0"/>
                            <a:pt x="70" y="0"/>
                            <a:pt x="70" y="0"/>
                          </a:cubicBezTo>
                          <a:cubicBezTo>
                            <a:pt x="12" y="0"/>
                            <a:pt x="12" y="0"/>
                            <a:pt x="12" y="0"/>
                          </a:cubicBezTo>
                          <a:cubicBezTo>
                            <a:pt x="12" y="0"/>
                            <a:pt x="12" y="0"/>
                            <a:pt x="12" y="0"/>
                          </a:cubicBezTo>
                          <a:cubicBezTo>
                            <a:pt x="6" y="0"/>
                            <a:pt x="0" y="5"/>
                            <a:pt x="0" y="12"/>
                          </a:cubicBezTo>
                          <a:cubicBezTo>
                            <a:pt x="0" y="100"/>
                            <a:pt x="0" y="100"/>
                            <a:pt x="0" y="100"/>
                          </a:cubicBezTo>
                          <a:cubicBezTo>
                            <a:pt x="0" y="107"/>
                            <a:pt x="6" y="112"/>
                            <a:pt x="12" y="112"/>
                          </a:cubicBezTo>
                          <a:cubicBezTo>
                            <a:pt x="14" y="112"/>
                            <a:pt x="15" y="112"/>
                            <a:pt x="16" y="112"/>
                          </a:cubicBezTo>
                          <a:cubicBezTo>
                            <a:pt x="16" y="211"/>
                            <a:pt x="16" y="211"/>
                            <a:pt x="16" y="211"/>
                          </a:cubicBezTo>
                          <a:cubicBezTo>
                            <a:pt x="16" y="218"/>
                            <a:pt x="22" y="223"/>
                            <a:pt x="28" y="223"/>
                          </a:cubicBezTo>
                          <a:cubicBezTo>
                            <a:pt x="35" y="223"/>
                            <a:pt x="41" y="218"/>
                            <a:pt x="41" y="211"/>
                          </a:cubicBezTo>
                          <a:cubicBezTo>
                            <a:pt x="41" y="121"/>
                            <a:pt x="41" y="121"/>
                            <a:pt x="41" y="121"/>
                          </a:cubicBezTo>
                          <a:cubicBezTo>
                            <a:pt x="42" y="121"/>
                            <a:pt x="42" y="121"/>
                            <a:pt x="42" y="121"/>
                          </a:cubicBezTo>
                          <a:cubicBezTo>
                            <a:pt x="42" y="211"/>
                            <a:pt x="42" y="211"/>
                            <a:pt x="42" y="211"/>
                          </a:cubicBezTo>
                          <a:cubicBezTo>
                            <a:pt x="42" y="218"/>
                            <a:pt x="47" y="223"/>
                            <a:pt x="54" y="223"/>
                          </a:cubicBezTo>
                          <a:cubicBezTo>
                            <a:pt x="61" y="223"/>
                            <a:pt x="66" y="218"/>
                            <a:pt x="66" y="211"/>
                          </a:cubicBezTo>
                          <a:cubicBezTo>
                            <a:pt x="66" y="112"/>
                            <a:pt x="66" y="112"/>
                            <a:pt x="66" y="112"/>
                          </a:cubicBezTo>
                          <a:cubicBezTo>
                            <a:pt x="67" y="112"/>
                            <a:pt x="69" y="112"/>
                            <a:pt x="70" y="112"/>
                          </a:cubicBezTo>
                          <a:cubicBezTo>
                            <a:pt x="76" y="112"/>
                            <a:pt x="82" y="107"/>
                            <a:pt x="82" y="100"/>
                          </a:cubicBezTo>
                          <a:cubicBezTo>
                            <a:pt x="82" y="12"/>
                            <a:pt x="82" y="12"/>
                            <a:pt x="82" y="12"/>
                          </a:cubicBezTo>
                          <a:cubicBezTo>
                            <a:pt x="82" y="5"/>
                            <a:pt x="76" y="0"/>
                            <a:pt x="70" y="0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txBody>
                    <a:bodyPr vert="horz" wrap="square" lIns="51435" tIns="25718" rIns="51435" bIns="25718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/>
                      </a:pPr>
                      <a:endParaRPr lang="en-GB" sz="1600" b="1" kern="0" dirty="0">
                        <a:solidFill>
                          <a:prstClr val="black"/>
                        </a:solidFill>
                        <a:cs typeface="Arial" charset="0"/>
                      </a:endParaRPr>
                    </a:p>
                  </p:txBody>
                </p:sp>
              </p:grpSp>
              <p:grpSp>
                <p:nvGrpSpPr>
                  <p:cNvPr id="2183" name="Group 2182"/>
                  <p:cNvGrpSpPr/>
                  <p:nvPr/>
                </p:nvGrpSpPr>
                <p:grpSpPr>
                  <a:xfrm flipH="1">
                    <a:off x="2468821" y="1413159"/>
                    <a:ext cx="108076" cy="355345"/>
                    <a:chOff x="4419600" y="2886076"/>
                    <a:chExt cx="306388" cy="1073149"/>
                  </a:xfrm>
                  <a:grpFill/>
                </p:grpSpPr>
                <p:sp>
                  <p:nvSpPr>
                    <p:cNvPr id="2187" name="Freeform 6"/>
                    <p:cNvSpPr>
                      <a:spLocks/>
                    </p:cNvSpPr>
                    <p:nvPr/>
                  </p:nvSpPr>
                  <p:spPr bwMode="auto">
                    <a:xfrm>
                      <a:off x="4479925" y="2886076"/>
                      <a:ext cx="190500" cy="192087"/>
                    </a:xfrm>
                    <a:custGeom>
                      <a:avLst/>
                      <a:gdLst>
                        <a:gd name="T0" fmla="*/ 19 w 51"/>
                        <a:gd name="T1" fmla="*/ 48 h 51"/>
                        <a:gd name="T2" fmla="*/ 47 w 51"/>
                        <a:gd name="T3" fmla="*/ 32 h 51"/>
                        <a:gd name="T4" fmla="*/ 32 w 51"/>
                        <a:gd name="T5" fmla="*/ 3 h 51"/>
                        <a:gd name="T6" fmla="*/ 3 w 51"/>
                        <a:gd name="T7" fmla="*/ 19 h 51"/>
                        <a:gd name="T8" fmla="*/ 19 w 51"/>
                        <a:gd name="T9" fmla="*/ 48 h 5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</a:cxnLst>
                      <a:rect l="0" t="0" r="r" b="b"/>
                      <a:pathLst>
                        <a:path w="51" h="51">
                          <a:moveTo>
                            <a:pt x="19" y="48"/>
                          </a:moveTo>
                          <a:cubicBezTo>
                            <a:pt x="31" y="51"/>
                            <a:pt x="44" y="44"/>
                            <a:pt x="47" y="32"/>
                          </a:cubicBezTo>
                          <a:cubicBezTo>
                            <a:pt x="51" y="20"/>
                            <a:pt x="44" y="7"/>
                            <a:pt x="32" y="3"/>
                          </a:cubicBezTo>
                          <a:cubicBezTo>
                            <a:pt x="19" y="0"/>
                            <a:pt x="7" y="7"/>
                            <a:pt x="3" y="19"/>
                          </a:cubicBezTo>
                          <a:cubicBezTo>
                            <a:pt x="0" y="31"/>
                            <a:pt x="7" y="44"/>
                            <a:pt x="19" y="48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txBody>
                    <a:bodyPr vert="horz" wrap="square" lIns="51435" tIns="25718" rIns="51435" bIns="25718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/>
                      </a:pPr>
                      <a:endParaRPr lang="en-GB" sz="1600" b="1" kern="0" dirty="0">
                        <a:solidFill>
                          <a:prstClr val="black"/>
                        </a:solidFill>
                        <a:cs typeface="Arial" charset="0"/>
                      </a:endParaRPr>
                    </a:p>
                  </p:txBody>
                </p:sp>
                <p:sp>
                  <p:nvSpPr>
                    <p:cNvPr id="2188" name="Freeform 7"/>
                    <p:cNvSpPr>
                      <a:spLocks/>
                    </p:cNvSpPr>
                    <p:nvPr/>
                  </p:nvSpPr>
                  <p:spPr bwMode="auto">
                    <a:xfrm>
                      <a:off x="4419600" y="3122613"/>
                      <a:ext cx="306388" cy="836612"/>
                    </a:xfrm>
                    <a:custGeom>
                      <a:avLst/>
                      <a:gdLst>
                        <a:gd name="T0" fmla="*/ 70 w 82"/>
                        <a:gd name="T1" fmla="*/ 0 h 223"/>
                        <a:gd name="T2" fmla="*/ 70 w 82"/>
                        <a:gd name="T3" fmla="*/ 0 h 223"/>
                        <a:gd name="T4" fmla="*/ 12 w 82"/>
                        <a:gd name="T5" fmla="*/ 0 h 223"/>
                        <a:gd name="T6" fmla="*/ 12 w 82"/>
                        <a:gd name="T7" fmla="*/ 0 h 223"/>
                        <a:gd name="T8" fmla="*/ 0 w 82"/>
                        <a:gd name="T9" fmla="*/ 12 h 223"/>
                        <a:gd name="T10" fmla="*/ 0 w 82"/>
                        <a:gd name="T11" fmla="*/ 100 h 223"/>
                        <a:gd name="T12" fmla="*/ 12 w 82"/>
                        <a:gd name="T13" fmla="*/ 112 h 223"/>
                        <a:gd name="T14" fmla="*/ 16 w 82"/>
                        <a:gd name="T15" fmla="*/ 112 h 223"/>
                        <a:gd name="T16" fmla="*/ 16 w 82"/>
                        <a:gd name="T17" fmla="*/ 211 h 223"/>
                        <a:gd name="T18" fmla="*/ 28 w 82"/>
                        <a:gd name="T19" fmla="*/ 223 h 223"/>
                        <a:gd name="T20" fmla="*/ 41 w 82"/>
                        <a:gd name="T21" fmla="*/ 211 h 223"/>
                        <a:gd name="T22" fmla="*/ 41 w 82"/>
                        <a:gd name="T23" fmla="*/ 121 h 223"/>
                        <a:gd name="T24" fmla="*/ 42 w 82"/>
                        <a:gd name="T25" fmla="*/ 121 h 223"/>
                        <a:gd name="T26" fmla="*/ 42 w 82"/>
                        <a:gd name="T27" fmla="*/ 211 h 223"/>
                        <a:gd name="T28" fmla="*/ 54 w 82"/>
                        <a:gd name="T29" fmla="*/ 223 h 223"/>
                        <a:gd name="T30" fmla="*/ 66 w 82"/>
                        <a:gd name="T31" fmla="*/ 211 h 223"/>
                        <a:gd name="T32" fmla="*/ 66 w 82"/>
                        <a:gd name="T33" fmla="*/ 112 h 223"/>
                        <a:gd name="T34" fmla="*/ 70 w 82"/>
                        <a:gd name="T35" fmla="*/ 112 h 223"/>
                        <a:gd name="T36" fmla="*/ 82 w 82"/>
                        <a:gd name="T37" fmla="*/ 100 h 223"/>
                        <a:gd name="T38" fmla="*/ 82 w 82"/>
                        <a:gd name="T39" fmla="*/ 12 h 223"/>
                        <a:gd name="T40" fmla="*/ 70 w 82"/>
                        <a:gd name="T41" fmla="*/ 0 h 223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  <a:cxn ang="0">
                          <a:pos x="T30" y="T31"/>
                        </a:cxn>
                        <a:cxn ang="0">
                          <a:pos x="T32" y="T33"/>
                        </a:cxn>
                        <a:cxn ang="0">
                          <a:pos x="T34" y="T35"/>
                        </a:cxn>
                        <a:cxn ang="0">
                          <a:pos x="T36" y="T37"/>
                        </a:cxn>
                        <a:cxn ang="0">
                          <a:pos x="T38" y="T39"/>
                        </a:cxn>
                        <a:cxn ang="0">
                          <a:pos x="T40" y="T41"/>
                        </a:cxn>
                      </a:cxnLst>
                      <a:rect l="0" t="0" r="r" b="b"/>
                      <a:pathLst>
                        <a:path w="82" h="223">
                          <a:moveTo>
                            <a:pt x="70" y="0"/>
                          </a:moveTo>
                          <a:cubicBezTo>
                            <a:pt x="70" y="0"/>
                            <a:pt x="70" y="0"/>
                            <a:pt x="70" y="0"/>
                          </a:cubicBezTo>
                          <a:cubicBezTo>
                            <a:pt x="12" y="0"/>
                            <a:pt x="12" y="0"/>
                            <a:pt x="12" y="0"/>
                          </a:cubicBezTo>
                          <a:cubicBezTo>
                            <a:pt x="12" y="0"/>
                            <a:pt x="12" y="0"/>
                            <a:pt x="12" y="0"/>
                          </a:cubicBezTo>
                          <a:cubicBezTo>
                            <a:pt x="6" y="0"/>
                            <a:pt x="0" y="5"/>
                            <a:pt x="0" y="12"/>
                          </a:cubicBezTo>
                          <a:cubicBezTo>
                            <a:pt x="0" y="100"/>
                            <a:pt x="0" y="100"/>
                            <a:pt x="0" y="100"/>
                          </a:cubicBezTo>
                          <a:cubicBezTo>
                            <a:pt x="0" y="107"/>
                            <a:pt x="6" y="112"/>
                            <a:pt x="12" y="112"/>
                          </a:cubicBezTo>
                          <a:cubicBezTo>
                            <a:pt x="14" y="112"/>
                            <a:pt x="15" y="112"/>
                            <a:pt x="16" y="112"/>
                          </a:cubicBezTo>
                          <a:cubicBezTo>
                            <a:pt x="16" y="211"/>
                            <a:pt x="16" y="211"/>
                            <a:pt x="16" y="211"/>
                          </a:cubicBezTo>
                          <a:cubicBezTo>
                            <a:pt x="16" y="218"/>
                            <a:pt x="22" y="223"/>
                            <a:pt x="28" y="223"/>
                          </a:cubicBezTo>
                          <a:cubicBezTo>
                            <a:pt x="35" y="223"/>
                            <a:pt x="41" y="218"/>
                            <a:pt x="41" y="211"/>
                          </a:cubicBezTo>
                          <a:cubicBezTo>
                            <a:pt x="41" y="121"/>
                            <a:pt x="41" y="121"/>
                            <a:pt x="41" y="121"/>
                          </a:cubicBezTo>
                          <a:cubicBezTo>
                            <a:pt x="42" y="121"/>
                            <a:pt x="42" y="121"/>
                            <a:pt x="42" y="121"/>
                          </a:cubicBezTo>
                          <a:cubicBezTo>
                            <a:pt x="42" y="211"/>
                            <a:pt x="42" y="211"/>
                            <a:pt x="42" y="211"/>
                          </a:cubicBezTo>
                          <a:cubicBezTo>
                            <a:pt x="42" y="218"/>
                            <a:pt x="47" y="223"/>
                            <a:pt x="54" y="223"/>
                          </a:cubicBezTo>
                          <a:cubicBezTo>
                            <a:pt x="61" y="223"/>
                            <a:pt x="66" y="218"/>
                            <a:pt x="66" y="211"/>
                          </a:cubicBezTo>
                          <a:cubicBezTo>
                            <a:pt x="66" y="112"/>
                            <a:pt x="66" y="112"/>
                            <a:pt x="66" y="112"/>
                          </a:cubicBezTo>
                          <a:cubicBezTo>
                            <a:pt x="67" y="112"/>
                            <a:pt x="69" y="112"/>
                            <a:pt x="70" y="112"/>
                          </a:cubicBezTo>
                          <a:cubicBezTo>
                            <a:pt x="76" y="112"/>
                            <a:pt x="82" y="107"/>
                            <a:pt x="82" y="100"/>
                          </a:cubicBezTo>
                          <a:cubicBezTo>
                            <a:pt x="82" y="12"/>
                            <a:pt x="82" y="12"/>
                            <a:pt x="82" y="12"/>
                          </a:cubicBezTo>
                          <a:cubicBezTo>
                            <a:pt x="82" y="5"/>
                            <a:pt x="76" y="0"/>
                            <a:pt x="70" y="0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txBody>
                    <a:bodyPr vert="horz" wrap="square" lIns="51435" tIns="25718" rIns="51435" bIns="25718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/>
                      </a:pPr>
                      <a:endParaRPr lang="en-GB" sz="1600" b="1" kern="0" dirty="0">
                        <a:solidFill>
                          <a:prstClr val="black"/>
                        </a:solidFill>
                        <a:cs typeface="Arial" charset="0"/>
                      </a:endParaRPr>
                    </a:p>
                  </p:txBody>
                </p:sp>
              </p:grpSp>
              <p:grpSp>
                <p:nvGrpSpPr>
                  <p:cNvPr id="2184" name="Group 2183"/>
                  <p:cNvGrpSpPr/>
                  <p:nvPr/>
                </p:nvGrpSpPr>
                <p:grpSpPr>
                  <a:xfrm flipH="1">
                    <a:off x="2621098" y="1413159"/>
                    <a:ext cx="108076" cy="355345"/>
                    <a:chOff x="4419600" y="2886076"/>
                    <a:chExt cx="306388" cy="1073149"/>
                  </a:xfrm>
                  <a:grpFill/>
                </p:grpSpPr>
                <p:sp>
                  <p:nvSpPr>
                    <p:cNvPr id="2185" name="Freeform 6"/>
                    <p:cNvSpPr>
                      <a:spLocks/>
                    </p:cNvSpPr>
                    <p:nvPr/>
                  </p:nvSpPr>
                  <p:spPr bwMode="auto">
                    <a:xfrm>
                      <a:off x="4479925" y="2886076"/>
                      <a:ext cx="190500" cy="192087"/>
                    </a:xfrm>
                    <a:custGeom>
                      <a:avLst/>
                      <a:gdLst>
                        <a:gd name="T0" fmla="*/ 19 w 51"/>
                        <a:gd name="T1" fmla="*/ 48 h 51"/>
                        <a:gd name="T2" fmla="*/ 47 w 51"/>
                        <a:gd name="T3" fmla="*/ 32 h 51"/>
                        <a:gd name="T4" fmla="*/ 32 w 51"/>
                        <a:gd name="T5" fmla="*/ 3 h 51"/>
                        <a:gd name="T6" fmla="*/ 3 w 51"/>
                        <a:gd name="T7" fmla="*/ 19 h 51"/>
                        <a:gd name="T8" fmla="*/ 19 w 51"/>
                        <a:gd name="T9" fmla="*/ 48 h 5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</a:cxnLst>
                      <a:rect l="0" t="0" r="r" b="b"/>
                      <a:pathLst>
                        <a:path w="51" h="51">
                          <a:moveTo>
                            <a:pt x="19" y="48"/>
                          </a:moveTo>
                          <a:cubicBezTo>
                            <a:pt x="31" y="51"/>
                            <a:pt x="44" y="44"/>
                            <a:pt x="47" y="32"/>
                          </a:cubicBezTo>
                          <a:cubicBezTo>
                            <a:pt x="51" y="20"/>
                            <a:pt x="44" y="7"/>
                            <a:pt x="32" y="3"/>
                          </a:cubicBezTo>
                          <a:cubicBezTo>
                            <a:pt x="19" y="0"/>
                            <a:pt x="7" y="7"/>
                            <a:pt x="3" y="19"/>
                          </a:cubicBezTo>
                          <a:cubicBezTo>
                            <a:pt x="0" y="31"/>
                            <a:pt x="7" y="44"/>
                            <a:pt x="19" y="48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txBody>
                    <a:bodyPr vert="horz" wrap="square" lIns="51435" tIns="25718" rIns="51435" bIns="25718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/>
                      </a:pPr>
                      <a:endParaRPr lang="en-GB" sz="1600" b="1" kern="0" dirty="0">
                        <a:solidFill>
                          <a:prstClr val="black"/>
                        </a:solidFill>
                        <a:cs typeface="Arial" charset="0"/>
                      </a:endParaRPr>
                    </a:p>
                  </p:txBody>
                </p:sp>
                <p:sp>
                  <p:nvSpPr>
                    <p:cNvPr id="2186" name="Freeform 7"/>
                    <p:cNvSpPr>
                      <a:spLocks/>
                    </p:cNvSpPr>
                    <p:nvPr/>
                  </p:nvSpPr>
                  <p:spPr bwMode="auto">
                    <a:xfrm>
                      <a:off x="4419600" y="3122613"/>
                      <a:ext cx="306388" cy="836612"/>
                    </a:xfrm>
                    <a:custGeom>
                      <a:avLst/>
                      <a:gdLst>
                        <a:gd name="T0" fmla="*/ 70 w 82"/>
                        <a:gd name="T1" fmla="*/ 0 h 223"/>
                        <a:gd name="T2" fmla="*/ 70 w 82"/>
                        <a:gd name="T3" fmla="*/ 0 h 223"/>
                        <a:gd name="T4" fmla="*/ 12 w 82"/>
                        <a:gd name="T5" fmla="*/ 0 h 223"/>
                        <a:gd name="T6" fmla="*/ 12 w 82"/>
                        <a:gd name="T7" fmla="*/ 0 h 223"/>
                        <a:gd name="T8" fmla="*/ 0 w 82"/>
                        <a:gd name="T9" fmla="*/ 12 h 223"/>
                        <a:gd name="T10" fmla="*/ 0 w 82"/>
                        <a:gd name="T11" fmla="*/ 100 h 223"/>
                        <a:gd name="T12" fmla="*/ 12 w 82"/>
                        <a:gd name="T13" fmla="*/ 112 h 223"/>
                        <a:gd name="T14" fmla="*/ 16 w 82"/>
                        <a:gd name="T15" fmla="*/ 112 h 223"/>
                        <a:gd name="T16" fmla="*/ 16 w 82"/>
                        <a:gd name="T17" fmla="*/ 211 h 223"/>
                        <a:gd name="T18" fmla="*/ 28 w 82"/>
                        <a:gd name="T19" fmla="*/ 223 h 223"/>
                        <a:gd name="T20" fmla="*/ 41 w 82"/>
                        <a:gd name="T21" fmla="*/ 211 h 223"/>
                        <a:gd name="T22" fmla="*/ 41 w 82"/>
                        <a:gd name="T23" fmla="*/ 121 h 223"/>
                        <a:gd name="T24" fmla="*/ 42 w 82"/>
                        <a:gd name="T25" fmla="*/ 121 h 223"/>
                        <a:gd name="T26" fmla="*/ 42 w 82"/>
                        <a:gd name="T27" fmla="*/ 211 h 223"/>
                        <a:gd name="T28" fmla="*/ 54 w 82"/>
                        <a:gd name="T29" fmla="*/ 223 h 223"/>
                        <a:gd name="T30" fmla="*/ 66 w 82"/>
                        <a:gd name="T31" fmla="*/ 211 h 223"/>
                        <a:gd name="T32" fmla="*/ 66 w 82"/>
                        <a:gd name="T33" fmla="*/ 112 h 223"/>
                        <a:gd name="T34" fmla="*/ 70 w 82"/>
                        <a:gd name="T35" fmla="*/ 112 h 223"/>
                        <a:gd name="T36" fmla="*/ 82 w 82"/>
                        <a:gd name="T37" fmla="*/ 100 h 223"/>
                        <a:gd name="T38" fmla="*/ 82 w 82"/>
                        <a:gd name="T39" fmla="*/ 12 h 223"/>
                        <a:gd name="T40" fmla="*/ 70 w 82"/>
                        <a:gd name="T41" fmla="*/ 0 h 223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  <a:cxn ang="0">
                          <a:pos x="T30" y="T31"/>
                        </a:cxn>
                        <a:cxn ang="0">
                          <a:pos x="T32" y="T33"/>
                        </a:cxn>
                        <a:cxn ang="0">
                          <a:pos x="T34" y="T35"/>
                        </a:cxn>
                        <a:cxn ang="0">
                          <a:pos x="T36" y="T37"/>
                        </a:cxn>
                        <a:cxn ang="0">
                          <a:pos x="T38" y="T39"/>
                        </a:cxn>
                        <a:cxn ang="0">
                          <a:pos x="T40" y="T41"/>
                        </a:cxn>
                      </a:cxnLst>
                      <a:rect l="0" t="0" r="r" b="b"/>
                      <a:pathLst>
                        <a:path w="82" h="223">
                          <a:moveTo>
                            <a:pt x="70" y="0"/>
                          </a:moveTo>
                          <a:cubicBezTo>
                            <a:pt x="70" y="0"/>
                            <a:pt x="70" y="0"/>
                            <a:pt x="70" y="0"/>
                          </a:cubicBezTo>
                          <a:cubicBezTo>
                            <a:pt x="12" y="0"/>
                            <a:pt x="12" y="0"/>
                            <a:pt x="12" y="0"/>
                          </a:cubicBezTo>
                          <a:cubicBezTo>
                            <a:pt x="12" y="0"/>
                            <a:pt x="12" y="0"/>
                            <a:pt x="12" y="0"/>
                          </a:cubicBezTo>
                          <a:cubicBezTo>
                            <a:pt x="6" y="0"/>
                            <a:pt x="0" y="5"/>
                            <a:pt x="0" y="12"/>
                          </a:cubicBezTo>
                          <a:cubicBezTo>
                            <a:pt x="0" y="100"/>
                            <a:pt x="0" y="100"/>
                            <a:pt x="0" y="100"/>
                          </a:cubicBezTo>
                          <a:cubicBezTo>
                            <a:pt x="0" y="107"/>
                            <a:pt x="6" y="112"/>
                            <a:pt x="12" y="112"/>
                          </a:cubicBezTo>
                          <a:cubicBezTo>
                            <a:pt x="14" y="112"/>
                            <a:pt x="15" y="112"/>
                            <a:pt x="16" y="112"/>
                          </a:cubicBezTo>
                          <a:cubicBezTo>
                            <a:pt x="16" y="211"/>
                            <a:pt x="16" y="211"/>
                            <a:pt x="16" y="211"/>
                          </a:cubicBezTo>
                          <a:cubicBezTo>
                            <a:pt x="16" y="218"/>
                            <a:pt x="22" y="223"/>
                            <a:pt x="28" y="223"/>
                          </a:cubicBezTo>
                          <a:cubicBezTo>
                            <a:pt x="35" y="223"/>
                            <a:pt x="41" y="218"/>
                            <a:pt x="41" y="211"/>
                          </a:cubicBezTo>
                          <a:cubicBezTo>
                            <a:pt x="41" y="121"/>
                            <a:pt x="41" y="121"/>
                            <a:pt x="41" y="121"/>
                          </a:cubicBezTo>
                          <a:cubicBezTo>
                            <a:pt x="42" y="121"/>
                            <a:pt x="42" y="121"/>
                            <a:pt x="42" y="121"/>
                          </a:cubicBezTo>
                          <a:cubicBezTo>
                            <a:pt x="42" y="211"/>
                            <a:pt x="42" y="211"/>
                            <a:pt x="42" y="211"/>
                          </a:cubicBezTo>
                          <a:cubicBezTo>
                            <a:pt x="42" y="218"/>
                            <a:pt x="47" y="223"/>
                            <a:pt x="54" y="223"/>
                          </a:cubicBezTo>
                          <a:cubicBezTo>
                            <a:pt x="61" y="223"/>
                            <a:pt x="66" y="218"/>
                            <a:pt x="66" y="211"/>
                          </a:cubicBezTo>
                          <a:cubicBezTo>
                            <a:pt x="66" y="112"/>
                            <a:pt x="66" y="112"/>
                            <a:pt x="66" y="112"/>
                          </a:cubicBezTo>
                          <a:cubicBezTo>
                            <a:pt x="67" y="112"/>
                            <a:pt x="69" y="112"/>
                            <a:pt x="70" y="112"/>
                          </a:cubicBezTo>
                          <a:cubicBezTo>
                            <a:pt x="76" y="112"/>
                            <a:pt x="82" y="107"/>
                            <a:pt x="82" y="100"/>
                          </a:cubicBezTo>
                          <a:cubicBezTo>
                            <a:pt x="82" y="12"/>
                            <a:pt x="82" y="12"/>
                            <a:pt x="82" y="12"/>
                          </a:cubicBezTo>
                          <a:cubicBezTo>
                            <a:pt x="82" y="5"/>
                            <a:pt x="76" y="0"/>
                            <a:pt x="70" y="0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txBody>
                    <a:bodyPr vert="horz" wrap="square" lIns="51435" tIns="25718" rIns="51435" bIns="25718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/>
                      </a:pPr>
                      <a:endParaRPr lang="en-GB" sz="1600" b="1" kern="0" dirty="0">
                        <a:solidFill>
                          <a:prstClr val="black"/>
                        </a:solidFill>
                        <a:cs typeface="Arial" charset="0"/>
                      </a:endParaRPr>
                    </a:p>
                  </p:txBody>
                </p:sp>
              </p:grpSp>
            </p:grpSp>
          </p:grpSp>
          <p:grpSp>
            <p:nvGrpSpPr>
              <p:cNvPr id="1895" name="Group 1894"/>
              <p:cNvGrpSpPr/>
              <p:nvPr/>
            </p:nvGrpSpPr>
            <p:grpSpPr>
              <a:xfrm>
                <a:off x="710350" y="3333339"/>
                <a:ext cx="4297712" cy="427165"/>
                <a:chOff x="1265038" y="2939038"/>
                <a:chExt cx="4144530" cy="665264"/>
              </a:xfrm>
              <a:solidFill>
                <a:srgbClr val="A92229"/>
              </a:solidFill>
            </p:grpSpPr>
            <p:grpSp>
              <p:nvGrpSpPr>
                <p:cNvPr id="2019" name="Group 2018"/>
                <p:cNvGrpSpPr/>
                <p:nvPr/>
              </p:nvGrpSpPr>
              <p:grpSpPr>
                <a:xfrm>
                  <a:off x="1265038" y="2939038"/>
                  <a:ext cx="786501" cy="665264"/>
                  <a:chOff x="5637745" y="4799933"/>
                  <a:chExt cx="786501" cy="665264"/>
                </a:xfrm>
                <a:grpFill/>
              </p:grpSpPr>
              <p:grpSp>
                <p:nvGrpSpPr>
                  <p:cNvPr id="2144" name="Group 2143"/>
                  <p:cNvGrpSpPr/>
                  <p:nvPr/>
                </p:nvGrpSpPr>
                <p:grpSpPr>
                  <a:xfrm flipH="1">
                    <a:off x="5637745" y="4799933"/>
                    <a:ext cx="118522" cy="323218"/>
                    <a:chOff x="4419600" y="2886076"/>
                    <a:chExt cx="306388" cy="1073149"/>
                  </a:xfrm>
                  <a:grpFill/>
                </p:grpSpPr>
                <p:sp>
                  <p:nvSpPr>
                    <p:cNvPr id="2172" name="Freeform 6"/>
                    <p:cNvSpPr>
                      <a:spLocks/>
                    </p:cNvSpPr>
                    <p:nvPr/>
                  </p:nvSpPr>
                  <p:spPr bwMode="auto">
                    <a:xfrm>
                      <a:off x="4479925" y="2886076"/>
                      <a:ext cx="190500" cy="192087"/>
                    </a:xfrm>
                    <a:custGeom>
                      <a:avLst/>
                      <a:gdLst>
                        <a:gd name="T0" fmla="*/ 19 w 51"/>
                        <a:gd name="T1" fmla="*/ 48 h 51"/>
                        <a:gd name="T2" fmla="*/ 47 w 51"/>
                        <a:gd name="T3" fmla="*/ 32 h 51"/>
                        <a:gd name="T4" fmla="*/ 32 w 51"/>
                        <a:gd name="T5" fmla="*/ 3 h 51"/>
                        <a:gd name="T6" fmla="*/ 3 w 51"/>
                        <a:gd name="T7" fmla="*/ 19 h 51"/>
                        <a:gd name="T8" fmla="*/ 19 w 51"/>
                        <a:gd name="T9" fmla="*/ 48 h 5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</a:cxnLst>
                      <a:rect l="0" t="0" r="r" b="b"/>
                      <a:pathLst>
                        <a:path w="51" h="51">
                          <a:moveTo>
                            <a:pt x="19" y="48"/>
                          </a:moveTo>
                          <a:cubicBezTo>
                            <a:pt x="31" y="51"/>
                            <a:pt x="44" y="44"/>
                            <a:pt x="47" y="32"/>
                          </a:cubicBezTo>
                          <a:cubicBezTo>
                            <a:pt x="51" y="20"/>
                            <a:pt x="44" y="7"/>
                            <a:pt x="32" y="3"/>
                          </a:cubicBezTo>
                          <a:cubicBezTo>
                            <a:pt x="19" y="0"/>
                            <a:pt x="7" y="7"/>
                            <a:pt x="3" y="19"/>
                          </a:cubicBezTo>
                          <a:cubicBezTo>
                            <a:pt x="0" y="31"/>
                            <a:pt x="7" y="44"/>
                            <a:pt x="19" y="48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txBody>
                    <a:bodyPr vert="horz" wrap="square" lIns="51435" tIns="25718" rIns="51435" bIns="25718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/>
                      </a:pPr>
                      <a:endParaRPr lang="en-GB" sz="1600" b="1" kern="0" dirty="0">
                        <a:solidFill>
                          <a:prstClr val="black"/>
                        </a:solidFill>
                        <a:cs typeface="Arial" charset="0"/>
                      </a:endParaRPr>
                    </a:p>
                  </p:txBody>
                </p:sp>
                <p:sp>
                  <p:nvSpPr>
                    <p:cNvPr id="2173" name="Freeform 7"/>
                    <p:cNvSpPr>
                      <a:spLocks/>
                    </p:cNvSpPr>
                    <p:nvPr/>
                  </p:nvSpPr>
                  <p:spPr bwMode="auto">
                    <a:xfrm>
                      <a:off x="4419600" y="3122613"/>
                      <a:ext cx="306388" cy="836612"/>
                    </a:xfrm>
                    <a:custGeom>
                      <a:avLst/>
                      <a:gdLst>
                        <a:gd name="T0" fmla="*/ 70 w 82"/>
                        <a:gd name="T1" fmla="*/ 0 h 223"/>
                        <a:gd name="T2" fmla="*/ 70 w 82"/>
                        <a:gd name="T3" fmla="*/ 0 h 223"/>
                        <a:gd name="T4" fmla="*/ 12 w 82"/>
                        <a:gd name="T5" fmla="*/ 0 h 223"/>
                        <a:gd name="T6" fmla="*/ 12 w 82"/>
                        <a:gd name="T7" fmla="*/ 0 h 223"/>
                        <a:gd name="T8" fmla="*/ 0 w 82"/>
                        <a:gd name="T9" fmla="*/ 12 h 223"/>
                        <a:gd name="T10" fmla="*/ 0 w 82"/>
                        <a:gd name="T11" fmla="*/ 100 h 223"/>
                        <a:gd name="T12" fmla="*/ 12 w 82"/>
                        <a:gd name="T13" fmla="*/ 112 h 223"/>
                        <a:gd name="T14" fmla="*/ 16 w 82"/>
                        <a:gd name="T15" fmla="*/ 112 h 223"/>
                        <a:gd name="T16" fmla="*/ 16 w 82"/>
                        <a:gd name="T17" fmla="*/ 211 h 223"/>
                        <a:gd name="T18" fmla="*/ 28 w 82"/>
                        <a:gd name="T19" fmla="*/ 223 h 223"/>
                        <a:gd name="T20" fmla="*/ 41 w 82"/>
                        <a:gd name="T21" fmla="*/ 211 h 223"/>
                        <a:gd name="T22" fmla="*/ 41 w 82"/>
                        <a:gd name="T23" fmla="*/ 121 h 223"/>
                        <a:gd name="T24" fmla="*/ 42 w 82"/>
                        <a:gd name="T25" fmla="*/ 121 h 223"/>
                        <a:gd name="T26" fmla="*/ 42 w 82"/>
                        <a:gd name="T27" fmla="*/ 211 h 223"/>
                        <a:gd name="T28" fmla="*/ 54 w 82"/>
                        <a:gd name="T29" fmla="*/ 223 h 223"/>
                        <a:gd name="T30" fmla="*/ 66 w 82"/>
                        <a:gd name="T31" fmla="*/ 211 h 223"/>
                        <a:gd name="T32" fmla="*/ 66 w 82"/>
                        <a:gd name="T33" fmla="*/ 112 h 223"/>
                        <a:gd name="T34" fmla="*/ 70 w 82"/>
                        <a:gd name="T35" fmla="*/ 112 h 223"/>
                        <a:gd name="T36" fmla="*/ 82 w 82"/>
                        <a:gd name="T37" fmla="*/ 100 h 223"/>
                        <a:gd name="T38" fmla="*/ 82 w 82"/>
                        <a:gd name="T39" fmla="*/ 12 h 223"/>
                        <a:gd name="T40" fmla="*/ 70 w 82"/>
                        <a:gd name="T41" fmla="*/ 0 h 223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  <a:cxn ang="0">
                          <a:pos x="T30" y="T31"/>
                        </a:cxn>
                        <a:cxn ang="0">
                          <a:pos x="T32" y="T33"/>
                        </a:cxn>
                        <a:cxn ang="0">
                          <a:pos x="T34" y="T35"/>
                        </a:cxn>
                        <a:cxn ang="0">
                          <a:pos x="T36" y="T37"/>
                        </a:cxn>
                        <a:cxn ang="0">
                          <a:pos x="T38" y="T39"/>
                        </a:cxn>
                        <a:cxn ang="0">
                          <a:pos x="T40" y="T41"/>
                        </a:cxn>
                      </a:cxnLst>
                      <a:rect l="0" t="0" r="r" b="b"/>
                      <a:pathLst>
                        <a:path w="82" h="223">
                          <a:moveTo>
                            <a:pt x="70" y="0"/>
                          </a:moveTo>
                          <a:cubicBezTo>
                            <a:pt x="70" y="0"/>
                            <a:pt x="70" y="0"/>
                            <a:pt x="70" y="0"/>
                          </a:cubicBezTo>
                          <a:cubicBezTo>
                            <a:pt x="12" y="0"/>
                            <a:pt x="12" y="0"/>
                            <a:pt x="12" y="0"/>
                          </a:cubicBezTo>
                          <a:cubicBezTo>
                            <a:pt x="12" y="0"/>
                            <a:pt x="12" y="0"/>
                            <a:pt x="12" y="0"/>
                          </a:cubicBezTo>
                          <a:cubicBezTo>
                            <a:pt x="6" y="0"/>
                            <a:pt x="0" y="5"/>
                            <a:pt x="0" y="12"/>
                          </a:cubicBezTo>
                          <a:cubicBezTo>
                            <a:pt x="0" y="100"/>
                            <a:pt x="0" y="100"/>
                            <a:pt x="0" y="100"/>
                          </a:cubicBezTo>
                          <a:cubicBezTo>
                            <a:pt x="0" y="107"/>
                            <a:pt x="6" y="112"/>
                            <a:pt x="12" y="112"/>
                          </a:cubicBezTo>
                          <a:cubicBezTo>
                            <a:pt x="14" y="112"/>
                            <a:pt x="15" y="112"/>
                            <a:pt x="16" y="112"/>
                          </a:cubicBezTo>
                          <a:cubicBezTo>
                            <a:pt x="16" y="211"/>
                            <a:pt x="16" y="211"/>
                            <a:pt x="16" y="211"/>
                          </a:cubicBezTo>
                          <a:cubicBezTo>
                            <a:pt x="16" y="218"/>
                            <a:pt x="22" y="223"/>
                            <a:pt x="28" y="223"/>
                          </a:cubicBezTo>
                          <a:cubicBezTo>
                            <a:pt x="35" y="223"/>
                            <a:pt x="41" y="218"/>
                            <a:pt x="41" y="211"/>
                          </a:cubicBezTo>
                          <a:cubicBezTo>
                            <a:pt x="41" y="121"/>
                            <a:pt x="41" y="121"/>
                            <a:pt x="41" y="121"/>
                          </a:cubicBezTo>
                          <a:cubicBezTo>
                            <a:pt x="42" y="121"/>
                            <a:pt x="42" y="121"/>
                            <a:pt x="42" y="121"/>
                          </a:cubicBezTo>
                          <a:cubicBezTo>
                            <a:pt x="42" y="211"/>
                            <a:pt x="42" y="211"/>
                            <a:pt x="42" y="211"/>
                          </a:cubicBezTo>
                          <a:cubicBezTo>
                            <a:pt x="42" y="218"/>
                            <a:pt x="47" y="223"/>
                            <a:pt x="54" y="223"/>
                          </a:cubicBezTo>
                          <a:cubicBezTo>
                            <a:pt x="61" y="223"/>
                            <a:pt x="66" y="218"/>
                            <a:pt x="66" y="211"/>
                          </a:cubicBezTo>
                          <a:cubicBezTo>
                            <a:pt x="66" y="112"/>
                            <a:pt x="66" y="112"/>
                            <a:pt x="66" y="112"/>
                          </a:cubicBezTo>
                          <a:cubicBezTo>
                            <a:pt x="67" y="112"/>
                            <a:pt x="69" y="112"/>
                            <a:pt x="70" y="112"/>
                          </a:cubicBezTo>
                          <a:cubicBezTo>
                            <a:pt x="76" y="112"/>
                            <a:pt x="82" y="107"/>
                            <a:pt x="82" y="100"/>
                          </a:cubicBezTo>
                          <a:cubicBezTo>
                            <a:pt x="82" y="12"/>
                            <a:pt x="82" y="12"/>
                            <a:pt x="82" y="12"/>
                          </a:cubicBezTo>
                          <a:cubicBezTo>
                            <a:pt x="82" y="5"/>
                            <a:pt x="76" y="0"/>
                            <a:pt x="70" y="0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txBody>
                    <a:bodyPr vert="horz" wrap="square" lIns="51435" tIns="25718" rIns="51435" bIns="25718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/>
                      </a:pPr>
                      <a:endParaRPr lang="en-GB" sz="1600" b="1" kern="0" dirty="0">
                        <a:solidFill>
                          <a:prstClr val="black"/>
                        </a:solidFill>
                        <a:cs typeface="Arial" charset="0"/>
                      </a:endParaRPr>
                    </a:p>
                  </p:txBody>
                </p:sp>
              </p:grpSp>
              <p:grpSp>
                <p:nvGrpSpPr>
                  <p:cNvPr id="2145" name="Group 2144"/>
                  <p:cNvGrpSpPr/>
                  <p:nvPr/>
                </p:nvGrpSpPr>
                <p:grpSpPr>
                  <a:xfrm flipH="1">
                    <a:off x="5804739" y="4799933"/>
                    <a:ext cx="118522" cy="323218"/>
                    <a:chOff x="4419600" y="2886076"/>
                    <a:chExt cx="306388" cy="1073149"/>
                  </a:xfrm>
                  <a:grpFill/>
                </p:grpSpPr>
                <p:sp>
                  <p:nvSpPr>
                    <p:cNvPr id="2170" name="Freeform 6"/>
                    <p:cNvSpPr>
                      <a:spLocks/>
                    </p:cNvSpPr>
                    <p:nvPr/>
                  </p:nvSpPr>
                  <p:spPr bwMode="auto">
                    <a:xfrm>
                      <a:off x="4479925" y="2886076"/>
                      <a:ext cx="190500" cy="192087"/>
                    </a:xfrm>
                    <a:custGeom>
                      <a:avLst/>
                      <a:gdLst>
                        <a:gd name="T0" fmla="*/ 19 w 51"/>
                        <a:gd name="T1" fmla="*/ 48 h 51"/>
                        <a:gd name="T2" fmla="*/ 47 w 51"/>
                        <a:gd name="T3" fmla="*/ 32 h 51"/>
                        <a:gd name="T4" fmla="*/ 32 w 51"/>
                        <a:gd name="T5" fmla="*/ 3 h 51"/>
                        <a:gd name="T6" fmla="*/ 3 w 51"/>
                        <a:gd name="T7" fmla="*/ 19 h 51"/>
                        <a:gd name="T8" fmla="*/ 19 w 51"/>
                        <a:gd name="T9" fmla="*/ 48 h 5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</a:cxnLst>
                      <a:rect l="0" t="0" r="r" b="b"/>
                      <a:pathLst>
                        <a:path w="51" h="51">
                          <a:moveTo>
                            <a:pt x="19" y="48"/>
                          </a:moveTo>
                          <a:cubicBezTo>
                            <a:pt x="31" y="51"/>
                            <a:pt x="44" y="44"/>
                            <a:pt x="47" y="32"/>
                          </a:cubicBezTo>
                          <a:cubicBezTo>
                            <a:pt x="51" y="20"/>
                            <a:pt x="44" y="7"/>
                            <a:pt x="32" y="3"/>
                          </a:cubicBezTo>
                          <a:cubicBezTo>
                            <a:pt x="19" y="0"/>
                            <a:pt x="7" y="7"/>
                            <a:pt x="3" y="19"/>
                          </a:cubicBezTo>
                          <a:cubicBezTo>
                            <a:pt x="0" y="31"/>
                            <a:pt x="7" y="44"/>
                            <a:pt x="19" y="48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txBody>
                    <a:bodyPr vert="horz" wrap="square" lIns="51435" tIns="25718" rIns="51435" bIns="25718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/>
                      </a:pPr>
                      <a:endParaRPr lang="en-GB" sz="1600" b="1" kern="0" dirty="0">
                        <a:solidFill>
                          <a:prstClr val="black"/>
                        </a:solidFill>
                        <a:cs typeface="Arial" charset="0"/>
                      </a:endParaRPr>
                    </a:p>
                  </p:txBody>
                </p:sp>
                <p:sp>
                  <p:nvSpPr>
                    <p:cNvPr id="2171" name="Freeform 7"/>
                    <p:cNvSpPr>
                      <a:spLocks/>
                    </p:cNvSpPr>
                    <p:nvPr/>
                  </p:nvSpPr>
                  <p:spPr bwMode="auto">
                    <a:xfrm>
                      <a:off x="4419600" y="3122613"/>
                      <a:ext cx="306388" cy="836612"/>
                    </a:xfrm>
                    <a:custGeom>
                      <a:avLst/>
                      <a:gdLst>
                        <a:gd name="T0" fmla="*/ 70 w 82"/>
                        <a:gd name="T1" fmla="*/ 0 h 223"/>
                        <a:gd name="T2" fmla="*/ 70 w 82"/>
                        <a:gd name="T3" fmla="*/ 0 h 223"/>
                        <a:gd name="T4" fmla="*/ 12 w 82"/>
                        <a:gd name="T5" fmla="*/ 0 h 223"/>
                        <a:gd name="T6" fmla="*/ 12 w 82"/>
                        <a:gd name="T7" fmla="*/ 0 h 223"/>
                        <a:gd name="T8" fmla="*/ 0 w 82"/>
                        <a:gd name="T9" fmla="*/ 12 h 223"/>
                        <a:gd name="T10" fmla="*/ 0 w 82"/>
                        <a:gd name="T11" fmla="*/ 100 h 223"/>
                        <a:gd name="T12" fmla="*/ 12 w 82"/>
                        <a:gd name="T13" fmla="*/ 112 h 223"/>
                        <a:gd name="T14" fmla="*/ 16 w 82"/>
                        <a:gd name="T15" fmla="*/ 112 h 223"/>
                        <a:gd name="T16" fmla="*/ 16 w 82"/>
                        <a:gd name="T17" fmla="*/ 211 h 223"/>
                        <a:gd name="T18" fmla="*/ 28 w 82"/>
                        <a:gd name="T19" fmla="*/ 223 h 223"/>
                        <a:gd name="T20" fmla="*/ 41 w 82"/>
                        <a:gd name="T21" fmla="*/ 211 h 223"/>
                        <a:gd name="T22" fmla="*/ 41 w 82"/>
                        <a:gd name="T23" fmla="*/ 121 h 223"/>
                        <a:gd name="T24" fmla="*/ 42 w 82"/>
                        <a:gd name="T25" fmla="*/ 121 h 223"/>
                        <a:gd name="T26" fmla="*/ 42 w 82"/>
                        <a:gd name="T27" fmla="*/ 211 h 223"/>
                        <a:gd name="T28" fmla="*/ 54 w 82"/>
                        <a:gd name="T29" fmla="*/ 223 h 223"/>
                        <a:gd name="T30" fmla="*/ 66 w 82"/>
                        <a:gd name="T31" fmla="*/ 211 h 223"/>
                        <a:gd name="T32" fmla="*/ 66 w 82"/>
                        <a:gd name="T33" fmla="*/ 112 h 223"/>
                        <a:gd name="T34" fmla="*/ 70 w 82"/>
                        <a:gd name="T35" fmla="*/ 112 h 223"/>
                        <a:gd name="T36" fmla="*/ 82 w 82"/>
                        <a:gd name="T37" fmla="*/ 100 h 223"/>
                        <a:gd name="T38" fmla="*/ 82 w 82"/>
                        <a:gd name="T39" fmla="*/ 12 h 223"/>
                        <a:gd name="T40" fmla="*/ 70 w 82"/>
                        <a:gd name="T41" fmla="*/ 0 h 223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  <a:cxn ang="0">
                          <a:pos x="T30" y="T31"/>
                        </a:cxn>
                        <a:cxn ang="0">
                          <a:pos x="T32" y="T33"/>
                        </a:cxn>
                        <a:cxn ang="0">
                          <a:pos x="T34" y="T35"/>
                        </a:cxn>
                        <a:cxn ang="0">
                          <a:pos x="T36" y="T37"/>
                        </a:cxn>
                        <a:cxn ang="0">
                          <a:pos x="T38" y="T39"/>
                        </a:cxn>
                        <a:cxn ang="0">
                          <a:pos x="T40" y="T41"/>
                        </a:cxn>
                      </a:cxnLst>
                      <a:rect l="0" t="0" r="r" b="b"/>
                      <a:pathLst>
                        <a:path w="82" h="223">
                          <a:moveTo>
                            <a:pt x="70" y="0"/>
                          </a:moveTo>
                          <a:cubicBezTo>
                            <a:pt x="70" y="0"/>
                            <a:pt x="70" y="0"/>
                            <a:pt x="70" y="0"/>
                          </a:cubicBezTo>
                          <a:cubicBezTo>
                            <a:pt x="12" y="0"/>
                            <a:pt x="12" y="0"/>
                            <a:pt x="12" y="0"/>
                          </a:cubicBezTo>
                          <a:cubicBezTo>
                            <a:pt x="12" y="0"/>
                            <a:pt x="12" y="0"/>
                            <a:pt x="12" y="0"/>
                          </a:cubicBezTo>
                          <a:cubicBezTo>
                            <a:pt x="6" y="0"/>
                            <a:pt x="0" y="5"/>
                            <a:pt x="0" y="12"/>
                          </a:cubicBezTo>
                          <a:cubicBezTo>
                            <a:pt x="0" y="100"/>
                            <a:pt x="0" y="100"/>
                            <a:pt x="0" y="100"/>
                          </a:cubicBezTo>
                          <a:cubicBezTo>
                            <a:pt x="0" y="107"/>
                            <a:pt x="6" y="112"/>
                            <a:pt x="12" y="112"/>
                          </a:cubicBezTo>
                          <a:cubicBezTo>
                            <a:pt x="14" y="112"/>
                            <a:pt x="15" y="112"/>
                            <a:pt x="16" y="112"/>
                          </a:cubicBezTo>
                          <a:cubicBezTo>
                            <a:pt x="16" y="211"/>
                            <a:pt x="16" y="211"/>
                            <a:pt x="16" y="211"/>
                          </a:cubicBezTo>
                          <a:cubicBezTo>
                            <a:pt x="16" y="218"/>
                            <a:pt x="22" y="223"/>
                            <a:pt x="28" y="223"/>
                          </a:cubicBezTo>
                          <a:cubicBezTo>
                            <a:pt x="35" y="223"/>
                            <a:pt x="41" y="218"/>
                            <a:pt x="41" y="211"/>
                          </a:cubicBezTo>
                          <a:cubicBezTo>
                            <a:pt x="41" y="121"/>
                            <a:pt x="41" y="121"/>
                            <a:pt x="41" y="121"/>
                          </a:cubicBezTo>
                          <a:cubicBezTo>
                            <a:pt x="42" y="121"/>
                            <a:pt x="42" y="121"/>
                            <a:pt x="42" y="121"/>
                          </a:cubicBezTo>
                          <a:cubicBezTo>
                            <a:pt x="42" y="211"/>
                            <a:pt x="42" y="211"/>
                            <a:pt x="42" y="211"/>
                          </a:cubicBezTo>
                          <a:cubicBezTo>
                            <a:pt x="42" y="218"/>
                            <a:pt x="47" y="223"/>
                            <a:pt x="54" y="223"/>
                          </a:cubicBezTo>
                          <a:cubicBezTo>
                            <a:pt x="61" y="223"/>
                            <a:pt x="66" y="218"/>
                            <a:pt x="66" y="211"/>
                          </a:cubicBezTo>
                          <a:cubicBezTo>
                            <a:pt x="66" y="112"/>
                            <a:pt x="66" y="112"/>
                            <a:pt x="66" y="112"/>
                          </a:cubicBezTo>
                          <a:cubicBezTo>
                            <a:pt x="67" y="112"/>
                            <a:pt x="69" y="112"/>
                            <a:pt x="70" y="112"/>
                          </a:cubicBezTo>
                          <a:cubicBezTo>
                            <a:pt x="76" y="112"/>
                            <a:pt x="82" y="107"/>
                            <a:pt x="82" y="100"/>
                          </a:cubicBezTo>
                          <a:cubicBezTo>
                            <a:pt x="82" y="12"/>
                            <a:pt x="82" y="12"/>
                            <a:pt x="82" y="12"/>
                          </a:cubicBezTo>
                          <a:cubicBezTo>
                            <a:pt x="82" y="5"/>
                            <a:pt x="76" y="0"/>
                            <a:pt x="70" y="0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txBody>
                    <a:bodyPr vert="horz" wrap="square" lIns="51435" tIns="25718" rIns="51435" bIns="25718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/>
                      </a:pPr>
                      <a:endParaRPr lang="en-GB" sz="1600" b="1" kern="0" dirty="0">
                        <a:solidFill>
                          <a:prstClr val="black"/>
                        </a:solidFill>
                        <a:cs typeface="Arial" charset="0"/>
                      </a:endParaRPr>
                    </a:p>
                  </p:txBody>
                </p:sp>
              </p:grpSp>
              <p:grpSp>
                <p:nvGrpSpPr>
                  <p:cNvPr id="2146" name="Group 2145"/>
                  <p:cNvGrpSpPr/>
                  <p:nvPr/>
                </p:nvGrpSpPr>
                <p:grpSpPr>
                  <a:xfrm flipH="1">
                    <a:off x="5971734" y="4799933"/>
                    <a:ext cx="118522" cy="323218"/>
                    <a:chOff x="4419600" y="2886076"/>
                    <a:chExt cx="306388" cy="1073149"/>
                  </a:xfrm>
                  <a:grpFill/>
                </p:grpSpPr>
                <p:sp>
                  <p:nvSpPr>
                    <p:cNvPr id="2168" name="Freeform 6"/>
                    <p:cNvSpPr>
                      <a:spLocks/>
                    </p:cNvSpPr>
                    <p:nvPr/>
                  </p:nvSpPr>
                  <p:spPr bwMode="auto">
                    <a:xfrm>
                      <a:off x="4479925" y="2886076"/>
                      <a:ext cx="190500" cy="192087"/>
                    </a:xfrm>
                    <a:custGeom>
                      <a:avLst/>
                      <a:gdLst>
                        <a:gd name="T0" fmla="*/ 19 w 51"/>
                        <a:gd name="T1" fmla="*/ 48 h 51"/>
                        <a:gd name="T2" fmla="*/ 47 w 51"/>
                        <a:gd name="T3" fmla="*/ 32 h 51"/>
                        <a:gd name="T4" fmla="*/ 32 w 51"/>
                        <a:gd name="T5" fmla="*/ 3 h 51"/>
                        <a:gd name="T6" fmla="*/ 3 w 51"/>
                        <a:gd name="T7" fmla="*/ 19 h 51"/>
                        <a:gd name="T8" fmla="*/ 19 w 51"/>
                        <a:gd name="T9" fmla="*/ 48 h 5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</a:cxnLst>
                      <a:rect l="0" t="0" r="r" b="b"/>
                      <a:pathLst>
                        <a:path w="51" h="51">
                          <a:moveTo>
                            <a:pt x="19" y="48"/>
                          </a:moveTo>
                          <a:cubicBezTo>
                            <a:pt x="31" y="51"/>
                            <a:pt x="44" y="44"/>
                            <a:pt x="47" y="32"/>
                          </a:cubicBezTo>
                          <a:cubicBezTo>
                            <a:pt x="51" y="20"/>
                            <a:pt x="44" y="7"/>
                            <a:pt x="32" y="3"/>
                          </a:cubicBezTo>
                          <a:cubicBezTo>
                            <a:pt x="19" y="0"/>
                            <a:pt x="7" y="7"/>
                            <a:pt x="3" y="19"/>
                          </a:cubicBezTo>
                          <a:cubicBezTo>
                            <a:pt x="0" y="31"/>
                            <a:pt x="7" y="44"/>
                            <a:pt x="19" y="48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txBody>
                    <a:bodyPr vert="horz" wrap="square" lIns="51435" tIns="25718" rIns="51435" bIns="25718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/>
                      </a:pPr>
                      <a:endParaRPr lang="en-GB" sz="1600" b="1" kern="0" dirty="0">
                        <a:solidFill>
                          <a:prstClr val="black"/>
                        </a:solidFill>
                        <a:cs typeface="Arial" charset="0"/>
                      </a:endParaRPr>
                    </a:p>
                  </p:txBody>
                </p:sp>
                <p:sp>
                  <p:nvSpPr>
                    <p:cNvPr id="2169" name="Freeform 7"/>
                    <p:cNvSpPr>
                      <a:spLocks/>
                    </p:cNvSpPr>
                    <p:nvPr/>
                  </p:nvSpPr>
                  <p:spPr bwMode="auto">
                    <a:xfrm>
                      <a:off x="4419600" y="3122613"/>
                      <a:ext cx="306388" cy="836612"/>
                    </a:xfrm>
                    <a:custGeom>
                      <a:avLst/>
                      <a:gdLst>
                        <a:gd name="T0" fmla="*/ 70 w 82"/>
                        <a:gd name="T1" fmla="*/ 0 h 223"/>
                        <a:gd name="T2" fmla="*/ 70 w 82"/>
                        <a:gd name="T3" fmla="*/ 0 h 223"/>
                        <a:gd name="T4" fmla="*/ 12 w 82"/>
                        <a:gd name="T5" fmla="*/ 0 h 223"/>
                        <a:gd name="T6" fmla="*/ 12 w 82"/>
                        <a:gd name="T7" fmla="*/ 0 h 223"/>
                        <a:gd name="T8" fmla="*/ 0 w 82"/>
                        <a:gd name="T9" fmla="*/ 12 h 223"/>
                        <a:gd name="T10" fmla="*/ 0 w 82"/>
                        <a:gd name="T11" fmla="*/ 100 h 223"/>
                        <a:gd name="T12" fmla="*/ 12 w 82"/>
                        <a:gd name="T13" fmla="*/ 112 h 223"/>
                        <a:gd name="T14" fmla="*/ 16 w 82"/>
                        <a:gd name="T15" fmla="*/ 112 h 223"/>
                        <a:gd name="T16" fmla="*/ 16 w 82"/>
                        <a:gd name="T17" fmla="*/ 211 h 223"/>
                        <a:gd name="T18" fmla="*/ 28 w 82"/>
                        <a:gd name="T19" fmla="*/ 223 h 223"/>
                        <a:gd name="T20" fmla="*/ 41 w 82"/>
                        <a:gd name="T21" fmla="*/ 211 h 223"/>
                        <a:gd name="T22" fmla="*/ 41 w 82"/>
                        <a:gd name="T23" fmla="*/ 121 h 223"/>
                        <a:gd name="T24" fmla="*/ 42 w 82"/>
                        <a:gd name="T25" fmla="*/ 121 h 223"/>
                        <a:gd name="T26" fmla="*/ 42 w 82"/>
                        <a:gd name="T27" fmla="*/ 211 h 223"/>
                        <a:gd name="T28" fmla="*/ 54 w 82"/>
                        <a:gd name="T29" fmla="*/ 223 h 223"/>
                        <a:gd name="T30" fmla="*/ 66 w 82"/>
                        <a:gd name="T31" fmla="*/ 211 h 223"/>
                        <a:gd name="T32" fmla="*/ 66 w 82"/>
                        <a:gd name="T33" fmla="*/ 112 h 223"/>
                        <a:gd name="T34" fmla="*/ 70 w 82"/>
                        <a:gd name="T35" fmla="*/ 112 h 223"/>
                        <a:gd name="T36" fmla="*/ 82 w 82"/>
                        <a:gd name="T37" fmla="*/ 100 h 223"/>
                        <a:gd name="T38" fmla="*/ 82 w 82"/>
                        <a:gd name="T39" fmla="*/ 12 h 223"/>
                        <a:gd name="T40" fmla="*/ 70 w 82"/>
                        <a:gd name="T41" fmla="*/ 0 h 223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  <a:cxn ang="0">
                          <a:pos x="T30" y="T31"/>
                        </a:cxn>
                        <a:cxn ang="0">
                          <a:pos x="T32" y="T33"/>
                        </a:cxn>
                        <a:cxn ang="0">
                          <a:pos x="T34" y="T35"/>
                        </a:cxn>
                        <a:cxn ang="0">
                          <a:pos x="T36" y="T37"/>
                        </a:cxn>
                        <a:cxn ang="0">
                          <a:pos x="T38" y="T39"/>
                        </a:cxn>
                        <a:cxn ang="0">
                          <a:pos x="T40" y="T41"/>
                        </a:cxn>
                      </a:cxnLst>
                      <a:rect l="0" t="0" r="r" b="b"/>
                      <a:pathLst>
                        <a:path w="82" h="223">
                          <a:moveTo>
                            <a:pt x="70" y="0"/>
                          </a:moveTo>
                          <a:cubicBezTo>
                            <a:pt x="70" y="0"/>
                            <a:pt x="70" y="0"/>
                            <a:pt x="70" y="0"/>
                          </a:cubicBezTo>
                          <a:cubicBezTo>
                            <a:pt x="12" y="0"/>
                            <a:pt x="12" y="0"/>
                            <a:pt x="12" y="0"/>
                          </a:cubicBezTo>
                          <a:cubicBezTo>
                            <a:pt x="12" y="0"/>
                            <a:pt x="12" y="0"/>
                            <a:pt x="12" y="0"/>
                          </a:cubicBezTo>
                          <a:cubicBezTo>
                            <a:pt x="6" y="0"/>
                            <a:pt x="0" y="5"/>
                            <a:pt x="0" y="12"/>
                          </a:cubicBezTo>
                          <a:cubicBezTo>
                            <a:pt x="0" y="100"/>
                            <a:pt x="0" y="100"/>
                            <a:pt x="0" y="100"/>
                          </a:cubicBezTo>
                          <a:cubicBezTo>
                            <a:pt x="0" y="107"/>
                            <a:pt x="6" y="112"/>
                            <a:pt x="12" y="112"/>
                          </a:cubicBezTo>
                          <a:cubicBezTo>
                            <a:pt x="14" y="112"/>
                            <a:pt x="15" y="112"/>
                            <a:pt x="16" y="112"/>
                          </a:cubicBezTo>
                          <a:cubicBezTo>
                            <a:pt x="16" y="211"/>
                            <a:pt x="16" y="211"/>
                            <a:pt x="16" y="211"/>
                          </a:cubicBezTo>
                          <a:cubicBezTo>
                            <a:pt x="16" y="218"/>
                            <a:pt x="22" y="223"/>
                            <a:pt x="28" y="223"/>
                          </a:cubicBezTo>
                          <a:cubicBezTo>
                            <a:pt x="35" y="223"/>
                            <a:pt x="41" y="218"/>
                            <a:pt x="41" y="211"/>
                          </a:cubicBezTo>
                          <a:cubicBezTo>
                            <a:pt x="41" y="121"/>
                            <a:pt x="41" y="121"/>
                            <a:pt x="41" y="121"/>
                          </a:cubicBezTo>
                          <a:cubicBezTo>
                            <a:pt x="42" y="121"/>
                            <a:pt x="42" y="121"/>
                            <a:pt x="42" y="121"/>
                          </a:cubicBezTo>
                          <a:cubicBezTo>
                            <a:pt x="42" y="211"/>
                            <a:pt x="42" y="211"/>
                            <a:pt x="42" y="211"/>
                          </a:cubicBezTo>
                          <a:cubicBezTo>
                            <a:pt x="42" y="218"/>
                            <a:pt x="47" y="223"/>
                            <a:pt x="54" y="223"/>
                          </a:cubicBezTo>
                          <a:cubicBezTo>
                            <a:pt x="61" y="223"/>
                            <a:pt x="66" y="218"/>
                            <a:pt x="66" y="211"/>
                          </a:cubicBezTo>
                          <a:cubicBezTo>
                            <a:pt x="66" y="112"/>
                            <a:pt x="66" y="112"/>
                            <a:pt x="66" y="112"/>
                          </a:cubicBezTo>
                          <a:cubicBezTo>
                            <a:pt x="67" y="112"/>
                            <a:pt x="69" y="112"/>
                            <a:pt x="70" y="112"/>
                          </a:cubicBezTo>
                          <a:cubicBezTo>
                            <a:pt x="76" y="112"/>
                            <a:pt x="82" y="107"/>
                            <a:pt x="82" y="100"/>
                          </a:cubicBezTo>
                          <a:cubicBezTo>
                            <a:pt x="82" y="12"/>
                            <a:pt x="82" y="12"/>
                            <a:pt x="82" y="12"/>
                          </a:cubicBezTo>
                          <a:cubicBezTo>
                            <a:pt x="82" y="5"/>
                            <a:pt x="76" y="0"/>
                            <a:pt x="70" y="0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txBody>
                    <a:bodyPr vert="horz" wrap="square" lIns="51435" tIns="25718" rIns="51435" bIns="25718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/>
                      </a:pPr>
                      <a:endParaRPr lang="en-GB" sz="1600" b="1" kern="0" dirty="0">
                        <a:solidFill>
                          <a:prstClr val="black"/>
                        </a:solidFill>
                        <a:cs typeface="Arial" charset="0"/>
                      </a:endParaRPr>
                    </a:p>
                  </p:txBody>
                </p:sp>
              </p:grpSp>
              <p:grpSp>
                <p:nvGrpSpPr>
                  <p:cNvPr id="2147" name="Group 2146"/>
                  <p:cNvGrpSpPr/>
                  <p:nvPr/>
                </p:nvGrpSpPr>
                <p:grpSpPr>
                  <a:xfrm flipH="1">
                    <a:off x="6138728" y="4799933"/>
                    <a:ext cx="118522" cy="323218"/>
                    <a:chOff x="4419600" y="2886076"/>
                    <a:chExt cx="306388" cy="1073149"/>
                  </a:xfrm>
                  <a:grpFill/>
                </p:grpSpPr>
                <p:sp>
                  <p:nvSpPr>
                    <p:cNvPr id="2166" name="Freeform 6"/>
                    <p:cNvSpPr>
                      <a:spLocks/>
                    </p:cNvSpPr>
                    <p:nvPr/>
                  </p:nvSpPr>
                  <p:spPr bwMode="auto">
                    <a:xfrm>
                      <a:off x="4479925" y="2886076"/>
                      <a:ext cx="190500" cy="192087"/>
                    </a:xfrm>
                    <a:custGeom>
                      <a:avLst/>
                      <a:gdLst>
                        <a:gd name="T0" fmla="*/ 19 w 51"/>
                        <a:gd name="T1" fmla="*/ 48 h 51"/>
                        <a:gd name="T2" fmla="*/ 47 w 51"/>
                        <a:gd name="T3" fmla="*/ 32 h 51"/>
                        <a:gd name="T4" fmla="*/ 32 w 51"/>
                        <a:gd name="T5" fmla="*/ 3 h 51"/>
                        <a:gd name="T6" fmla="*/ 3 w 51"/>
                        <a:gd name="T7" fmla="*/ 19 h 51"/>
                        <a:gd name="T8" fmla="*/ 19 w 51"/>
                        <a:gd name="T9" fmla="*/ 48 h 5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</a:cxnLst>
                      <a:rect l="0" t="0" r="r" b="b"/>
                      <a:pathLst>
                        <a:path w="51" h="51">
                          <a:moveTo>
                            <a:pt x="19" y="48"/>
                          </a:moveTo>
                          <a:cubicBezTo>
                            <a:pt x="31" y="51"/>
                            <a:pt x="44" y="44"/>
                            <a:pt x="47" y="32"/>
                          </a:cubicBezTo>
                          <a:cubicBezTo>
                            <a:pt x="51" y="20"/>
                            <a:pt x="44" y="7"/>
                            <a:pt x="32" y="3"/>
                          </a:cubicBezTo>
                          <a:cubicBezTo>
                            <a:pt x="19" y="0"/>
                            <a:pt x="7" y="7"/>
                            <a:pt x="3" y="19"/>
                          </a:cubicBezTo>
                          <a:cubicBezTo>
                            <a:pt x="0" y="31"/>
                            <a:pt x="7" y="44"/>
                            <a:pt x="19" y="48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txBody>
                    <a:bodyPr vert="horz" wrap="square" lIns="51435" tIns="25718" rIns="51435" bIns="25718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/>
                      </a:pPr>
                      <a:endParaRPr lang="en-GB" sz="1600" b="1" kern="0" dirty="0">
                        <a:solidFill>
                          <a:prstClr val="black"/>
                        </a:solidFill>
                        <a:cs typeface="Arial" charset="0"/>
                      </a:endParaRPr>
                    </a:p>
                  </p:txBody>
                </p:sp>
                <p:sp>
                  <p:nvSpPr>
                    <p:cNvPr id="2167" name="Freeform 7"/>
                    <p:cNvSpPr>
                      <a:spLocks/>
                    </p:cNvSpPr>
                    <p:nvPr/>
                  </p:nvSpPr>
                  <p:spPr bwMode="auto">
                    <a:xfrm>
                      <a:off x="4419600" y="3122613"/>
                      <a:ext cx="306388" cy="836612"/>
                    </a:xfrm>
                    <a:custGeom>
                      <a:avLst/>
                      <a:gdLst>
                        <a:gd name="T0" fmla="*/ 70 w 82"/>
                        <a:gd name="T1" fmla="*/ 0 h 223"/>
                        <a:gd name="T2" fmla="*/ 70 w 82"/>
                        <a:gd name="T3" fmla="*/ 0 h 223"/>
                        <a:gd name="T4" fmla="*/ 12 w 82"/>
                        <a:gd name="T5" fmla="*/ 0 h 223"/>
                        <a:gd name="T6" fmla="*/ 12 w 82"/>
                        <a:gd name="T7" fmla="*/ 0 h 223"/>
                        <a:gd name="T8" fmla="*/ 0 w 82"/>
                        <a:gd name="T9" fmla="*/ 12 h 223"/>
                        <a:gd name="T10" fmla="*/ 0 w 82"/>
                        <a:gd name="T11" fmla="*/ 100 h 223"/>
                        <a:gd name="T12" fmla="*/ 12 w 82"/>
                        <a:gd name="T13" fmla="*/ 112 h 223"/>
                        <a:gd name="T14" fmla="*/ 16 w 82"/>
                        <a:gd name="T15" fmla="*/ 112 h 223"/>
                        <a:gd name="T16" fmla="*/ 16 w 82"/>
                        <a:gd name="T17" fmla="*/ 211 h 223"/>
                        <a:gd name="T18" fmla="*/ 28 w 82"/>
                        <a:gd name="T19" fmla="*/ 223 h 223"/>
                        <a:gd name="T20" fmla="*/ 41 w 82"/>
                        <a:gd name="T21" fmla="*/ 211 h 223"/>
                        <a:gd name="T22" fmla="*/ 41 w 82"/>
                        <a:gd name="T23" fmla="*/ 121 h 223"/>
                        <a:gd name="T24" fmla="*/ 42 w 82"/>
                        <a:gd name="T25" fmla="*/ 121 h 223"/>
                        <a:gd name="T26" fmla="*/ 42 w 82"/>
                        <a:gd name="T27" fmla="*/ 211 h 223"/>
                        <a:gd name="T28" fmla="*/ 54 w 82"/>
                        <a:gd name="T29" fmla="*/ 223 h 223"/>
                        <a:gd name="T30" fmla="*/ 66 w 82"/>
                        <a:gd name="T31" fmla="*/ 211 h 223"/>
                        <a:gd name="T32" fmla="*/ 66 w 82"/>
                        <a:gd name="T33" fmla="*/ 112 h 223"/>
                        <a:gd name="T34" fmla="*/ 70 w 82"/>
                        <a:gd name="T35" fmla="*/ 112 h 223"/>
                        <a:gd name="T36" fmla="*/ 82 w 82"/>
                        <a:gd name="T37" fmla="*/ 100 h 223"/>
                        <a:gd name="T38" fmla="*/ 82 w 82"/>
                        <a:gd name="T39" fmla="*/ 12 h 223"/>
                        <a:gd name="T40" fmla="*/ 70 w 82"/>
                        <a:gd name="T41" fmla="*/ 0 h 223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  <a:cxn ang="0">
                          <a:pos x="T30" y="T31"/>
                        </a:cxn>
                        <a:cxn ang="0">
                          <a:pos x="T32" y="T33"/>
                        </a:cxn>
                        <a:cxn ang="0">
                          <a:pos x="T34" y="T35"/>
                        </a:cxn>
                        <a:cxn ang="0">
                          <a:pos x="T36" y="T37"/>
                        </a:cxn>
                        <a:cxn ang="0">
                          <a:pos x="T38" y="T39"/>
                        </a:cxn>
                        <a:cxn ang="0">
                          <a:pos x="T40" y="T41"/>
                        </a:cxn>
                      </a:cxnLst>
                      <a:rect l="0" t="0" r="r" b="b"/>
                      <a:pathLst>
                        <a:path w="82" h="223">
                          <a:moveTo>
                            <a:pt x="70" y="0"/>
                          </a:moveTo>
                          <a:cubicBezTo>
                            <a:pt x="70" y="0"/>
                            <a:pt x="70" y="0"/>
                            <a:pt x="70" y="0"/>
                          </a:cubicBezTo>
                          <a:cubicBezTo>
                            <a:pt x="12" y="0"/>
                            <a:pt x="12" y="0"/>
                            <a:pt x="12" y="0"/>
                          </a:cubicBezTo>
                          <a:cubicBezTo>
                            <a:pt x="12" y="0"/>
                            <a:pt x="12" y="0"/>
                            <a:pt x="12" y="0"/>
                          </a:cubicBezTo>
                          <a:cubicBezTo>
                            <a:pt x="6" y="0"/>
                            <a:pt x="0" y="5"/>
                            <a:pt x="0" y="12"/>
                          </a:cubicBezTo>
                          <a:cubicBezTo>
                            <a:pt x="0" y="100"/>
                            <a:pt x="0" y="100"/>
                            <a:pt x="0" y="100"/>
                          </a:cubicBezTo>
                          <a:cubicBezTo>
                            <a:pt x="0" y="107"/>
                            <a:pt x="6" y="112"/>
                            <a:pt x="12" y="112"/>
                          </a:cubicBezTo>
                          <a:cubicBezTo>
                            <a:pt x="14" y="112"/>
                            <a:pt x="15" y="112"/>
                            <a:pt x="16" y="112"/>
                          </a:cubicBezTo>
                          <a:cubicBezTo>
                            <a:pt x="16" y="211"/>
                            <a:pt x="16" y="211"/>
                            <a:pt x="16" y="211"/>
                          </a:cubicBezTo>
                          <a:cubicBezTo>
                            <a:pt x="16" y="218"/>
                            <a:pt x="22" y="223"/>
                            <a:pt x="28" y="223"/>
                          </a:cubicBezTo>
                          <a:cubicBezTo>
                            <a:pt x="35" y="223"/>
                            <a:pt x="41" y="218"/>
                            <a:pt x="41" y="211"/>
                          </a:cubicBezTo>
                          <a:cubicBezTo>
                            <a:pt x="41" y="121"/>
                            <a:pt x="41" y="121"/>
                            <a:pt x="41" y="121"/>
                          </a:cubicBezTo>
                          <a:cubicBezTo>
                            <a:pt x="42" y="121"/>
                            <a:pt x="42" y="121"/>
                            <a:pt x="42" y="121"/>
                          </a:cubicBezTo>
                          <a:cubicBezTo>
                            <a:pt x="42" y="211"/>
                            <a:pt x="42" y="211"/>
                            <a:pt x="42" y="211"/>
                          </a:cubicBezTo>
                          <a:cubicBezTo>
                            <a:pt x="42" y="218"/>
                            <a:pt x="47" y="223"/>
                            <a:pt x="54" y="223"/>
                          </a:cubicBezTo>
                          <a:cubicBezTo>
                            <a:pt x="61" y="223"/>
                            <a:pt x="66" y="218"/>
                            <a:pt x="66" y="211"/>
                          </a:cubicBezTo>
                          <a:cubicBezTo>
                            <a:pt x="66" y="112"/>
                            <a:pt x="66" y="112"/>
                            <a:pt x="66" y="112"/>
                          </a:cubicBezTo>
                          <a:cubicBezTo>
                            <a:pt x="67" y="112"/>
                            <a:pt x="69" y="112"/>
                            <a:pt x="70" y="112"/>
                          </a:cubicBezTo>
                          <a:cubicBezTo>
                            <a:pt x="76" y="112"/>
                            <a:pt x="82" y="107"/>
                            <a:pt x="82" y="100"/>
                          </a:cubicBezTo>
                          <a:cubicBezTo>
                            <a:pt x="82" y="12"/>
                            <a:pt x="82" y="12"/>
                            <a:pt x="82" y="12"/>
                          </a:cubicBezTo>
                          <a:cubicBezTo>
                            <a:pt x="82" y="5"/>
                            <a:pt x="76" y="0"/>
                            <a:pt x="70" y="0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txBody>
                    <a:bodyPr vert="horz" wrap="square" lIns="51435" tIns="25718" rIns="51435" bIns="25718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/>
                      </a:pPr>
                      <a:endParaRPr lang="en-GB" sz="1600" b="1" kern="0" dirty="0">
                        <a:solidFill>
                          <a:prstClr val="black"/>
                        </a:solidFill>
                        <a:cs typeface="Arial" charset="0"/>
                      </a:endParaRPr>
                    </a:p>
                  </p:txBody>
                </p:sp>
              </p:grpSp>
              <p:grpSp>
                <p:nvGrpSpPr>
                  <p:cNvPr id="2148" name="Group 2147"/>
                  <p:cNvGrpSpPr/>
                  <p:nvPr/>
                </p:nvGrpSpPr>
                <p:grpSpPr>
                  <a:xfrm flipH="1">
                    <a:off x="6305723" y="4799933"/>
                    <a:ext cx="118522" cy="323218"/>
                    <a:chOff x="4419600" y="2886076"/>
                    <a:chExt cx="306388" cy="1073149"/>
                  </a:xfrm>
                  <a:grpFill/>
                </p:grpSpPr>
                <p:sp>
                  <p:nvSpPr>
                    <p:cNvPr id="2164" name="Freeform 6"/>
                    <p:cNvSpPr>
                      <a:spLocks/>
                    </p:cNvSpPr>
                    <p:nvPr/>
                  </p:nvSpPr>
                  <p:spPr bwMode="auto">
                    <a:xfrm>
                      <a:off x="4479925" y="2886076"/>
                      <a:ext cx="190500" cy="192087"/>
                    </a:xfrm>
                    <a:custGeom>
                      <a:avLst/>
                      <a:gdLst>
                        <a:gd name="T0" fmla="*/ 19 w 51"/>
                        <a:gd name="T1" fmla="*/ 48 h 51"/>
                        <a:gd name="T2" fmla="*/ 47 w 51"/>
                        <a:gd name="T3" fmla="*/ 32 h 51"/>
                        <a:gd name="T4" fmla="*/ 32 w 51"/>
                        <a:gd name="T5" fmla="*/ 3 h 51"/>
                        <a:gd name="T6" fmla="*/ 3 w 51"/>
                        <a:gd name="T7" fmla="*/ 19 h 51"/>
                        <a:gd name="T8" fmla="*/ 19 w 51"/>
                        <a:gd name="T9" fmla="*/ 48 h 5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</a:cxnLst>
                      <a:rect l="0" t="0" r="r" b="b"/>
                      <a:pathLst>
                        <a:path w="51" h="51">
                          <a:moveTo>
                            <a:pt x="19" y="48"/>
                          </a:moveTo>
                          <a:cubicBezTo>
                            <a:pt x="31" y="51"/>
                            <a:pt x="44" y="44"/>
                            <a:pt x="47" y="32"/>
                          </a:cubicBezTo>
                          <a:cubicBezTo>
                            <a:pt x="51" y="20"/>
                            <a:pt x="44" y="7"/>
                            <a:pt x="32" y="3"/>
                          </a:cubicBezTo>
                          <a:cubicBezTo>
                            <a:pt x="19" y="0"/>
                            <a:pt x="7" y="7"/>
                            <a:pt x="3" y="19"/>
                          </a:cubicBezTo>
                          <a:cubicBezTo>
                            <a:pt x="0" y="31"/>
                            <a:pt x="7" y="44"/>
                            <a:pt x="19" y="48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txBody>
                    <a:bodyPr vert="horz" wrap="square" lIns="51435" tIns="25718" rIns="51435" bIns="25718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/>
                      </a:pPr>
                      <a:endParaRPr lang="en-GB" sz="1600" b="1" kern="0" dirty="0">
                        <a:solidFill>
                          <a:prstClr val="black"/>
                        </a:solidFill>
                        <a:cs typeface="Arial" charset="0"/>
                      </a:endParaRPr>
                    </a:p>
                  </p:txBody>
                </p:sp>
                <p:sp>
                  <p:nvSpPr>
                    <p:cNvPr id="2165" name="Freeform 7"/>
                    <p:cNvSpPr>
                      <a:spLocks/>
                    </p:cNvSpPr>
                    <p:nvPr/>
                  </p:nvSpPr>
                  <p:spPr bwMode="auto">
                    <a:xfrm>
                      <a:off x="4419600" y="3122613"/>
                      <a:ext cx="306388" cy="836612"/>
                    </a:xfrm>
                    <a:custGeom>
                      <a:avLst/>
                      <a:gdLst>
                        <a:gd name="T0" fmla="*/ 70 w 82"/>
                        <a:gd name="T1" fmla="*/ 0 h 223"/>
                        <a:gd name="T2" fmla="*/ 70 w 82"/>
                        <a:gd name="T3" fmla="*/ 0 h 223"/>
                        <a:gd name="T4" fmla="*/ 12 w 82"/>
                        <a:gd name="T5" fmla="*/ 0 h 223"/>
                        <a:gd name="T6" fmla="*/ 12 w 82"/>
                        <a:gd name="T7" fmla="*/ 0 h 223"/>
                        <a:gd name="T8" fmla="*/ 0 w 82"/>
                        <a:gd name="T9" fmla="*/ 12 h 223"/>
                        <a:gd name="T10" fmla="*/ 0 w 82"/>
                        <a:gd name="T11" fmla="*/ 100 h 223"/>
                        <a:gd name="T12" fmla="*/ 12 w 82"/>
                        <a:gd name="T13" fmla="*/ 112 h 223"/>
                        <a:gd name="T14" fmla="*/ 16 w 82"/>
                        <a:gd name="T15" fmla="*/ 112 h 223"/>
                        <a:gd name="T16" fmla="*/ 16 w 82"/>
                        <a:gd name="T17" fmla="*/ 211 h 223"/>
                        <a:gd name="T18" fmla="*/ 28 w 82"/>
                        <a:gd name="T19" fmla="*/ 223 h 223"/>
                        <a:gd name="T20" fmla="*/ 41 w 82"/>
                        <a:gd name="T21" fmla="*/ 211 h 223"/>
                        <a:gd name="T22" fmla="*/ 41 w 82"/>
                        <a:gd name="T23" fmla="*/ 121 h 223"/>
                        <a:gd name="T24" fmla="*/ 42 w 82"/>
                        <a:gd name="T25" fmla="*/ 121 h 223"/>
                        <a:gd name="T26" fmla="*/ 42 w 82"/>
                        <a:gd name="T27" fmla="*/ 211 h 223"/>
                        <a:gd name="T28" fmla="*/ 54 w 82"/>
                        <a:gd name="T29" fmla="*/ 223 h 223"/>
                        <a:gd name="T30" fmla="*/ 66 w 82"/>
                        <a:gd name="T31" fmla="*/ 211 h 223"/>
                        <a:gd name="T32" fmla="*/ 66 w 82"/>
                        <a:gd name="T33" fmla="*/ 112 h 223"/>
                        <a:gd name="T34" fmla="*/ 70 w 82"/>
                        <a:gd name="T35" fmla="*/ 112 h 223"/>
                        <a:gd name="T36" fmla="*/ 82 w 82"/>
                        <a:gd name="T37" fmla="*/ 100 h 223"/>
                        <a:gd name="T38" fmla="*/ 82 w 82"/>
                        <a:gd name="T39" fmla="*/ 12 h 223"/>
                        <a:gd name="T40" fmla="*/ 70 w 82"/>
                        <a:gd name="T41" fmla="*/ 0 h 223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  <a:cxn ang="0">
                          <a:pos x="T30" y="T31"/>
                        </a:cxn>
                        <a:cxn ang="0">
                          <a:pos x="T32" y="T33"/>
                        </a:cxn>
                        <a:cxn ang="0">
                          <a:pos x="T34" y="T35"/>
                        </a:cxn>
                        <a:cxn ang="0">
                          <a:pos x="T36" y="T37"/>
                        </a:cxn>
                        <a:cxn ang="0">
                          <a:pos x="T38" y="T39"/>
                        </a:cxn>
                        <a:cxn ang="0">
                          <a:pos x="T40" y="T41"/>
                        </a:cxn>
                      </a:cxnLst>
                      <a:rect l="0" t="0" r="r" b="b"/>
                      <a:pathLst>
                        <a:path w="82" h="223">
                          <a:moveTo>
                            <a:pt x="70" y="0"/>
                          </a:moveTo>
                          <a:cubicBezTo>
                            <a:pt x="70" y="0"/>
                            <a:pt x="70" y="0"/>
                            <a:pt x="70" y="0"/>
                          </a:cubicBezTo>
                          <a:cubicBezTo>
                            <a:pt x="12" y="0"/>
                            <a:pt x="12" y="0"/>
                            <a:pt x="12" y="0"/>
                          </a:cubicBezTo>
                          <a:cubicBezTo>
                            <a:pt x="12" y="0"/>
                            <a:pt x="12" y="0"/>
                            <a:pt x="12" y="0"/>
                          </a:cubicBezTo>
                          <a:cubicBezTo>
                            <a:pt x="6" y="0"/>
                            <a:pt x="0" y="5"/>
                            <a:pt x="0" y="12"/>
                          </a:cubicBezTo>
                          <a:cubicBezTo>
                            <a:pt x="0" y="100"/>
                            <a:pt x="0" y="100"/>
                            <a:pt x="0" y="100"/>
                          </a:cubicBezTo>
                          <a:cubicBezTo>
                            <a:pt x="0" y="107"/>
                            <a:pt x="6" y="112"/>
                            <a:pt x="12" y="112"/>
                          </a:cubicBezTo>
                          <a:cubicBezTo>
                            <a:pt x="14" y="112"/>
                            <a:pt x="15" y="112"/>
                            <a:pt x="16" y="112"/>
                          </a:cubicBezTo>
                          <a:cubicBezTo>
                            <a:pt x="16" y="211"/>
                            <a:pt x="16" y="211"/>
                            <a:pt x="16" y="211"/>
                          </a:cubicBezTo>
                          <a:cubicBezTo>
                            <a:pt x="16" y="218"/>
                            <a:pt x="22" y="223"/>
                            <a:pt x="28" y="223"/>
                          </a:cubicBezTo>
                          <a:cubicBezTo>
                            <a:pt x="35" y="223"/>
                            <a:pt x="41" y="218"/>
                            <a:pt x="41" y="211"/>
                          </a:cubicBezTo>
                          <a:cubicBezTo>
                            <a:pt x="41" y="121"/>
                            <a:pt x="41" y="121"/>
                            <a:pt x="41" y="121"/>
                          </a:cubicBezTo>
                          <a:cubicBezTo>
                            <a:pt x="42" y="121"/>
                            <a:pt x="42" y="121"/>
                            <a:pt x="42" y="121"/>
                          </a:cubicBezTo>
                          <a:cubicBezTo>
                            <a:pt x="42" y="211"/>
                            <a:pt x="42" y="211"/>
                            <a:pt x="42" y="211"/>
                          </a:cubicBezTo>
                          <a:cubicBezTo>
                            <a:pt x="42" y="218"/>
                            <a:pt x="47" y="223"/>
                            <a:pt x="54" y="223"/>
                          </a:cubicBezTo>
                          <a:cubicBezTo>
                            <a:pt x="61" y="223"/>
                            <a:pt x="66" y="218"/>
                            <a:pt x="66" y="211"/>
                          </a:cubicBezTo>
                          <a:cubicBezTo>
                            <a:pt x="66" y="112"/>
                            <a:pt x="66" y="112"/>
                            <a:pt x="66" y="112"/>
                          </a:cubicBezTo>
                          <a:cubicBezTo>
                            <a:pt x="67" y="112"/>
                            <a:pt x="69" y="112"/>
                            <a:pt x="70" y="112"/>
                          </a:cubicBezTo>
                          <a:cubicBezTo>
                            <a:pt x="76" y="112"/>
                            <a:pt x="82" y="107"/>
                            <a:pt x="82" y="100"/>
                          </a:cubicBezTo>
                          <a:cubicBezTo>
                            <a:pt x="82" y="12"/>
                            <a:pt x="82" y="12"/>
                            <a:pt x="82" y="12"/>
                          </a:cubicBezTo>
                          <a:cubicBezTo>
                            <a:pt x="82" y="5"/>
                            <a:pt x="76" y="0"/>
                            <a:pt x="70" y="0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txBody>
                    <a:bodyPr vert="horz" wrap="square" lIns="51435" tIns="25718" rIns="51435" bIns="25718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/>
                      </a:pPr>
                      <a:endParaRPr lang="en-GB" sz="1600" b="1" kern="0" dirty="0">
                        <a:solidFill>
                          <a:prstClr val="black"/>
                        </a:solidFill>
                        <a:cs typeface="Arial" charset="0"/>
                      </a:endParaRPr>
                    </a:p>
                  </p:txBody>
                </p:sp>
              </p:grpSp>
              <p:grpSp>
                <p:nvGrpSpPr>
                  <p:cNvPr id="2149" name="Group 2148"/>
                  <p:cNvGrpSpPr/>
                  <p:nvPr/>
                </p:nvGrpSpPr>
                <p:grpSpPr>
                  <a:xfrm flipH="1">
                    <a:off x="5637745" y="5141979"/>
                    <a:ext cx="118522" cy="323218"/>
                    <a:chOff x="4419600" y="2886076"/>
                    <a:chExt cx="306388" cy="1073149"/>
                  </a:xfrm>
                  <a:grpFill/>
                </p:grpSpPr>
                <p:sp>
                  <p:nvSpPr>
                    <p:cNvPr id="2162" name="Freeform 6"/>
                    <p:cNvSpPr>
                      <a:spLocks/>
                    </p:cNvSpPr>
                    <p:nvPr/>
                  </p:nvSpPr>
                  <p:spPr bwMode="auto">
                    <a:xfrm>
                      <a:off x="4479925" y="2886076"/>
                      <a:ext cx="190500" cy="192087"/>
                    </a:xfrm>
                    <a:custGeom>
                      <a:avLst/>
                      <a:gdLst>
                        <a:gd name="T0" fmla="*/ 19 w 51"/>
                        <a:gd name="T1" fmla="*/ 48 h 51"/>
                        <a:gd name="T2" fmla="*/ 47 w 51"/>
                        <a:gd name="T3" fmla="*/ 32 h 51"/>
                        <a:gd name="T4" fmla="*/ 32 w 51"/>
                        <a:gd name="T5" fmla="*/ 3 h 51"/>
                        <a:gd name="T6" fmla="*/ 3 w 51"/>
                        <a:gd name="T7" fmla="*/ 19 h 51"/>
                        <a:gd name="T8" fmla="*/ 19 w 51"/>
                        <a:gd name="T9" fmla="*/ 48 h 5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</a:cxnLst>
                      <a:rect l="0" t="0" r="r" b="b"/>
                      <a:pathLst>
                        <a:path w="51" h="51">
                          <a:moveTo>
                            <a:pt x="19" y="48"/>
                          </a:moveTo>
                          <a:cubicBezTo>
                            <a:pt x="31" y="51"/>
                            <a:pt x="44" y="44"/>
                            <a:pt x="47" y="32"/>
                          </a:cubicBezTo>
                          <a:cubicBezTo>
                            <a:pt x="51" y="20"/>
                            <a:pt x="44" y="7"/>
                            <a:pt x="32" y="3"/>
                          </a:cubicBezTo>
                          <a:cubicBezTo>
                            <a:pt x="19" y="0"/>
                            <a:pt x="7" y="7"/>
                            <a:pt x="3" y="19"/>
                          </a:cubicBezTo>
                          <a:cubicBezTo>
                            <a:pt x="0" y="31"/>
                            <a:pt x="7" y="44"/>
                            <a:pt x="19" y="48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txBody>
                    <a:bodyPr vert="horz" wrap="square" lIns="51435" tIns="25718" rIns="51435" bIns="25718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/>
                      </a:pPr>
                      <a:endParaRPr lang="en-GB" sz="1600" b="1" kern="0" dirty="0">
                        <a:solidFill>
                          <a:prstClr val="black"/>
                        </a:solidFill>
                        <a:cs typeface="Arial" charset="0"/>
                      </a:endParaRPr>
                    </a:p>
                  </p:txBody>
                </p:sp>
                <p:sp>
                  <p:nvSpPr>
                    <p:cNvPr id="2163" name="Freeform 7"/>
                    <p:cNvSpPr>
                      <a:spLocks/>
                    </p:cNvSpPr>
                    <p:nvPr/>
                  </p:nvSpPr>
                  <p:spPr bwMode="auto">
                    <a:xfrm>
                      <a:off x="4419600" y="3122613"/>
                      <a:ext cx="306388" cy="836612"/>
                    </a:xfrm>
                    <a:custGeom>
                      <a:avLst/>
                      <a:gdLst>
                        <a:gd name="T0" fmla="*/ 70 w 82"/>
                        <a:gd name="T1" fmla="*/ 0 h 223"/>
                        <a:gd name="T2" fmla="*/ 70 w 82"/>
                        <a:gd name="T3" fmla="*/ 0 h 223"/>
                        <a:gd name="T4" fmla="*/ 12 w 82"/>
                        <a:gd name="T5" fmla="*/ 0 h 223"/>
                        <a:gd name="T6" fmla="*/ 12 w 82"/>
                        <a:gd name="T7" fmla="*/ 0 h 223"/>
                        <a:gd name="T8" fmla="*/ 0 w 82"/>
                        <a:gd name="T9" fmla="*/ 12 h 223"/>
                        <a:gd name="T10" fmla="*/ 0 w 82"/>
                        <a:gd name="T11" fmla="*/ 100 h 223"/>
                        <a:gd name="T12" fmla="*/ 12 w 82"/>
                        <a:gd name="T13" fmla="*/ 112 h 223"/>
                        <a:gd name="T14" fmla="*/ 16 w 82"/>
                        <a:gd name="T15" fmla="*/ 112 h 223"/>
                        <a:gd name="T16" fmla="*/ 16 w 82"/>
                        <a:gd name="T17" fmla="*/ 211 h 223"/>
                        <a:gd name="T18" fmla="*/ 28 w 82"/>
                        <a:gd name="T19" fmla="*/ 223 h 223"/>
                        <a:gd name="T20" fmla="*/ 41 w 82"/>
                        <a:gd name="T21" fmla="*/ 211 h 223"/>
                        <a:gd name="T22" fmla="*/ 41 w 82"/>
                        <a:gd name="T23" fmla="*/ 121 h 223"/>
                        <a:gd name="T24" fmla="*/ 42 w 82"/>
                        <a:gd name="T25" fmla="*/ 121 h 223"/>
                        <a:gd name="T26" fmla="*/ 42 w 82"/>
                        <a:gd name="T27" fmla="*/ 211 h 223"/>
                        <a:gd name="T28" fmla="*/ 54 w 82"/>
                        <a:gd name="T29" fmla="*/ 223 h 223"/>
                        <a:gd name="T30" fmla="*/ 66 w 82"/>
                        <a:gd name="T31" fmla="*/ 211 h 223"/>
                        <a:gd name="T32" fmla="*/ 66 w 82"/>
                        <a:gd name="T33" fmla="*/ 112 h 223"/>
                        <a:gd name="T34" fmla="*/ 70 w 82"/>
                        <a:gd name="T35" fmla="*/ 112 h 223"/>
                        <a:gd name="T36" fmla="*/ 82 w 82"/>
                        <a:gd name="T37" fmla="*/ 100 h 223"/>
                        <a:gd name="T38" fmla="*/ 82 w 82"/>
                        <a:gd name="T39" fmla="*/ 12 h 223"/>
                        <a:gd name="T40" fmla="*/ 70 w 82"/>
                        <a:gd name="T41" fmla="*/ 0 h 223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  <a:cxn ang="0">
                          <a:pos x="T30" y="T31"/>
                        </a:cxn>
                        <a:cxn ang="0">
                          <a:pos x="T32" y="T33"/>
                        </a:cxn>
                        <a:cxn ang="0">
                          <a:pos x="T34" y="T35"/>
                        </a:cxn>
                        <a:cxn ang="0">
                          <a:pos x="T36" y="T37"/>
                        </a:cxn>
                        <a:cxn ang="0">
                          <a:pos x="T38" y="T39"/>
                        </a:cxn>
                        <a:cxn ang="0">
                          <a:pos x="T40" y="T41"/>
                        </a:cxn>
                      </a:cxnLst>
                      <a:rect l="0" t="0" r="r" b="b"/>
                      <a:pathLst>
                        <a:path w="82" h="223">
                          <a:moveTo>
                            <a:pt x="70" y="0"/>
                          </a:moveTo>
                          <a:cubicBezTo>
                            <a:pt x="70" y="0"/>
                            <a:pt x="70" y="0"/>
                            <a:pt x="70" y="0"/>
                          </a:cubicBezTo>
                          <a:cubicBezTo>
                            <a:pt x="12" y="0"/>
                            <a:pt x="12" y="0"/>
                            <a:pt x="12" y="0"/>
                          </a:cubicBezTo>
                          <a:cubicBezTo>
                            <a:pt x="12" y="0"/>
                            <a:pt x="12" y="0"/>
                            <a:pt x="12" y="0"/>
                          </a:cubicBezTo>
                          <a:cubicBezTo>
                            <a:pt x="6" y="0"/>
                            <a:pt x="0" y="5"/>
                            <a:pt x="0" y="12"/>
                          </a:cubicBezTo>
                          <a:cubicBezTo>
                            <a:pt x="0" y="100"/>
                            <a:pt x="0" y="100"/>
                            <a:pt x="0" y="100"/>
                          </a:cubicBezTo>
                          <a:cubicBezTo>
                            <a:pt x="0" y="107"/>
                            <a:pt x="6" y="112"/>
                            <a:pt x="12" y="112"/>
                          </a:cubicBezTo>
                          <a:cubicBezTo>
                            <a:pt x="14" y="112"/>
                            <a:pt x="15" y="112"/>
                            <a:pt x="16" y="112"/>
                          </a:cubicBezTo>
                          <a:cubicBezTo>
                            <a:pt x="16" y="211"/>
                            <a:pt x="16" y="211"/>
                            <a:pt x="16" y="211"/>
                          </a:cubicBezTo>
                          <a:cubicBezTo>
                            <a:pt x="16" y="218"/>
                            <a:pt x="22" y="223"/>
                            <a:pt x="28" y="223"/>
                          </a:cubicBezTo>
                          <a:cubicBezTo>
                            <a:pt x="35" y="223"/>
                            <a:pt x="41" y="218"/>
                            <a:pt x="41" y="211"/>
                          </a:cubicBezTo>
                          <a:cubicBezTo>
                            <a:pt x="41" y="121"/>
                            <a:pt x="41" y="121"/>
                            <a:pt x="41" y="121"/>
                          </a:cubicBezTo>
                          <a:cubicBezTo>
                            <a:pt x="42" y="121"/>
                            <a:pt x="42" y="121"/>
                            <a:pt x="42" y="121"/>
                          </a:cubicBezTo>
                          <a:cubicBezTo>
                            <a:pt x="42" y="211"/>
                            <a:pt x="42" y="211"/>
                            <a:pt x="42" y="211"/>
                          </a:cubicBezTo>
                          <a:cubicBezTo>
                            <a:pt x="42" y="218"/>
                            <a:pt x="47" y="223"/>
                            <a:pt x="54" y="223"/>
                          </a:cubicBezTo>
                          <a:cubicBezTo>
                            <a:pt x="61" y="223"/>
                            <a:pt x="66" y="218"/>
                            <a:pt x="66" y="211"/>
                          </a:cubicBezTo>
                          <a:cubicBezTo>
                            <a:pt x="66" y="112"/>
                            <a:pt x="66" y="112"/>
                            <a:pt x="66" y="112"/>
                          </a:cubicBezTo>
                          <a:cubicBezTo>
                            <a:pt x="67" y="112"/>
                            <a:pt x="69" y="112"/>
                            <a:pt x="70" y="112"/>
                          </a:cubicBezTo>
                          <a:cubicBezTo>
                            <a:pt x="76" y="112"/>
                            <a:pt x="82" y="107"/>
                            <a:pt x="82" y="100"/>
                          </a:cubicBezTo>
                          <a:cubicBezTo>
                            <a:pt x="82" y="12"/>
                            <a:pt x="82" y="12"/>
                            <a:pt x="82" y="12"/>
                          </a:cubicBezTo>
                          <a:cubicBezTo>
                            <a:pt x="82" y="5"/>
                            <a:pt x="76" y="0"/>
                            <a:pt x="70" y="0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txBody>
                    <a:bodyPr vert="horz" wrap="square" lIns="51435" tIns="25718" rIns="51435" bIns="25718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/>
                      </a:pPr>
                      <a:endParaRPr lang="en-GB" sz="1600" b="1" kern="0" dirty="0">
                        <a:solidFill>
                          <a:prstClr val="black"/>
                        </a:solidFill>
                        <a:cs typeface="Arial" charset="0"/>
                      </a:endParaRPr>
                    </a:p>
                  </p:txBody>
                </p:sp>
              </p:grpSp>
              <p:grpSp>
                <p:nvGrpSpPr>
                  <p:cNvPr id="2150" name="Group 2149"/>
                  <p:cNvGrpSpPr/>
                  <p:nvPr/>
                </p:nvGrpSpPr>
                <p:grpSpPr>
                  <a:xfrm flipH="1">
                    <a:off x="5804739" y="5141979"/>
                    <a:ext cx="118522" cy="323218"/>
                    <a:chOff x="4419600" y="2886076"/>
                    <a:chExt cx="306388" cy="1073149"/>
                  </a:xfrm>
                  <a:grpFill/>
                </p:grpSpPr>
                <p:sp>
                  <p:nvSpPr>
                    <p:cNvPr id="2160" name="Freeform 6"/>
                    <p:cNvSpPr>
                      <a:spLocks/>
                    </p:cNvSpPr>
                    <p:nvPr/>
                  </p:nvSpPr>
                  <p:spPr bwMode="auto">
                    <a:xfrm>
                      <a:off x="4479925" y="2886076"/>
                      <a:ext cx="190500" cy="192087"/>
                    </a:xfrm>
                    <a:custGeom>
                      <a:avLst/>
                      <a:gdLst>
                        <a:gd name="T0" fmla="*/ 19 w 51"/>
                        <a:gd name="T1" fmla="*/ 48 h 51"/>
                        <a:gd name="T2" fmla="*/ 47 w 51"/>
                        <a:gd name="T3" fmla="*/ 32 h 51"/>
                        <a:gd name="T4" fmla="*/ 32 w 51"/>
                        <a:gd name="T5" fmla="*/ 3 h 51"/>
                        <a:gd name="T6" fmla="*/ 3 w 51"/>
                        <a:gd name="T7" fmla="*/ 19 h 51"/>
                        <a:gd name="T8" fmla="*/ 19 w 51"/>
                        <a:gd name="T9" fmla="*/ 48 h 5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</a:cxnLst>
                      <a:rect l="0" t="0" r="r" b="b"/>
                      <a:pathLst>
                        <a:path w="51" h="51">
                          <a:moveTo>
                            <a:pt x="19" y="48"/>
                          </a:moveTo>
                          <a:cubicBezTo>
                            <a:pt x="31" y="51"/>
                            <a:pt x="44" y="44"/>
                            <a:pt x="47" y="32"/>
                          </a:cubicBezTo>
                          <a:cubicBezTo>
                            <a:pt x="51" y="20"/>
                            <a:pt x="44" y="7"/>
                            <a:pt x="32" y="3"/>
                          </a:cubicBezTo>
                          <a:cubicBezTo>
                            <a:pt x="19" y="0"/>
                            <a:pt x="7" y="7"/>
                            <a:pt x="3" y="19"/>
                          </a:cubicBezTo>
                          <a:cubicBezTo>
                            <a:pt x="0" y="31"/>
                            <a:pt x="7" y="44"/>
                            <a:pt x="19" y="48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txBody>
                    <a:bodyPr vert="horz" wrap="square" lIns="51435" tIns="25718" rIns="51435" bIns="25718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/>
                      </a:pPr>
                      <a:endParaRPr lang="en-GB" sz="1600" b="1" kern="0" dirty="0">
                        <a:solidFill>
                          <a:prstClr val="black"/>
                        </a:solidFill>
                        <a:cs typeface="Arial" charset="0"/>
                      </a:endParaRPr>
                    </a:p>
                  </p:txBody>
                </p:sp>
                <p:sp>
                  <p:nvSpPr>
                    <p:cNvPr id="2161" name="Freeform 7"/>
                    <p:cNvSpPr>
                      <a:spLocks/>
                    </p:cNvSpPr>
                    <p:nvPr/>
                  </p:nvSpPr>
                  <p:spPr bwMode="auto">
                    <a:xfrm>
                      <a:off x="4419600" y="3122613"/>
                      <a:ext cx="306388" cy="836612"/>
                    </a:xfrm>
                    <a:custGeom>
                      <a:avLst/>
                      <a:gdLst>
                        <a:gd name="T0" fmla="*/ 70 w 82"/>
                        <a:gd name="T1" fmla="*/ 0 h 223"/>
                        <a:gd name="T2" fmla="*/ 70 w 82"/>
                        <a:gd name="T3" fmla="*/ 0 h 223"/>
                        <a:gd name="T4" fmla="*/ 12 w 82"/>
                        <a:gd name="T5" fmla="*/ 0 h 223"/>
                        <a:gd name="T6" fmla="*/ 12 w 82"/>
                        <a:gd name="T7" fmla="*/ 0 h 223"/>
                        <a:gd name="T8" fmla="*/ 0 w 82"/>
                        <a:gd name="T9" fmla="*/ 12 h 223"/>
                        <a:gd name="T10" fmla="*/ 0 w 82"/>
                        <a:gd name="T11" fmla="*/ 100 h 223"/>
                        <a:gd name="T12" fmla="*/ 12 w 82"/>
                        <a:gd name="T13" fmla="*/ 112 h 223"/>
                        <a:gd name="T14" fmla="*/ 16 w 82"/>
                        <a:gd name="T15" fmla="*/ 112 h 223"/>
                        <a:gd name="T16" fmla="*/ 16 w 82"/>
                        <a:gd name="T17" fmla="*/ 211 h 223"/>
                        <a:gd name="T18" fmla="*/ 28 w 82"/>
                        <a:gd name="T19" fmla="*/ 223 h 223"/>
                        <a:gd name="T20" fmla="*/ 41 w 82"/>
                        <a:gd name="T21" fmla="*/ 211 h 223"/>
                        <a:gd name="T22" fmla="*/ 41 w 82"/>
                        <a:gd name="T23" fmla="*/ 121 h 223"/>
                        <a:gd name="T24" fmla="*/ 42 w 82"/>
                        <a:gd name="T25" fmla="*/ 121 h 223"/>
                        <a:gd name="T26" fmla="*/ 42 w 82"/>
                        <a:gd name="T27" fmla="*/ 211 h 223"/>
                        <a:gd name="T28" fmla="*/ 54 w 82"/>
                        <a:gd name="T29" fmla="*/ 223 h 223"/>
                        <a:gd name="T30" fmla="*/ 66 w 82"/>
                        <a:gd name="T31" fmla="*/ 211 h 223"/>
                        <a:gd name="T32" fmla="*/ 66 w 82"/>
                        <a:gd name="T33" fmla="*/ 112 h 223"/>
                        <a:gd name="T34" fmla="*/ 70 w 82"/>
                        <a:gd name="T35" fmla="*/ 112 h 223"/>
                        <a:gd name="T36" fmla="*/ 82 w 82"/>
                        <a:gd name="T37" fmla="*/ 100 h 223"/>
                        <a:gd name="T38" fmla="*/ 82 w 82"/>
                        <a:gd name="T39" fmla="*/ 12 h 223"/>
                        <a:gd name="T40" fmla="*/ 70 w 82"/>
                        <a:gd name="T41" fmla="*/ 0 h 223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  <a:cxn ang="0">
                          <a:pos x="T30" y="T31"/>
                        </a:cxn>
                        <a:cxn ang="0">
                          <a:pos x="T32" y="T33"/>
                        </a:cxn>
                        <a:cxn ang="0">
                          <a:pos x="T34" y="T35"/>
                        </a:cxn>
                        <a:cxn ang="0">
                          <a:pos x="T36" y="T37"/>
                        </a:cxn>
                        <a:cxn ang="0">
                          <a:pos x="T38" y="T39"/>
                        </a:cxn>
                        <a:cxn ang="0">
                          <a:pos x="T40" y="T41"/>
                        </a:cxn>
                      </a:cxnLst>
                      <a:rect l="0" t="0" r="r" b="b"/>
                      <a:pathLst>
                        <a:path w="82" h="223">
                          <a:moveTo>
                            <a:pt x="70" y="0"/>
                          </a:moveTo>
                          <a:cubicBezTo>
                            <a:pt x="70" y="0"/>
                            <a:pt x="70" y="0"/>
                            <a:pt x="70" y="0"/>
                          </a:cubicBezTo>
                          <a:cubicBezTo>
                            <a:pt x="12" y="0"/>
                            <a:pt x="12" y="0"/>
                            <a:pt x="12" y="0"/>
                          </a:cubicBezTo>
                          <a:cubicBezTo>
                            <a:pt x="12" y="0"/>
                            <a:pt x="12" y="0"/>
                            <a:pt x="12" y="0"/>
                          </a:cubicBezTo>
                          <a:cubicBezTo>
                            <a:pt x="6" y="0"/>
                            <a:pt x="0" y="5"/>
                            <a:pt x="0" y="12"/>
                          </a:cubicBezTo>
                          <a:cubicBezTo>
                            <a:pt x="0" y="100"/>
                            <a:pt x="0" y="100"/>
                            <a:pt x="0" y="100"/>
                          </a:cubicBezTo>
                          <a:cubicBezTo>
                            <a:pt x="0" y="107"/>
                            <a:pt x="6" y="112"/>
                            <a:pt x="12" y="112"/>
                          </a:cubicBezTo>
                          <a:cubicBezTo>
                            <a:pt x="14" y="112"/>
                            <a:pt x="15" y="112"/>
                            <a:pt x="16" y="112"/>
                          </a:cubicBezTo>
                          <a:cubicBezTo>
                            <a:pt x="16" y="211"/>
                            <a:pt x="16" y="211"/>
                            <a:pt x="16" y="211"/>
                          </a:cubicBezTo>
                          <a:cubicBezTo>
                            <a:pt x="16" y="218"/>
                            <a:pt x="22" y="223"/>
                            <a:pt x="28" y="223"/>
                          </a:cubicBezTo>
                          <a:cubicBezTo>
                            <a:pt x="35" y="223"/>
                            <a:pt x="41" y="218"/>
                            <a:pt x="41" y="211"/>
                          </a:cubicBezTo>
                          <a:cubicBezTo>
                            <a:pt x="41" y="121"/>
                            <a:pt x="41" y="121"/>
                            <a:pt x="41" y="121"/>
                          </a:cubicBezTo>
                          <a:cubicBezTo>
                            <a:pt x="42" y="121"/>
                            <a:pt x="42" y="121"/>
                            <a:pt x="42" y="121"/>
                          </a:cubicBezTo>
                          <a:cubicBezTo>
                            <a:pt x="42" y="211"/>
                            <a:pt x="42" y="211"/>
                            <a:pt x="42" y="211"/>
                          </a:cubicBezTo>
                          <a:cubicBezTo>
                            <a:pt x="42" y="218"/>
                            <a:pt x="47" y="223"/>
                            <a:pt x="54" y="223"/>
                          </a:cubicBezTo>
                          <a:cubicBezTo>
                            <a:pt x="61" y="223"/>
                            <a:pt x="66" y="218"/>
                            <a:pt x="66" y="211"/>
                          </a:cubicBezTo>
                          <a:cubicBezTo>
                            <a:pt x="66" y="112"/>
                            <a:pt x="66" y="112"/>
                            <a:pt x="66" y="112"/>
                          </a:cubicBezTo>
                          <a:cubicBezTo>
                            <a:pt x="67" y="112"/>
                            <a:pt x="69" y="112"/>
                            <a:pt x="70" y="112"/>
                          </a:cubicBezTo>
                          <a:cubicBezTo>
                            <a:pt x="76" y="112"/>
                            <a:pt x="82" y="107"/>
                            <a:pt x="82" y="100"/>
                          </a:cubicBezTo>
                          <a:cubicBezTo>
                            <a:pt x="82" y="12"/>
                            <a:pt x="82" y="12"/>
                            <a:pt x="82" y="12"/>
                          </a:cubicBezTo>
                          <a:cubicBezTo>
                            <a:pt x="82" y="5"/>
                            <a:pt x="76" y="0"/>
                            <a:pt x="70" y="0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txBody>
                    <a:bodyPr vert="horz" wrap="square" lIns="51435" tIns="25718" rIns="51435" bIns="25718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/>
                      </a:pPr>
                      <a:endParaRPr lang="en-GB" sz="1600" b="1" kern="0" dirty="0">
                        <a:solidFill>
                          <a:prstClr val="black"/>
                        </a:solidFill>
                        <a:cs typeface="Arial" charset="0"/>
                      </a:endParaRPr>
                    </a:p>
                  </p:txBody>
                </p:sp>
              </p:grpSp>
              <p:grpSp>
                <p:nvGrpSpPr>
                  <p:cNvPr id="2151" name="Group 2150"/>
                  <p:cNvGrpSpPr/>
                  <p:nvPr/>
                </p:nvGrpSpPr>
                <p:grpSpPr>
                  <a:xfrm flipH="1">
                    <a:off x="5971734" y="5141979"/>
                    <a:ext cx="118522" cy="323218"/>
                    <a:chOff x="4419600" y="2886076"/>
                    <a:chExt cx="306388" cy="1073149"/>
                  </a:xfrm>
                  <a:grpFill/>
                </p:grpSpPr>
                <p:sp>
                  <p:nvSpPr>
                    <p:cNvPr id="2158" name="Freeform 6"/>
                    <p:cNvSpPr>
                      <a:spLocks/>
                    </p:cNvSpPr>
                    <p:nvPr/>
                  </p:nvSpPr>
                  <p:spPr bwMode="auto">
                    <a:xfrm>
                      <a:off x="4479925" y="2886076"/>
                      <a:ext cx="190500" cy="192087"/>
                    </a:xfrm>
                    <a:custGeom>
                      <a:avLst/>
                      <a:gdLst>
                        <a:gd name="T0" fmla="*/ 19 w 51"/>
                        <a:gd name="T1" fmla="*/ 48 h 51"/>
                        <a:gd name="T2" fmla="*/ 47 w 51"/>
                        <a:gd name="T3" fmla="*/ 32 h 51"/>
                        <a:gd name="T4" fmla="*/ 32 w 51"/>
                        <a:gd name="T5" fmla="*/ 3 h 51"/>
                        <a:gd name="T6" fmla="*/ 3 w 51"/>
                        <a:gd name="T7" fmla="*/ 19 h 51"/>
                        <a:gd name="T8" fmla="*/ 19 w 51"/>
                        <a:gd name="T9" fmla="*/ 48 h 5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</a:cxnLst>
                      <a:rect l="0" t="0" r="r" b="b"/>
                      <a:pathLst>
                        <a:path w="51" h="51">
                          <a:moveTo>
                            <a:pt x="19" y="48"/>
                          </a:moveTo>
                          <a:cubicBezTo>
                            <a:pt x="31" y="51"/>
                            <a:pt x="44" y="44"/>
                            <a:pt x="47" y="32"/>
                          </a:cubicBezTo>
                          <a:cubicBezTo>
                            <a:pt x="51" y="20"/>
                            <a:pt x="44" y="7"/>
                            <a:pt x="32" y="3"/>
                          </a:cubicBezTo>
                          <a:cubicBezTo>
                            <a:pt x="19" y="0"/>
                            <a:pt x="7" y="7"/>
                            <a:pt x="3" y="19"/>
                          </a:cubicBezTo>
                          <a:cubicBezTo>
                            <a:pt x="0" y="31"/>
                            <a:pt x="7" y="44"/>
                            <a:pt x="19" y="48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txBody>
                    <a:bodyPr vert="horz" wrap="square" lIns="51435" tIns="25718" rIns="51435" bIns="25718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/>
                      </a:pPr>
                      <a:endParaRPr lang="en-GB" sz="1600" b="1" kern="0" dirty="0">
                        <a:solidFill>
                          <a:prstClr val="black"/>
                        </a:solidFill>
                        <a:cs typeface="Arial" charset="0"/>
                      </a:endParaRPr>
                    </a:p>
                  </p:txBody>
                </p:sp>
                <p:sp>
                  <p:nvSpPr>
                    <p:cNvPr id="2159" name="Freeform 7"/>
                    <p:cNvSpPr>
                      <a:spLocks/>
                    </p:cNvSpPr>
                    <p:nvPr/>
                  </p:nvSpPr>
                  <p:spPr bwMode="auto">
                    <a:xfrm>
                      <a:off x="4419600" y="3122613"/>
                      <a:ext cx="306388" cy="836612"/>
                    </a:xfrm>
                    <a:custGeom>
                      <a:avLst/>
                      <a:gdLst>
                        <a:gd name="T0" fmla="*/ 70 w 82"/>
                        <a:gd name="T1" fmla="*/ 0 h 223"/>
                        <a:gd name="T2" fmla="*/ 70 w 82"/>
                        <a:gd name="T3" fmla="*/ 0 h 223"/>
                        <a:gd name="T4" fmla="*/ 12 w 82"/>
                        <a:gd name="T5" fmla="*/ 0 h 223"/>
                        <a:gd name="T6" fmla="*/ 12 w 82"/>
                        <a:gd name="T7" fmla="*/ 0 h 223"/>
                        <a:gd name="T8" fmla="*/ 0 w 82"/>
                        <a:gd name="T9" fmla="*/ 12 h 223"/>
                        <a:gd name="T10" fmla="*/ 0 w 82"/>
                        <a:gd name="T11" fmla="*/ 100 h 223"/>
                        <a:gd name="T12" fmla="*/ 12 w 82"/>
                        <a:gd name="T13" fmla="*/ 112 h 223"/>
                        <a:gd name="T14" fmla="*/ 16 w 82"/>
                        <a:gd name="T15" fmla="*/ 112 h 223"/>
                        <a:gd name="T16" fmla="*/ 16 w 82"/>
                        <a:gd name="T17" fmla="*/ 211 h 223"/>
                        <a:gd name="T18" fmla="*/ 28 w 82"/>
                        <a:gd name="T19" fmla="*/ 223 h 223"/>
                        <a:gd name="T20" fmla="*/ 41 w 82"/>
                        <a:gd name="T21" fmla="*/ 211 h 223"/>
                        <a:gd name="T22" fmla="*/ 41 w 82"/>
                        <a:gd name="T23" fmla="*/ 121 h 223"/>
                        <a:gd name="T24" fmla="*/ 42 w 82"/>
                        <a:gd name="T25" fmla="*/ 121 h 223"/>
                        <a:gd name="T26" fmla="*/ 42 w 82"/>
                        <a:gd name="T27" fmla="*/ 211 h 223"/>
                        <a:gd name="T28" fmla="*/ 54 w 82"/>
                        <a:gd name="T29" fmla="*/ 223 h 223"/>
                        <a:gd name="T30" fmla="*/ 66 w 82"/>
                        <a:gd name="T31" fmla="*/ 211 h 223"/>
                        <a:gd name="T32" fmla="*/ 66 w 82"/>
                        <a:gd name="T33" fmla="*/ 112 h 223"/>
                        <a:gd name="T34" fmla="*/ 70 w 82"/>
                        <a:gd name="T35" fmla="*/ 112 h 223"/>
                        <a:gd name="T36" fmla="*/ 82 w 82"/>
                        <a:gd name="T37" fmla="*/ 100 h 223"/>
                        <a:gd name="T38" fmla="*/ 82 w 82"/>
                        <a:gd name="T39" fmla="*/ 12 h 223"/>
                        <a:gd name="T40" fmla="*/ 70 w 82"/>
                        <a:gd name="T41" fmla="*/ 0 h 223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  <a:cxn ang="0">
                          <a:pos x="T30" y="T31"/>
                        </a:cxn>
                        <a:cxn ang="0">
                          <a:pos x="T32" y="T33"/>
                        </a:cxn>
                        <a:cxn ang="0">
                          <a:pos x="T34" y="T35"/>
                        </a:cxn>
                        <a:cxn ang="0">
                          <a:pos x="T36" y="T37"/>
                        </a:cxn>
                        <a:cxn ang="0">
                          <a:pos x="T38" y="T39"/>
                        </a:cxn>
                        <a:cxn ang="0">
                          <a:pos x="T40" y="T41"/>
                        </a:cxn>
                      </a:cxnLst>
                      <a:rect l="0" t="0" r="r" b="b"/>
                      <a:pathLst>
                        <a:path w="82" h="223">
                          <a:moveTo>
                            <a:pt x="70" y="0"/>
                          </a:moveTo>
                          <a:cubicBezTo>
                            <a:pt x="70" y="0"/>
                            <a:pt x="70" y="0"/>
                            <a:pt x="70" y="0"/>
                          </a:cubicBezTo>
                          <a:cubicBezTo>
                            <a:pt x="12" y="0"/>
                            <a:pt x="12" y="0"/>
                            <a:pt x="12" y="0"/>
                          </a:cubicBezTo>
                          <a:cubicBezTo>
                            <a:pt x="12" y="0"/>
                            <a:pt x="12" y="0"/>
                            <a:pt x="12" y="0"/>
                          </a:cubicBezTo>
                          <a:cubicBezTo>
                            <a:pt x="6" y="0"/>
                            <a:pt x="0" y="5"/>
                            <a:pt x="0" y="12"/>
                          </a:cubicBezTo>
                          <a:cubicBezTo>
                            <a:pt x="0" y="100"/>
                            <a:pt x="0" y="100"/>
                            <a:pt x="0" y="100"/>
                          </a:cubicBezTo>
                          <a:cubicBezTo>
                            <a:pt x="0" y="107"/>
                            <a:pt x="6" y="112"/>
                            <a:pt x="12" y="112"/>
                          </a:cubicBezTo>
                          <a:cubicBezTo>
                            <a:pt x="14" y="112"/>
                            <a:pt x="15" y="112"/>
                            <a:pt x="16" y="112"/>
                          </a:cubicBezTo>
                          <a:cubicBezTo>
                            <a:pt x="16" y="211"/>
                            <a:pt x="16" y="211"/>
                            <a:pt x="16" y="211"/>
                          </a:cubicBezTo>
                          <a:cubicBezTo>
                            <a:pt x="16" y="218"/>
                            <a:pt x="22" y="223"/>
                            <a:pt x="28" y="223"/>
                          </a:cubicBezTo>
                          <a:cubicBezTo>
                            <a:pt x="35" y="223"/>
                            <a:pt x="41" y="218"/>
                            <a:pt x="41" y="211"/>
                          </a:cubicBezTo>
                          <a:cubicBezTo>
                            <a:pt x="41" y="121"/>
                            <a:pt x="41" y="121"/>
                            <a:pt x="41" y="121"/>
                          </a:cubicBezTo>
                          <a:cubicBezTo>
                            <a:pt x="42" y="121"/>
                            <a:pt x="42" y="121"/>
                            <a:pt x="42" y="121"/>
                          </a:cubicBezTo>
                          <a:cubicBezTo>
                            <a:pt x="42" y="211"/>
                            <a:pt x="42" y="211"/>
                            <a:pt x="42" y="211"/>
                          </a:cubicBezTo>
                          <a:cubicBezTo>
                            <a:pt x="42" y="218"/>
                            <a:pt x="47" y="223"/>
                            <a:pt x="54" y="223"/>
                          </a:cubicBezTo>
                          <a:cubicBezTo>
                            <a:pt x="61" y="223"/>
                            <a:pt x="66" y="218"/>
                            <a:pt x="66" y="211"/>
                          </a:cubicBezTo>
                          <a:cubicBezTo>
                            <a:pt x="66" y="112"/>
                            <a:pt x="66" y="112"/>
                            <a:pt x="66" y="112"/>
                          </a:cubicBezTo>
                          <a:cubicBezTo>
                            <a:pt x="67" y="112"/>
                            <a:pt x="69" y="112"/>
                            <a:pt x="70" y="112"/>
                          </a:cubicBezTo>
                          <a:cubicBezTo>
                            <a:pt x="76" y="112"/>
                            <a:pt x="82" y="107"/>
                            <a:pt x="82" y="100"/>
                          </a:cubicBezTo>
                          <a:cubicBezTo>
                            <a:pt x="82" y="12"/>
                            <a:pt x="82" y="12"/>
                            <a:pt x="82" y="12"/>
                          </a:cubicBezTo>
                          <a:cubicBezTo>
                            <a:pt x="82" y="5"/>
                            <a:pt x="76" y="0"/>
                            <a:pt x="70" y="0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txBody>
                    <a:bodyPr vert="horz" wrap="square" lIns="51435" tIns="25718" rIns="51435" bIns="25718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/>
                      </a:pPr>
                      <a:endParaRPr lang="en-GB" sz="1600" b="1" kern="0" dirty="0">
                        <a:solidFill>
                          <a:prstClr val="black"/>
                        </a:solidFill>
                        <a:cs typeface="Arial" charset="0"/>
                      </a:endParaRPr>
                    </a:p>
                  </p:txBody>
                </p:sp>
              </p:grpSp>
              <p:grpSp>
                <p:nvGrpSpPr>
                  <p:cNvPr id="2152" name="Group 2151"/>
                  <p:cNvGrpSpPr/>
                  <p:nvPr/>
                </p:nvGrpSpPr>
                <p:grpSpPr>
                  <a:xfrm flipH="1">
                    <a:off x="6138728" y="5141979"/>
                    <a:ext cx="118522" cy="323218"/>
                    <a:chOff x="4419600" y="2886076"/>
                    <a:chExt cx="306388" cy="1073149"/>
                  </a:xfrm>
                  <a:grpFill/>
                </p:grpSpPr>
                <p:sp>
                  <p:nvSpPr>
                    <p:cNvPr id="2156" name="Freeform 6"/>
                    <p:cNvSpPr>
                      <a:spLocks/>
                    </p:cNvSpPr>
                    <p:nvPr/>
                  </p:nvSpPr>
                  <p:spPr bwMode="auto">
                    <a:xfrm>
                      <a:off x="4479925" y="2886076"/>
                      <a:ext cx="190500" cy="192087"/>
                    </a:xfrm>
                    <a:custGeom>
                      <a:avLst/>
                      <a:gdLst>
                        <a:gd name="T0" fmla="*/ 19 w 51"/>
                        <a:gd name="T1" fmla="*/ 48 h 51"/>
                        <a:gd name="T2" fmla="*/ 47 w 51"/>
                        <a:gd name="T3" fmla="*/ 32 h 51"/>
                        <a:gd name="T4" fmla="*/ 32 w 51"/>
                        <a:gd name="T5" fmla="*/ 3 h 51"/>
                        <a:gd name="T6" fmla="*/ 3 w 51"/>
                        <a:gd name="T7" fmla="*/ 19 h 51"/>
                        <a:gd name="T8" fmla="*/ 19 w 51"/>
                        <a:gd name="T9" fmla="*/ 48 h 5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</a:cxnLst>
                      <a:rect l="0" t="0" r="r" b="b"/>
                      <a:pathLst>
                        <a:path w="51" h="51">
                          <a:moveTo>
                            <a:pt x="19" y="48"/>
                          </a:moveTo>
                          <a:cubicBezTo>
                            <a:pt x="31" y="51"/>
                            <a:pt x="44" y="44"/>
                            <a:pt x="47" y="32"/>
                          </a:cubicBezTo>
                          <a:cubicBezTo>
                            <a:pt x="51" y="20"/>
                            <a:pt x="44" y="7"/>
                            <a:pt x="32" y="3"/>
                          </a:cubicBezTo>
                          <a:cubicBezTo>
                            <a:pt x="19" y="0"/>
                            <a:pt x="7" y="7"/>
                            <a:pt x="3" y="19"/>
                          </a:cubicBezTo>
                          <a:cubicBezTo>
                            <a:pt x="0" y="31"/>
                            <a:pt x="7" y="44"/>
                            <a:pt x="19" y="48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txBody>
                    <a:bodyPr vert="horz" wrap="square" lIns="51435" tIns="25718" rIns="51435" bIns="25718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/>
                      </a:pPr>
                      <a:endParaRPr lang="en-GB" sz="1600" b="1" kern="0" dirty="0">
                        <a:solidFill>
                          <a:prstClr val="black"/>
                        </a:solidFill>
                        <a:cs typeface="Arial" charset="0"/>
                      </a:endParaRPr>
                    </a:p>
                  </p:txBody>
                </p:sp>
                <p:sp>
                  <p:nvSpPr>
                    <p:cNvPr id="2157" name="Freeform 7"/>
                    <p:cNvSpPr>
                      <a:spLocks/>
                    </p:cNvSpPr>
                    <p:nvPr/>
                  </p:nvSpPr>
                  <p:spPr bwMode="auto">
                    <a:xfrm>
                      <a:off x="4419600" y="3122613"/>
                      <a:ext cx="306388" cy="836612"/>
                    </a:xfrm>
                    <a:custGeom>
                      <a:avLst/>
                      <a:gdLst>
                        <a:gd name="T0" fmla="*/ 70 w 82"/>
                        <a:gd name="T1" fmla="*/ 0 h 223"/>
                        <a:gd name="T2" fmla="*/ 70 w 82"/>
                        <a:gd name="T3" fmla="*/ 0 h 223"/>
                        <a:gd name="T4" fmla="*/ 12 w 82"/>
                        <a:gd name="T5" fmla="*/ 0 h 223"/>
                        <a:gd name="T6" fmla="*/ 12 w 82"/>
                        <a:gd name="T7" fmla="*/ 0 h 223"/>
                        <a:gd name="T8" fmla="*/ 0 w 82"/>
                        <a:gd name="T9" fmla="*/ 12 h 223"/>
                        <a:gd name="T10" fmla="*/ 0 w 82"/>
                        <a:gd name="T11" fmla="*/ 100 h 223"/>
                        <a:gd name="T12" fmla="*/ 12 w 82"/>
                        <a:gd name="T13" fmla="*/ 112 h 223"/>
                        <a:gd name="T14" fmla="*/ 16 w 82"/>
                        <a:gd name="T15" fmla="*/ 112 h 223"/>
                        <a:gd name="T16" fmla="*/ 16 w 82"/>
                        <a:gd name="T17" fmla="*/ 211 h 223"/>
                        <a:gd name="T18" fmla="*/ 28 w 82"/>
                        <a:gd name="T19" fmla="*/ 223 h 223"/>
                        <a:gd name="T20" fmla="*/ 41 w 82"/>
                        <a:gd name="T21" fmla="*/ 211 h 223"/>
                        <a:gd name="T22" fmla="*/ 41 w 82"/>
                        <a:gd name="T23" fmla="*/ 121 h 223"/>
                        <a:gd name="T24" fmla="*/ 42 w 82"/>
                        <a:gd name="T25" fmla="*/ 121 h 223"/>
                        <a:gd name="T26" fmla="*/ 42 w 82"/>
                        <a:gd name="T27" fmla="*/ 211 h 223"/>
                        <a:gd name="T28" fmla="*/ 54 w 82"/>
                        <a:gd name="T29" fmla="*/ 223 h 223"/>
                        <a:gd name="T30" fmla="*/ 66 w 82"/>
                        <a:gd name="T31" fmla="*/ 211 h 223"/>
                        <a:gd name="T32" fmla="*/ 66 w 82"/>
                        <a:gd name="T33" fmla="*/ 112 h 223"/>
                        <a:gd name="T34" fmla="*/ 70 w 82"/>
                        <a:gd name="T35" fmla="*/ 112 h 223"/>
                        <a:gd name="T36" fmla="*/ 82 w 82"/>
                        <a:gd name="T37" fmla="*/ 100 h 223"/>
                        <a:gd name="T38" fmla="*/ 82 w 82"/>
                        <a:gd name="T39" fmla="*/ 12 h 223"/>
                        <a:gd name="T40" fmla="*/ 70 w 82"/>
                        <a:gd name="T41" fmla="*/ 0 h 223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  <a:cxn ang="0">
                          <a:pos x="T30" y="T31"/>
                        </a:cxn>
                        <a:cxn ang="0">
                          <a:pos x="T32" y="T33"/>
                        </a:cxn>
                        <a:cxn ang="0">
                          <a:pos x="T34" y="T35"/>
                        </a:cxn>
                        <a:cxn ang="0">
                          <a:pos x="T36" y="T37"/>
                        </a:cxn>
                        <a:cxn ang="0">
                          <a:pos x="T38" y="T39"/>
                        </a:cxn>
                        <a:cxn ang="0">
                          <a:pos x="T40" y="T41"/>
                        </a:cxn>
                      </a:cxnLst>
                      <a:rect l="0" t="0" r="r" b="b"/>
                      <a:pathLst>
                        <a:path w="82" h="223">
                          <a:moveTo>
                            <a:pt x="70" y="0"/>
                          </a:moveTo>
                          <a:cubicBezTo>
                            <a:pt x="70" y="0"/>
                            <a:pt x="70" y="0"/>
                            <a:pt x="70" y="0"/>
                          </a:cubicBezTo>
                          <a:cubicBezTo>
                            <a:pt x="12" y="0"/>
                            <a:pt x="12" y="0"/>
                            <a:pt x="12" y="0"/>
                          </a:cubicBezTo>
                          <a:cubicBezTo>
                            <a:pt x="12" y="0"/>
                            <a:pt x="12" y="0"/>
                            <a:pt x="12" y="0"/>
                          </a:cubicBezTo>
                          <a:cubicBezTo>
                            <a:pt x="6" y="0"/>
                            <a:pt x="0" y="5"/>
                            <a:pt x="0" y="12"/>
                          </a:cubicBezTo>
                          <a:cubicBezTo>
                            <a:pt x="0" y="100"/>
                            <a:pt x="0" y="100"/>
                            <a:pt x="0" y="100"/>
                          </a:cubicBezTo>
                          <a:cubicBezTo>
                            <a:pt x="0" y="107"/>
                            <a:pt x="6" y="112"/>
                            <a:pt x="12" y="112"/>
                          </a:cubicBezTo>
                          <a:cubicBezTo>
                            <a:pt x="14" y="112"/>
                            <a:pt x="15" y="112"/>
                            <a:pt x="16" y="112"/>
                          </a:cubicBezTo>
                          <a:cubicBezTo>
                            <a:pt x="16" y="211"/>
                            <a:pt x="16" y="211"/>
                            <a:pt x="16" y="211"/>
                          </a:cubicBezTo>
                          <a:cubicBezTo>
                            <a:pt x="16" y="218"/>
                            <a:pt x="22" y="223"/>
                            <a:pt x="28" y="223"/>
                          </a:cubicBezTo>
                          <a:cubicBezTo>
                            <a:pt x="35" y="223"/>
                            <a:pt x="41" y="218"/>
                            <a:pt x="41" y="211"/>
                          </a:cubicBezTo>
                          <a:cubicBezTo>
                            <a:pt x="41" y="121"/>
                            <a:pt x="41" y="121"/>
                            <a:pt x="41" y="121"/>
                          </a:cubicBezTo>
                          <a:cubicBezTo>
                            <a:pt x="42" y="121"/>
                            <a:pt x="42" y="121"/>
                            <a:pt x="42" y="121"/>
                          </a:cubicBezTo>
                          <a:cubicBezTo>
                            <a:pt x="42" y="211"/>
                            <a:pt x="42" y="211"/>
                            <a:pt x="42" y="211"/>
                          </a:cubicBezTo>
                          <a:cubicBezTo>
                            <a:pt x="42" y="218"/>
                            <a:pt x="47" y="223"/>
                            <a:pt x="54" y="223"/>
                          </a:cubicBezTo>
                          <a:cubicBezTo>
                            <a:pt x="61" y="223"/>
                            <a:pt x="66" y="218"/>
                            <a:pt x="66" y="211"/>
                          </a:cubicBezTo>
                          <a:cubicBezTo>
                            <a:pt x="66" y="112"/>
                            <a:pt x="66" y="112"/>
                            <a:pt x="66" y="112"/>
                          </a:cubicBezTo>
                          <a:cubicBezTo>
                            <a:pt x="67" y="112"/>
                            <a:pt x="69" y="112"/>
                            <a:pt x="70" y="112"/>
                          </a:cubicBezTo>
                          <a:cubicBezTo>
                            <a:pt x="76" y="112"/>
                            <a:pt x="82" y="107"/>
                            <a:pt x="82" y="100"/>
                          </a:cubicBezTo>
                          <a:cubicBezTo>
                            <a:pt x="82" y="12"/>
                            <a:pt x="82" y="12"/>
                            <a:pt x="82" y="12"/>
                          </a:cubicBezTo>
                          <a:cubicBezTo>
                            <a:pt x="82" y="5"/>
                            <a:pt x="76" y="0"/>
                            <a:pt x="70" y="0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txBody>
                    <a:bodyPr vert="horz" wrap="square" lIns="51435" tIns="25718" rIns="51435" bIns="25718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/>
                      </a:pPr>
                      <a:endParaRPr lang="en-GB" sz="1600" b="1" kern="0" dirty="0">
                        <a:solidFill>
                          <a:prstClr val="black"/>
                        </a:solidFill>
                        <a:cs typeface="Arial" charset="0"/>
                      </a:endParaRPr>
                    </a:p>
                  </p:txBody>
                </p:sp>
              </p:grpSp>
              <p:grpSp>
                <p:nvGrpSpPr>
                  <p:cNvPr id="2153" name="Group 2152"/>
                  <p:cNvGrpSpPr/>
                  <p:nvPr/>
                </p:nvGrpSpPr>
                <p:grpSpPr>
                  <a:xfrm flipH="1">
                    <a:off x="6305724" y="5141979"/>
                    <a:ext cx="118522" cy="323218"/>
                    <a:chOff x="4419600" y="2886076"/>
                    <a:chExt cx="306388" cy="1073149"/>
                  </a:xfrm>
                  <a:grpFill/>
                </p:grpSpPr>
                <p:sp>
                  <p:nvSpPr>
                    <p:cNvPr id="2154" name="Freeform 6"/>
                    <p:cNvSpPr>
                      <a:spLocks/>
                    </p:cNvSpPr>
                    <p:nvPr/>
                  </p:nvSpPr>
                  <p:spPr bwMode="auto">
                    <a:xfrm>
                      <a:off x="4479925" y="2886076"/>
                      <a:ext cx="190500" cy="192087"/>
                    </a:xfrm>
                    <a:custGeom>
                      <a:avLst/>
                      <a:gdLst>
                        <a:gd name="T0" fmla="*/ 19 w 51"/>
                        <a:gd name="T1" fmla="*/ 48 h 51"/>
                        <a:gd name="T2" fmla="*/ 47 w 51"/>
                        <a:gd name="T3" fmla="*/ 32 h 51"/>
                        <a:gd name="T4" fmla="*/ 32 w 51"/>
                        <a:gd name="T5" fmla="*/ 3 h 51"/>
                        <a:gd name="T6" fmla="*/ 3 w 51"/>
                        <a:gd name="T7" fmla="*/ 19 h 51"/>
                        <a:gd name="T8" fmla="*/ 19 w 51"/>
                        <a:gd name="T9" fmla="*/ 48 h 5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</a:cxnLst>
                      <a:rect l="0" t="0" r="r" b="b"/>
                      <a:pathLst>
                        <a:path w="51" h="51">
                          <a:moveTo>
                            <a:pt x="19" y="48"/>
                          </a:moveTo>
                          <a:cubicBezTo>
                            <a:pt x="31" y="51"/>
                            <a:pt x="44" y="44"/>
                            <a:pt x="47" y="32"/>
                          </a:cubicBezTo>
                          <a:cubicBezTo>
                            <a:pt x="51" y="20"/>
                            <a:pt x="44" y="7"/>
                            <a:pt x="32" y="3"/>
                          </a:cubicBezTo>
                          <a:cubicBezTo>
                            <a:pt x="19" y="0"/>
                            <a:pt x="7" y="7"/>
                            <a:pt x="3" y="19"/>
                          </a:cubicBezTo>
                          <a:cubicBezTo>
                            <a:pt x="0" y="31"/>
                            <a:pt x="7" y="44"/>
                            <a:pt x="19" y="48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txBody>
                    <a:bodyPr vert="horz" wrap="square" lIns="51435" tIns="25718" rIns="51435" bIns="25718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/>
                      </a:pPr>
                      <a:endParaRPr lang="en-GB" sz="1600" b="1" kern="0" dirty="0">
                        <a:solidFill>
                          <a:prstClr val="black"/>
                        </a:solidFill>
                        <a:cs typeface="Arial" charset="0"/>
                      </a:endParaRPr>
                    </a:p>
                  </p:txBody>
                </p:sp>
                <p:sp>
                  <p:nvSpPr>
                    <p:cNvPr id="2155" name="Freeform 7"/>
                    <p:cNvSpPr>
                      <a:spLocks/>
                    </p:cNvSpPr>
                    <p:nvPr/>
                  </p:nvSpPr>
                  <p:spPr bwMode="auto">
                    <a:xfrm>
                      <a:off x="4419600" y="3122613"/>
                      <a:ext cx="306388" cy="836612"/>
                    </a:xfrm>
                    <a:custGeom>
                      <a:avLst/>
                      <a:gdLst>
                        <a:gd name="T0" fmla="*/ 70 w 82"/>
                        <a:gd name="T1" fmla="*/ 0 h 223"/>
                        <a:gd name="T2" fmla="*/ 70 w 82"/>
                        <a:gd name="T3" fmla="*/ 0 h 223"/>
                        <a:gd name="T4" fmla="*/ 12 w 82"/>
                        <a:gd name="T5" fmla="*/ 0 h 223"/>
                        <a:gd name="T6" fmla="*/ 12 w 82"/>
                        <a:gd name="T7" fmla="*/ 0 h 223"/>
                        <a:gd name="T8" fmla="*/ 0 w 82"/>
                        <a:gd name="T9" fmla="*/ 12 h 223"/>
                        <a:gd name="T10" fmla="*/ 0 w 82"/>
                        <a:gd name="T11" fmla="*/ 100 h 223"/>
                        <a:gd name="T12" fmla="*/ 12 w 82"/>
                        <a:gd name="T13" fmla="*/ 112 h 223"/>
                        <a:gd name="T14" fmla="*/ 16 w 82"/>
                        <a:gd name="T15" fmla="*/ 112 h 223"/>
                        <a:gd name="T16" fmla="*/ 16 w 82"/>
                        <a:gd name="T17" fmla="*/ 211 h 223"/>
                        <a:gd name="T18" fmla="*/ 28 w 82"/>
                        <a:gd name="T19" fmla="*/ 223 h 223"/>
                        <a:gd name="T20" fmla="*/ 41 w 82"/>
                        <a:gd name="T21" fmla="*/ 211 h 223"/>
                        <a:gd name="T22" fmla="*/ 41 w 82"/>
                        <a:gd name="T23" fmla="*/ 121 h 223"/>
                        <a:gd name="T24" fmla="*/ 42 w 82"/>
                        <a:gd name="T25" fmla="*/ 121 h 223"/>
                        <a:gd name="T26" fmla="*/ 42 w 82"/>
                        <a:gd name="T27" fmla="*/ 211 h 223"/>
                        <a:gd name="T28" fmla="*/ 54 w 82"/>
                        <a:gd name="T29" fmla="*/ 223 h 223"/>
                        <a:gd name="T30" fmla="*/ 66 w 82"/>
                        <a:gd name="T31" fmla="*/ 211 h 223"/>
                        <a:gd name="T32" fmla="*/ 66 w 82"/>
                        <a:gd name="T33" fmla="*/ 112 h 223"/>
                        <a:gd name="T34" fmla="*/ 70 w 82"/>
                        <a:gd name="T35" fmla="*/ 112 h 223"/>
                        <a:gd name="T36" fmla="*/ 82 w 82"/>
                        <a:gd name="T37" fmla="*/ 100 h 223"/>
                        <a:gd name="T38" fmla="*/ 82 w 82"/>
                        <a:gd name="T39" fmla="*/ 12 h 223"/>
                        <a:gd name="T40" fmla="*/ 70 w 82"/>
                        <a:gd name="T41" fmla="*/ 0 h 223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  <a:cxn ang="0">
                          <a:pos x="T30" y="T31"/>
                        </a:cxn>
                        <a:cxn ang="0">
                          <a:pos x="T32" y="T33"/>
                        </a:cxn>
                        <a:cxn ang="0">
                          <a:pos x="T34" y="T35"/>
                        </a:cxn>
                        <a:cxn ang="0">
                          <a:pos x="T36" y="T37"/>
                        </a:cxn>
                        <a:cxn ang="0">
                          <a:pos x="T38" y="T39"/>
                        </a:cxn>
                        <a:cxn ang="0">
                          <a:pos x="T40" y="T41"/>
                        </a:cxn>
                      </a:cxnLst>
                      <a:rect l="0" t="0" r="r" b="b"/>
                      <a:pathLst>
                        <a:path w="82" h="223">
                          <a:moveTo>
                            <a:pt x="70" y="0"/>
                          </a:moveTo>
                          <a:cubicBezTo>
                            <a:pt x="70" y="0"/>
                            <a:pt x="70" y="0"/>
                            <a:pt x="70" y="0"/>
                          </a:cubicBezTo>
                          <a:cubicBezTo>
                            <a:pt x="12" y="0"/>
                            <a:pt x="12" y="0"/>
                            <a:pt x="12" y="0"/>
                          </a:cubicBezTo>
                          <a:cubicBezTo>
                            <a:pt x="12" y="0"/>
                            <a:pt x="12" y="0"/>
                            <a:pt x="12" y="0"/>
                          </a:cubicBezTo>
                          <a:cubicBezTo>
                            <a:pt x="6" y="0"/>
                            <a:pt x="0" y="5"/>
                            <a:pt x="0" y="12"/>
                          </a:cubicBezTo>
                          <a:cubicBezTo>
                            <a:pt x="0" y="100"/>
                            <a:pt x="0" y="100"/>
                            <a:pt x="0" y="100"/>
                          </a:cubicBezTo>
                          <a:cubicBezTo>
                            <a:pt x="0" y="107"/>
                            <a:pt x="6" y="112"/>
                            <a:pt x="12" y="112"/>
                          </a:cubicBezTo>
                          <a:cubicBezTo>
                            <a:pt x="14" y="112"/>
                            <a:pt x="15" y="112"/>
                            <a:pt x="16" y="112"/>
                          </a:cubicBezTo>
                          <a:cubicBezTo>
                            <a:pt x="16" y="211"/>
                            <a:pt x="16" y="211"/>
                            <a:pt x="16" y="211"/>
                          </a:cubicBezTo>
                          <a:cubicBezTo>
                            <a:pt x="16" y="218"/>
                            <a:pt x="22" y="223"/>
                            <a:pt x="28" y="223"/>
                          </a:cubicBezTo>
                          <a:cubicBezTo>
                            <a:pt x="35" y="223"/>
                            <a:pt x="41" y="218"/>
                            <a:pt x="41" y="211"/>
                          </a:cubicBezTo>
                          <a:cubicBezTo>
                            <a:pt x="41" y="121"/>
                            <a:pt x="41" y="121"/>
                            <a:pt x="41" y="121"/>
                          </a:cubicBezTo>
                          <a:cubicBezTo>
                            <a:pt x="42" y="121"/>
                            <a:pt x="42" y="121"/>
                            <a:pt x="42" y="121"/>
                          </a:cubicBezTo>
                          <a:cubicBezTo>
                            <a:pt x="42" y="211"/>
                            <a:pt x="42" y="211"/>
                            <a:pt x="42" y="211"/>
                          </a:cubicBezTo>
                          <a:cubicBezTo>
                            <a:pt x="42" y="218"/>
                            <a:pt x="47" y="223"/>
                            <a:pt x="54" y="223"/>
                          </a:cubicBezTo>
                          <a:cubicBezTo>
                            <a:pt x="61" y="223"/>
                            <a:pt x="66" y="218"/>
                            <a:pt x="66" y="211"/>
                          </a:cubicBezTo>
                          <a:cubicBezTo>
                            <a:pt x="66" y="112"/>
                            <a:pt x="66" y="112"/>
                            <a:pt x="66" y="112"/>
                          </a:cubicBezTo>
                          <a:cubicBezTo>
                            <a:pt x="67" y="112"/>
                            <a:pt x="69" y="112"/>
                            <a:pt x="70" y="112"/>
                          </a:cubicBezTo>
                          <a:cubicBezTo>
                            <a:pt x="76" y="112"/>
                            <a:pt x="82" y="107"/>
                            <a:pt x="82" y="100"/>
                          </a:cubicBezTo>
                          <a:cubicBezTo>
                            <a:pt x="82" y="12"/>
                            <a:pt x="82" y="12"/>
                            <a:pt x="82" y="12"/>
                          </a:cubicBezTo>
                          <a:cubicBezTo>
                            <a:pt x="82" y="5"/>
                            <a:pt x="76" y="0"/>
                            <a:pt x="70" y="0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txBody>
                    <a:bodyPr vert="horz" wrap="square" lIns="51435" tIns="25718" rIns="51435" bIns="25718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/>
                      </a:pPr>
                      <a:endParaRPr lang="en-GB" sz="1600" b="1" kern="0" dirty="0">
                        <a:solidFill>
                          <a:prstClr val="black"/>
                        </a:solidFill>
                        <a:cs typeface="Arial" charset="0"/>
                      </a:endParaRPr>
                    </a:p>
                  </p:txBody>
                </p:sp>
              </p:grpSp>
            </p:grpSp>
            <p:grpSp>
              <p:nvGrpSpPr>
                <p:cNvPr id="2020" name="Group 2019"/>
                <p:cNvGrpSpPr/>
                <p:nvPr/>
              </p:nvGrpSpPr>
              <p:grpSpPr>
                <a:xfrm>
                  <a:off x="2112098" y="2939038"/>
                  <a:ext cx="786501" cy="665264"/>
                  <a:chOff x="5637745" y="4799933"/>
                  <a:chExt cx="786501" cy="665264"/>
                </a:xfrm>
                <a:grpFill/>
              </p:grpSpPr>
              <p:grpSp>
                <p:nvGrpSpPr>
                  <p:cNvPr id="2114" name="Group 2113"/>
                  <p:cNvGrpSpPr/>
                  <p:nvPr/>
                </p:nvGrpSpPr>
                <p:grpSpPr>
                  <a:xfrm flipH="1">
                    <a:off x="5637745" y="4799933"/>
                    <a:ext cx="118522" cy="323218"/>
                    <a:chOff x="4419600" y="2886076"/>
                    <a:chExt cx="306388" cy="1073149"/>
                  </a:xfrm>
                  <a:grpFill/>
                </p:grpSpPr>
                <p:sp>
                  <p:nvSpPr>
                    <p:cNvPr id="2142" name="Freeform 6"/>
                    <p:cNvSpPr>
                      <a:spLocks/>
                    </p:cNvSpPr>
                    <p:nvPr/>
                  </p:nvSpPr>
                  <p:spPr bwMode="auto">
                    <a:xfrm>
                      <a:off x="4479925" y="2886076"/>
                      <a:ext cx="190500" cy="192087"/>
                    </a:xfrm>
                    <a:custGeom>
                      <a:avLst/>
                      <a:gdLst>
                        <a:gd name="T0" fmla="*/ 19 w 51"/>
                        <a:gd name="T1" fmla="*/ 48 h 51"/>
                        <a:gd name="T2" fmla="*/ 47 w 51"/>
                        <a:gd name="T3" fmla="*/ 32 h 51"/>
                        <a:gd name="T4" fmla="*/ 32 w 51"/>
                        <a:gd name="T5" fmla="*/ 3 h 51"/>
                        <a:gd name="T6" fmla="*/ 3 w 51"/>
                        <a:gd name="T7" fmla="*/ 19 h 51"/>
                        <a:gd name="T8" fmla="*/ 19 w 51"/>
                        <a:gd name="T9" fmla="*/ 48 h 5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</a:cxnLst>
                      <a:rect l="0" t="0" r="r" b="b"/>
                      <a:pathLst>
                        <a:path w="51" h="51">
                          <a:moveTo>
                            <a:pt x="19" y="48"/>
                          </a:moveTo>
                          <a:cubicBezTo>
                            <a:pt x="31" y="51"/>
                            <a:pt x="44" y="44"/>
                            <a:pt x="47" y="32"/>
                          </a:cubicBezTo>
                          <a:cubicBezTo>
                            <a:pt x="51" y="20"/>
                            <a:pt x="44" y="7"/>
                            <a:pt x="32" y="3"/>
                          </a:cubicBezTo>
                          <a:cubicBezTo>
                            <a:pt x="19" y="0"/>
                            <a:pt x="7" y="7"/>
                            <a:pt x="3" y="19"/>
                          </a:cubicBezTo>
                          <a:cubicBezTo>
                            <a:pt x="0" y="31"/>
                            <a:pt x="7" y="44"/>
                            <a:pt x="19" y="48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txBody>
                    <a:bodyPr vert="horz" wrap="square" lIns="51435" tIns="25718" rIns="51435" bIns="25718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/>
                      </a:pPr>
                      <a:endParaRPr lang="en-GB" sz="1600" b="1" kern="0" dirty="0">
                        <a:solidFill>
                          <a:prstClr val="black"/>
                        </a:solidFill>
                        <a:cs typeface="Arial" charset="0"/>
                      </a:endParaRPr>
                    </a:p>
                  </p:txBody>
                </p:sp>
                <p:sp>
                  <p:nvSpPr>
                    <p:cNvPr id="2143" name="Freeform 7"/>
                    <p:cNvSpPr>
                      <a:spLocks/>
                    </p:cNvSpPr>
                    <p:nvPr/>
                  </p:nvSpPr>
                  <p:spPr bwMode="auto">
                    <a:xfrm>
                      <a:off x="4419600" y="3122613"/>
                      <a:ext cx="306388" cy="836612"/>
                    </a:xfrm>
                    <a:custGeom>
                      <a:avLst/>
                      <a:gdLst>
                        <a:gd name="T0" fmla="*/ 70 w 82"/>
                        <a:gd name="T1" fmla="*/ 0 h 223"/>
                        <a:gd name="T2" fmla="*/ 70 w 82"/>
                        <a:gd name="T3" fmla="*/ 0 h 223"/>
                        <a:gd name="T4" fmla="*/ 12 w 82"/>
                        <a:gd name="T5" fmla="*/ 0 h 223"/>
                        <a:gd name="T6" fmla="*/ 12 w 82"/>
                        <a:gd name="T7" fmla="*/ 0 h 223"/>
                        <a:gd name="T8" fmla="*/ 0 w 82"/>
                        <a:gd name="T9" fmla="*/ 12 h 223"/>
                        <a:gd name="T10" fmla="*/ 0 w 82"/>
                        <a:gd name="T11" fmla="*/ 100 h 223"/>
                        <a:gd name="T12" fmla="*/ 12 w 82"/>
                        <a:gd name="T13" fmla="*/ 112 h 223"/>
                        <a:gd name="T14" fmla="*/ 16 w 82"/>
                        <a:gd name="T15" fmla="*/ 112 h 223"/>
                        <a:gd name="T16" fmla="*/ 16 w 82"/>
                        <a:gd name="T17" fmla="*/ 211 h 223"/>
                        <a:gd name="T18" fmla="*/ 28 w 82"/>
                        <a:gd name="T19" fmla="*/ 223 h 223"/>
                        <a:gd name="T20" fmla="*/ 41 w 82"/>
                        <a:gd name="T21" fmla="*/ 211 h 223"/>
                        <a:gd name="T22" fmla="*/ 41 w 82"/>
                        <a:gd name="T23" fmla="*/ 121 h 223"/>
                        <a:gd name="T24" fmla="*/ 42 w 82"/>
                        <a:gd name="T25" fmla="*/ 121 h 223"/>
                        <a:gd name="T26" fmla="*/ 42 w 82"/>
                        <a:gd name="T27" fmla="*/ 211 h 223"/>
                        <a:gd name="T28" fmla="*/ 54 w 82"/>
                        <a:gd name="T29" fmla="*/ 223 h 223"/>
                        <a:gd name="T30" fmla="*/ 66 w 82"/>
                        <a:gd name="T31" fmla="*/ 211 h 223"/>
                        <a:gd name="T32" fmla="*/ 66 w 82"/>
                        <a:gd name="T33" fmla="*/ 112 h 223"/>
                        <a:gd name="T34" fmla="*/ 70 w 82"/>
                        <a:gd name="T35" fmla="*/ 112 h 223"/>
                        <a:gd name="T36" fmla="*/ 82 w 82"/>
                        <a:gd name="T37" fmla="*/ 100 h 223"/>
                        <a:gd name="T38" fmla="*/ 82 w 82"/>
                        <a:gd name="T39" fmla="*/ 12 h 223"/>
                        <a:gd name="T40" fmla="*/ 70 w 82"/>
                        <a:gd name="T41" fmla="*/ 0 h 223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  <a:cxn ang="0">
                          <a:pos x="T30" y="T31"/>
                        </a:cxn>
                        <a:cxn ang="0">
                          <a:pos x="T32" y="T33"/>
                        </a:cxn>
                        <a:cxn ang="0">
                          <a:pos x="T34" y="T35"/>
                        </a:cxn>
                        <a:cxn ang="0">
                          <a:pos x="T36" y="T37"/>
                        </a:cxn>
                        <a:cxn ang="0">
                          <a:pos x="T38" y="T39"/>
                        </a:cxn>
                        <a:cxn ang="0">
                          <a:pos x="T40" y="T41"/>
                        </a:cxn>
                      </a:cxnLst>
                      <a:rect l="0" t="0" r="r" b="b"/>
                      <a:pathLst>
                        <a:path w="82" h="223">
                          <a:moveTo>
                            <a:pt x="70" y="0"/>
                          </a:moveTo>
                          <a:cubicBezTo>
                            <a:pt x="70" y="0"/>
                            <a:pt x="70" y="0"/>
                            <a:pt x="70" y="0"/>
                          </a:cubicBezTo>
                          <a:cubicBezTo>
                            <a:pt x="12" y="0"/>
                            <a:pt x="12" y="0"/>
                            <a:pt x="12" y="0"/>
                          </a:cubicBezTo>
                          <a:cubicBezTo>
                            <a:pt x="12" y="0"/>
                            <a:pt x="12" y="0"/>
                            <a:pt x="12" y="0"/>
                          </a:cubicBezTo>
                          <a:cubicBezTo>
                            <a:pt x="6" y="0"/>
                            <a:pt x="0" y="5"/>
                            <a:pt x="0" y="12"/>
                          </a:cubicBezTo>
                          <a:cubicBezTo>
                            <a:pt x="0" y="100"/>
                            <a:pt x="0" y="100"/>
                            <a:pt x="0" y="100"/>
                          </a:cubicBezTo>
                          <a:cubicBezTo>
                            <a:pt x="0" y="107"/>
                            <a:pt x="6" y="112"/>
                            <a:pt x="12" y="112"/>
                          </a:cubicBezTo>
                          <a:cubicBezTo>
                            <a:pt x="14" y="112"/>
                            <a:pt x="15" y="112"/>
                            <a:pt x="16" y="112"/>
                          </a:cubicBezTo>
                          <a:cubicBezTo>
                            <a:pt x="16" y="211"/>
                            <a:pt x="16" y="211"/>
                            <a:pt x="16" y="211"/>
                          </a:cubicBezTo>
                          <a:cubicBezTo>
                            <a:pt x="16" y="218"/>
                            <a:pt x="22" y="223"/>
                            <a:pt x="28" y="223"/>
                          </a:cubicBezTo>
                          <a:cubicBezTo>
                            <a:pt x="35" y="223"/>
                            <a:pt x="41" y="218"/>
                            <a:pt x="41" y="211"/>
                          </a:cubicBezTo>
                          <a:cubicBezTo>
                            <a:pt x="41" y="121"/>
                            <a:pt x="41" y="121"/>
                            <a:pt x="41" y="121"/>
                          </a:cubicBezTo>
                          <a:cubicBezTo>
                            <a:pt x="42" y="121"/>
                            <a:pt x="42" y="121"/>
                            <a:pt x="42" y="121"/>
                          </a:cubicBezTo>
                          <a:cubicBezTo>
                            <a:pt x="42" y="211"/>
                            <a:pt x="42" y="211"/>
                            <a:pt x="42" y="211"/>
                          </a:cubicBezTo>
                          <a:cubicBezTo>
                            <a:pt x="42" y="218"/>
                            <a:pt x="47" y="223"/>
                            <a:pt x="54" y="223"/>
                          </a:cubicBezTo>
                          <a:cubicBezTo>
                            <a:pt x="61" y="223"/>
                            <a:pt x="66" y="218"/>
                            <a:pt x="66" y="211"/>
                          </a:cubicBezTo>
                          <a:cubicBezTo>
                            <a:pt x="66" y="112"/>
                            <a:pt x="66" y="112"/>
                            <a:pt x="66" y="112"/>
                          </a:cubicBezTo>
                          <a:cubicBezTo>
                            <a:pt x="67" y="112"/>
                            <a:pt x="69" y="112"/>
                            <a:pt x="70" y="112"/>
                          </a:cubicBezTo>
                          <a:cubicBezTo>
                            <a:pt x="76" y="112"/>
                            <a:pt x="82" y="107"/>
                            <a:pt x="82" y="100"/>
                          </a:cubicBezTo>
                          <a:cubicBezTo>
                            <a:pt x="82" y="12"/>
                            <a:pt x="82" y="12"/>
                            <a:pt x="82" y="12"/>
                          </a:cubicBezTo>
                          <a:cubicBezTo>
                            <a:pt x="82" y="5"/>
                            <a:pt x="76" y="0"/>
                            <a:pt x="70" y="0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txBody>
                    <a:bodyPr vert="horz" wrap="square" lIns="51435" tIns="25718" rIns="51435" bIns="25718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/>
                      </a:pPr>
                      <a:endParaRPr lang="en-GB" sz="1600" b="1" kern="0" dirty="0">
                        <a:solidFill>
                          <a:prstClr val="black"/>
                        </a:solidFill>
                        <a:cs typeface="Arial" charset="0"/>
                      </a:endParaRPr>
                    </a:p>
                  </p:txBody>
                </p:sp>
              </p:grpSp>
              <p:grpSp>
                <p:nvGrpSpPr>
                  <p:cNvPr id="2115" name="Group 2114"/>
                  <p:cNvGrpSpPr/>
                  <p:nvPr/>
                </p:nvGrpSpPr>
                <p:grpSpPr>
                  <a:xfrm flipH="1">
                    <a:off x="5804739" y="4799933"/>
                    <a:ext cx="118522" cy="323218"/>
                    <a:chOff x="4419600" y="2886076"/>
                    <a:chExt cx="306388" cy="1073149"/>
                  </a:xfrm>
                  <a:grpFill/>
                </p:grpSpPr>
                <p:sp>
                  <p:nvSpPr>
                    <p:cNvPr id="2140" name="Freeform 6"/>
                    <p:cNvSpPr>
                      <a:spLocks/>
                    </p:cNvSpPr>
                    <p:nvPr/>
                  </p:nvSpPr>
                  <p:spPr bwMode="auto">
                    <a:xfrm>
                      <a:off x="4479925" y="2886076"/>
                      <a:ext cx="190500" cy="192087"/>
                    </a:xfrm>
                    <a:custGeom>
                      <a:avLst/>
                      <a:gdLst>
                        <a:gd name="T0" fmla="*/ 19 w 51"/>
                        <a:gd name="T1" fmla="*/ 48 h 51"/>
                        <a:gd name="T2" fmla="*/ 47 w 51"/>
                        <a:gd name="T3" fmla="*/ 32 h 51"/>
                        <a:gd name="T4" fmla="*/ 32 w 51"/>
                        <a:gd name="T5" fmla="*/ 3 h 51"/>
                        <a:gd name="T6" fmla="*/ 3 w 51"/>
                        <a:gd name="T7" fmla="*/ 19 h 51"/>
                        <a:gd name="T8" fmla="*/ 19 w 51"/>
                        <a:gd name="T9" fmla="*/ 48 h 5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</a:cxnLst>
                      <a:rect l="0" t="0" r="r" b="b"/>
                      <a:pathLst>
                        <a:path w="51" h="51">
                          <a:moveTo>
                            <a:pt x="19" y="48"/>
                          </a:moveTo>
                          <a:cubicBezTo>
                            <a:pt x="31" y="51"/>
                            <a:pt x="44" y="44"/>
                            <a:pt x="47" y="32"/>
                          </a:cubicBezTo>
                          <a:cubicBezTo>
                            <a:pt x="51" y="20"/>
                            <a:pt x="44" y="7"/>
                            <a:pt x="32" y="3"/>
                          </a:cubicBezTo>
                          <a:cubicBezTo>
                            <a:pt x="19" y="0"/>
                            <a:pt x="7" y="7"/>
                            <a:pt x="3" y="19"/>
                          </a:cubicBezTo>
                          <a:cubicBezTo>
                            <a:pt x="0" y="31"/>
                            <a:pt x="7" y="44"/>
                            <a:pt x="19" y="48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txBody>
                    <a:bodyPr vert="horz" wrap="square" lIns="51435" tIns="25718" rIns="51435" bIns="25718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/>
                      </a:pPr>
                      <a:endParaRPr lang="en-GB" sz="1600" b="1" kern="0" dirty="0">
                        <a:solidFill>
                          <a:prstClr val="black"/>
                        </a:solidFill>
                        <a:cs typeface="Arial" charset="0"/>
                      </a:endParaRPr>
                    </a:p>
                  </p:txBody>
                </p:sp>
                <p:sp>
                  <p:nvSpPr>
                    <p:cNvPr id="2141" name="Freeform 7"/>
                    <p:cNvSpPr>
                      <a:spLocks/>
                    </p:cNvSpPr>
                    <p:nvPr/>
                  </p:nvSpPr>
                  <p:spPr bwMode="auto">
                    <a:xfrm>
                      <a:off x="4419600" y="3122613"/>
                      <a:ext cx="306388" cy="836612"/>
                    </a:xfrm>
                    <a:custGeom>
                      <a:avLst/>
                      <a:gdLst>
                        <a:gd name="T0" fmla="*/ 70 w 82"/>
                        <a:gd name="T1" fmla="*/ 0 h 223"/>
                        <a:gd name="T2" fmla="*/ 70 w 82"/>
                        <a:gd name="T3" fmla="*/ 0 h 223"/>
                        <a:gd name="T4" fmla="*/ 12 w 82"/>
                        <a:gd name="T5" fmla="*/ 0 h 223"/>
                        <a:gd name="T6" fmla="*/ 12 w 82"/>
                        <a:gd name="T7" fmla="*/ 0 h 223"/>
                        <a:gd name="T8" fmla="*/ 0 w 82"/>
                        <a:gd name="T9" fmla="*/ 12 h 223"/>
                        <a:gd name="T10" fmla="*/ 0 w 82"/>
                        <a:gd name="T11" fmla="*/ 100 h 223"/>
                        <a:gd name="T12" fmla="*/ 12 w 82"/>
                        <a:gd name="T13" fmla="*/ 112 h 223"/>
                        <a:gd name="T14" fmla="*/ 16 w 82"/>
                        <a:gd name="T15" fmla="*/ 112 h 223"/>
                        <a:gd name="T16" fmla="*/ 16 w 82"/>
                        <a:gd name="T17" fmla="*/ 211 h 223"/>
                        <a:gd name="T18" fmla="*/ 28 w 82"/>
                        <a:gd name="T19" fmla="*/ 223 h 223"/>
                        <a:gd name="T20" fmla="*/ 41 w 82"/>
                        <a:gd name="T21" fmla="*/ 211 h 223"/>
                        <a:gd name="T22" fmla="*/ 41 w 82"/>
                        <a:gd name="T23" fmla="*/ 121 h 223"/>
                        <a:gd name="T24" fmla="*/ 42 w 82"/>
                        <a:gd name="T25" fmla="*/ 121 h 223"/>
                        <a:gd name="T26" fmla="*/ 42 w 82"/>
                        <a:gd name="T27" fmla="*/ 211 h 223"/>
                        <a:gd name="T28" fmla="*/ 54 w 82"/>
                        <a:gd name="T29" fmla="*/ 223 h 223"/>
                        <a:gd name="T30" fmla="*/ 66 w 82"/>
                        <a:gd name="T31" fmla="*/ 211 h 223"/>
                        <a:gd name="T32" fmla="*/ 66 w 82"/>
                        <a:gd name="T33" fmla="*/ 112 h 223"/>
                        <a:gd name="T34" fmla="*/ 70 w 82"/>
                        <a:gd name="T35" fmla="*/ 112 h 223"/>
                        <a:gd name="T36" fmla="*/ 82 w 82"/>
                        <a:gd name="T37" fmla="*/ 100 h 223"/>
                        <a:gd name="T38" fmla="*/ 82 w 82"/>
                        <a:gd name="T39" fmla="*/ 12 h 223"/>
                        <a:gd name="T40" fmla="*/ 70 w 82"/>
                        <a:gd name="T41" fmla="*/ 0 h 223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  <a:cxn ang="0">
                          <a:pos x="T30" y="T31"/>
                        </a:cxn>
                        <a:cxn ang="0">
                          <a:pos x="T32" y="T33"/>
                        </a:cxn>
                        <a:cxn ang="0">
                          <a:pos x="T34" y="T35"/>
                        </a:cxn>
                        <a:cxn ang="0">
                          <a:pos x="T36" y="T37"/>
                        </a:cxn>
                        <a:cxn ang="0">
                          <a:pos x="T38" y="T39"/>
                        </a:cxn>
                        <a:cxn ang="0">
                          <a:pos x="T40" y="T41"/>
                        </a:cxn>
                      </a:cxnLst>
                      <a:rect l="0" t="0" r="r" b="b"/>
                      <a:pathLst>
                        <a:path w="82" h="223">
                          <a:moveTo>
                            <a:pt x="70" y="0"/>
                          </a:moveTo>
                          <a:cubicBezTo>
                            <a:pt x="70" y="0"/>
                            <a:pt x="70" y="0"/>
                            <a:pt x="70" y="0"/>
                          </a:cubicBezTo>
                          <a:cubicBezTo>
                            <a:pt x="12" y="0"/>
                            <a:pt x="12" y="0"/>
                            <a:pt x="12" y="0"/>
                          </a:cubicBezTo>
                          <a:cubicBezTo>
                            <a:pt x="12" y="0"/>
                            <a:pt x="12" y="0"/>
                            <a:pt x="12" y="0"/>
                          </a:cubicBezTo>
                          <a:cubicBezTo>
                            <a:pt x="6" y="0"/>
                            <a:pt x="0" y="5"/>
                            <a:pt x="0" y="12"/>
                          </a:cubicBezTo>
                          <a:cubicBezTo>
                            <a:pt x="0" y="100"/>
                            <a:pt x="0" y="100"/>
                            <a:pt x="0" y="100"/>
                          </a:cubicBezTo>
                          <a:cubicBezTo>
                            <a:pt x="0" y="107"/>
                            <a:pt x="6" y="112"/>
                            <a:pt x="12" y="112"/>
                          </a:cubicBezTo>
                          <a:cubicBezTo>
                            <a:pt x="14" y="112"/>
                            <a:pt x="15" y="112"/>
                            <a:pt x="16" y="112"/>
                          </a:cubicBezTo>
                          <a:cubicBezTo>
                            <a:pt x="16" y="211"/>
                            <a:pt x="16" y="211"/>
                            <a:pt x="16" y="211"/>
                          </a:cubicBezTo>
                          <a:cubicBezTo>
                            <a:pt x="16" y="218"/>
                            <a:pt x="22" y="223"/>
                            <a:pt x="28" y="223"/>
                          </a:cubicBezTo>
                          <a:cubicBezTo>
                            <a:pt x="35" y="223"/>
                            <a:pt x="41" y="218"/>
                            <a:pt x="41" y="211"/>
                          </a:cubicBezTo>
                          <a:cubicBezTo>
                            <a:pt x="41" y="121"/>
                            <a:pt x="41" y="121"/>
                            <a:pt x="41" y="121"/>
                          </a:cubicBezTo>
                          <a:cubicBezTo>
                            <a:pt x="42" y="121"/>
                            <a:pt x="42" y="121"/>
                            <a:pt x="42" y="121"/>
                          </a:cubicBezTo>
                          <a:cubicBezTo>
                            <a:pt x="42" y="211"/>
                            <a:pt x="42" y="211"/>
                            <a:pt x="42" y="211"/>
                          </a:cubicBezTo>
                          <a:cubicBezTo>
                            <a:pt x="42" y="218"/>
                            <a:pt x="47" y="223"/>
                            <a:pt x="54" y="223"/>
                          </a:cubicBezTo>
                          <a:cubicBezTo>
                            <a:pt x="61" y="223"/>
                            <a:pt x="66" y="218"/>
                            <a:pt x="66" y="211"/>
                          </a:cubicBezTo>
                          <a:cubicBezTo>
                            <a:pt x="66" y="112"/>
                            <a:pt x="66" y="112"/>
                            <a:pt x="66" y="112"/>
                          </a:cubicBezTo>
                          <a:cubicBezTo>
                            <a:pt x="67" y="112"/>
                            <a:pt x="69" y="112"/>
                            <a:pt x="70" y="112"/>
                          </a:cubicBezTo>
                          <a:cubicBezTo>
                            <a:pt x="76" y="112"/>
                            <a:pt x="82" y="107"/>
                            <a:pt x="82" y="100"/>
                          </a:cubicBezTo>
                          <a:cubicBezTo>
                            <a:pt x="82" y="12"/>
                            <a:pt x="82" y="12"/>
                            <a:pt x="82" y="12"/>
                          </a:cubicBezTo>
                          <a:cubicBezTo>
                            <a:pt x="82" y="5"/>
                            <a:pt x="76" y="0"/>
                            <a:pt x="70" y="0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txBody>
                    <a:bodyPr vert="horz" wrap="square" lIns="51435" tIns="25718" rIns="51435" bIns="25718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/>
                      </a:pPr>
                      <a:endParaRPr lang="en-GB" sz="1600" b="1" kern="0" dirty="0">
                        <a:solidFill>
                          <a:prstClr val="black"/>
                        </a:solidFill>
                        <a:cs typeface="Arial" charset="0"/>
                      </a:endParaRPr>
                    </a:p>
                  </p:txBody>
                </p:sp>
              </p:grpSp>
              <p:grpSp>
                <p:nvGrpSpPr>
                  <p:cNvPr id="2116" name="Group 2115"/>
                  <p:cNvGrpSpPr/>
                  <p:nvPr/>
                </p:nvGrpSpPr>
                <p:grpSpPr>
                  <a:xfrm flipH="1">
                    <a:off x="5971734" y="4799933"/>
                    <a:ext cx="118522" cy="323218"/>
                    <a:chOff x="4419600" y="2886076"/>
                    <a:chExt cx="306388" cy="1073149"/>
                  </a:xfrm>
                  <a:grpFill/>
                </p:grpSpPr>
                <p:sp>
                  <p:nvSpPr>
                    <p:cNvPr id="2138" name="Freeform 6"/>
                    <p:cNvSpPr>
                      <a:spLocks/>
                    </p:cNvSpPr>
                    <p:nvPr/>
                  </p:nvSpPr>
                  <p:spPr bwMode="auto">
                    <a:xfrm>
                      <a:off x="4479925" y="2886076"/>
                      <a:ext cx="190500" cy="192087"/>
                    </a:xfrm>
                    <a:custGeom>
                      <a:avLst/>
                      <a:gdLst>
                        <a:gd name="T0" fmla="*/ 19 w 51"/>
                        <a:gd name="T1" fmla="*/ 48 h 51"/>
                        <a:gd name="T2" fmla="*/ 47 w 51"/>
                        <a:gd name="T3" fmla="*/ 32 h 51"/>
                        <a:gd name="T4" fmla="*/ 32 w 51"/>
                        <a:gd name="T5" fmla="*/ 3 h 51"/>
                        <a:gd name="T6" fmla="*/ 3 w 51"/>
                        <a:gd name="T7" fmla="*/ 19 h 51"/>
                        <a:gd name="T8" fmla="*/ 19 w 51"/>
                        <a:gd name="T9" fmla="*/ 48 h 5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</a:cxnLst>
                      <a:rect l="0" t="0" r="r" b="b"/>
                      <a:pathLst>
                        <a:path w="51" h="51">
                          <a:moveTo>
                            <a:pt x="19" y="48"/>
                          </a:moveTo>
                          <a:cubicBezTo>
                            <a:pt x="31" y="51"/>
                            <a:pt x="44" y="44"/>
                            <a:pt x="47" y="32"/>
                          </a:cubicBezTo>
                          <a:cubicBezTo>
                            <a:pt x="51" y="20"/>
                            <a:pt x="44" y="7"/>
                            <a:pt x="32" y="3"/>
                          </a:cubicBezTo>
                          <a:cubicBezTo>
                            <a:pt x="19" y="0"/>
                            <a:pt x="7" y="7"/>
                            <a:pt x="3" y="19"/>
                          </a:cubicBezTo>
                          <a:cubicBezTo>
                            <a:pt x="0" y="31"/>
                            <a:pt x="7" y="44"/>
                            <a:pt x="19" y="48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txBody>
                    <a:bodyPr vert="horz" wrap="square" lIns="51435" tIns="25718" rIns="51435" bIns="25718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/>
                      </a:pPr>
                      <a:endParaRPr lang="en-GB" sz="1600" b="1" kern="0" dirty="0">
                        <a:solidFill>
                          <a:prstClr val="black"/>
                        </a:solidFill>
                        <a:cs typeface="Arial" charset="0"/>
                      </a:endParaRPr>
                    </a:p>
                  </p:txBody>
                </p:sp>
                <p:sp>
                  <p:nvSpPr>
                    <p:cNvPr id="2139" name="Freeform 7"/>
                    <p:cNvSpPr>
                      <a:spLocks/>
                    </p:cNvSpPr>
                    <p:nvPr/>
                  </p:nvSpPr>
                  <p:spPr bwMode="auto">
                    <a:xfrm>
                      <a:off x="4419600" y="3122613"/>
                      <a:ext cx="306388" cy="836612"/>
                    </a:xfrm>
                    <a:custGeom>
                      <a:avLst/>
                      <a:gdLst>
                        <a:gd name="T0" fmla="*/ 70 w 82"/>
                        <a:gd name="T1" fmla="*/ 0 h 223"/>
                        <a:gd name="T2" fmla="*/ 70 w 82"/>
                        <a:gd name="T3" fmla="*/ 0 h 223"/>
                        <a:gd name="T4" fmla="*/ 12 w 82"/>
                        <a:gd name="T5" fmla="*/ 0 h 223"/>
                        <a:gd name="T6" fmla="*/ 12 w 82"/>
                        <a:gd name="T7" fmla="*/ 0 h 223"/>
                        <a:gd name="T8" fmla="*/ 0 w 82"/>
                        <a:gd name="T9" fmla="*/ 12 h 223"/>
                        <a:gd name="T10" fmla="*/ 0 w 82"/>
                        <a:gd name="T11" fmla="*/ 100 h 223"/>
                        <a:gd name="T12" fmla="*/ 12 w 82"/>
                        <a:gd name="T13" fmla="*/ 112 h 223"/>
                        <a:gd name="T14" fmla="*/ 16 w 82"/>
                        <a:gd name="T15" fmla="*/ 112 h 223"/>
                        <a:gd name="T16" fmla="*/ 16 w 82"/>
                        <a:gd name="T17" fmla="*/ 211 h 223"/>
                        <a:gd name="T18" fmla="*/ 28 w 82"/>
                        <a:gd name="T19" fmla="*/ 223 h 223"/>
                        <a:gd name="T20" fmla="*/ 41 w 82"/>
                        <a:gd name="T21" fmla="*/ 211 h 223"/>
                        <a:gd name="T22" fmla="*/ 41 w 82"/>
                        <a:gd name="T23" fmla="*/ 121 h 223"/>
                        <a:gd name="T24" fmla="*/ 42 w 82"/>
                        <a:gd name="T25" fmla="*/ 121 h 223"/>
                        <a:gd name="T26" fmla="*/ 42 w 82"/>
                        <a:gd name="T27" fmla="*/ 211 h 223"/>
                        <a:gd name="T28" fmla="*/ 54 w 82"/>
                        <a:gd name="T29" fmla="*/ 223 h 223"/>
                        <a:gd name="T30" fmla="*/ 66 w 82"/>
                        <a:gd name="T31" fmla="*/ 211 h 223"/>
                        <a:gd name="T32" fmla="*/ 66 w 82"/>
                        <a:gd name="T33" fmla="*/ 112 h 223"/>
                        <a:gd name="T34" fmla="*/ 70 w 82"/>
                        <a:gd name="T35" fmla="*/ 112 h 223"/>
                        <a:gd name="T36" fmla="*/ 82 w 82"/>
                        <a:gd name="T37" fmla="*/ 100 h 223"/>
                        <a:gd name="T38" fmla="*/ 82 w 82"/>
                        <a:gd name="T39" fmla="*/ 12 h 223"/>
                        <a:gd name="T40" fmla="*/ 70 w 82"/>
                        <a:gd name="T41" fmla="*/ 0 h 223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  <a:cxn ang="0">
                          <a:pos x="T30" y="T31"/>
                        </a:cxn>
                        <a:cxn ang="0">
                          <a:pos x="T32" y="T33"/>
                        </a:cxn>
                        <a:cxn ang="0">
                          <a:pos x="T34" y="T35"/>
                        </a:cxn>
                        <a:cxn ang="0">
                          <a:pos x="T36" y="T37"/>
                        </a:cxn>
                        <a:cxn ang="0">
                          <a:pos x="T38" y="T39"/>
                        </a:cxn>
                        <a:cxn ang="0">
                          <a:pos x="T40" y="T41"/>
                        </a:cxn>
                      </a:cxnLst>
                      <a:rect l="0" t="0" r="r" b="b"/>
                      <a:pathLst>
                        <a:path w="82" h="223">
                          <a:moveTo>
                            <a:pt x="70" y="0"/>
                          </a:moveTo>
                          <a:cubicBezTo>
                            <a:pt x="70" y="0"/>
                            <a:pt x="70" y="0"/>
                            <a:pt x="70" y="0"/>
                          </a:cubicBezTo>
                          <a:cubicBezTo>
                            <a:pt x="12" y="0"/>
                            <a:pt x="12" y="0"/>
                            <a:pt x="12" y="0"/>
                          </a:cubicBezTo>
                          <a:cubicBezTo>
                            <a:pt x="12" y="0"/>
                            <a:pt x="12" y="0"/>
                            <a:pt x="12" y="0"/>
                          </a:cubicBezTo>
                          <a:cubicBezTo>
                            <a:pt x="6" y="0"/>
                            <a:pt x="0" y="5"/>
                            <a:pt x="0" y="12"/>
                          </a:cubicBezTo>
                          <a:cubicBezTo>
                            <a:pt x="0" y="100"/>
                            <a:pt x="0" y="100"/>
                            <a:pt x="0" y="100"/>
                          </a:cubicBezTo>
                          <a:cubicBezTo>
                            <a:pt x="0" y="107"/>
                            <a:pt x="6" y="112"/>
                            <a:pt x="12" y="112"/>
                          </a:cubicBezTo>
                          <a:cubicBezTo>
                            <a:pt x="14" y="112"/>
                            <a:pt x="15" y="112"/>
                            <a:pt x="16" y="112"/>
                          </a:cubicBezTo>
                          <a:cubicBezTo>
                            <a:pt x="16" y="211"/>
                            <a:pt x="16" y="211"/>
                            <a:pt x="16" y="211"/>
                          </a:cubicBezTo>
                          <a:cubicBezTo>
                            <a:pt x="16" y="218"/>
                            <a:pt x="22" y="223"/>
                            <a:pt x="28" y="223"/>
                          </a:cubicBezTo>
                          <a:cubicBezTo>
                            <a:pt x="35" y="223"/>
                            <a:pt x="41" y="218"/>
                            <a:pt x="41" y="211"/>
                          </a:cubicBezTo>
                          <a:cubicBezTo>
                            <a:pt x="41" y="121"/>
                            <a:pt x="41" y="121"/>
                            <a:pt x="41" y="121"/>
                          </a:cubicBezTo>
                          <a:cubicBezTo>
                            <a:pt x="42" y="121"/>
                            <a:pt x="42" y="121"/>
                            <a:pt x="42" y="121"/>
                          </a:cubicBezTo>
                          <a:cubicBezTo>
                            <a:pt x="42" y="211"/>
                            <a:pt x="42" y="211"/>
                            <a:pt x="42" y="211"/>
                          </a:cubicBezTo>
                          <a:cubicBezTo>
                            <a:pt x="42" y="218"/>
                            <a:pt x="47" y="223"/>
                            <a:pt x="54" y="223"/>
                          </a:cubicBezTo>
                          <a:cubicBezTo>
                            <a:pt x="61" y="223"/>
                            <a:pt x="66" y="218"/>
                            <a:pt x="66" y="211"/>
                          </a:cubicBezTo>
                          <a:cubicBezTo>
                            <a:pt x="66" y="112"/>
                            <a:pt x="66" y="112"/>
                            <a:pt x="66" y="112"/>
                          </a:cubicBezTo>
                          <a:cubicBezTo>
                            <a:pt x="67" y="112"/>
                            <a:pt x="69" y="112"/>
                            <a:pt x="70" y="112"/>
                          </a:cubicBezTo>
                          <a:cubicBezTo>
                            <a:pt x="76" y="112"/>
                            <a:pt x="82" y="107"/>
                            <a:pt x="82" y="100"/>
                          </a:cubicBezTo>
                          <a:cubicBezTo>
                            <a:pt x="82" y="12"/>
                            <a:pt x="82" y="12"/>
                            <a:pt x="82" y="12"/>
                          </a:cubicBezTo>
                          <a:cubicBezTo>
                            <a:pt x="82" y="5"/>
                            <a:pt x="76" y="0"/>
                            <a:pt x="70" y="0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txBody>
                    <a:bodyPr vert="horz" wrap="square" lIns="51435" tIns="25718" rIns="51435" bIns="25718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/>
                      </a:pPr>
                      <a:endParaRPr lang="en-GB" sz="1600" b="1" kern="0" dirty="0">
                        <a:solidFill>
                          <a:prstClr val="black"/>
                        </a:solidFill>
                        <a:cs typeface="Arial" charset="0"/>
                      </a:endParaRPr>
                    </a:p>
                  </p:txBody>
                </p:sp>
              </p:grpSp>
              <p:grpSp>
                <p:nvGrpSpPr>
                  <p:cNvPr id="2117" name="Group 2116"/>
                  <p:cNvGrpSpPr/>
                  <p:nvPr/>
                </p:nvGrpSpPr>
                <p:grpSpPr>
                  <a:xfrm flipH="1">
                    <a:off x="6138728" y="4799933"/>
                    <a:ext cx="118522" cy="323218"/>
                    <a:chOff x="4419600" y="2886076"/>
                    <a:chExt cx="306388" cy="1073149"/>
                  </a:xfrm>
                  <a:grpFill/>
                </p:grpSpPr>
                <p:sp>
                  <p:nvSpPr>
                    <p:cNvPr id="2136" name="Freeform 6"/>
                    <p:cNvSpPr>
                      <a:spLocks/>
                    </p:cNvSpPr>
                    <p:nvPr/>
                  </p:nvSpPr>
                  <p:spPr bwMode="auto">
                    <a:xfrm>
                      <a:off x="4479925" y="2886076"/>
                      <a:ext cx="190500" cy="192087"/>
                    </a:xfrm>
                    <a:custGeom>
                      <a:avLst/>
                      <a:gdLst>
                        <a:gd name="T0" fmla="*/ 19 w 51"/>
                        <a:gd name="T1" fmla="*/ 48 h 51"/>
                        <a:gd name="T2" fmla="*/ 47 w 51"/>
                        <a:gd name="T3" fmla="*/ 32 h 51"/>
                        <a:gd name="T4" fmla="*/ 32 w 51"/>
                        <a:gd name="T5" fmla="*/ 3 h 51"/>
                        <a:gd name="T6" fmla="*/ 3 w 51"/>
                        <a:gd name="T7" fmla="*/ 19 h 51"/>
                        <a:gd name="T8" fmla="*/ 19 w 51"/>
                        <a:gd name="T9" fmla="*/ 48 h 5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</a:cxnLst>
                      <a:rect l="0" t="0" r="r" b="b"/>
                      <a:pathLst>
                        <a:path w="51" h="51">
                          <a:moveTo>
                            <a:pt x="19" y="48"/>
                          </a:moveTo>
                          <a:cubicBezTo>
                            <a:pt x="31" y="51"/>
                            <a:pt x="44" y="44"/>
                            <a:pt x="47" y="32"/>
                          </a:cubicBezTo>
                          <a:cubicBezTo>
                            <a:pt x="51" y="20"/>
                            <a:pt x="44" y="7"/>
                            <a:pt x="32" y="3"/>
                          </a:cubicBezTo>
                          <a:cubicBezTo>
                            <a:pt x="19" y="0"/>
                            <a:pt x="7" y="7"/>
                            <a:pt x="3" y="19"/>
                          </a:cubicBezTo>
                          <a:cubicBezTo>
                            <a:pt x="0" y="31"/>
                            <a:pt x="7" y="44"/>
                            <a:pt x="19" y="48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txBody>
                    <a:bodyPr vert="horz" wrap="square" lIns="51435" tIns="25718" rIns="51435" bIns="25718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/>
                      </a:pPr>
                      <a:endParaRPr lang="en-GB" sz="1600" b="1" kern="0" dirty="0">
                        <a:solidFill>
                          <a:prstClr val="black"/>
                        </a:solidFill>
                        <a:cs typeface="Arial" charset="0"/>
                      </a:endParaRPr>
                    </a:p>
                  </p:txBody>
                </p:sp>
                <p:sp>
                  <p:nvSpPr>
                    <p:cNvPr id="2137" name="Freeform 7"/>
                    <p:cNvSpPr>
                      <a:spLocks/>
                    </p:cNvSpPr>
                    <p:nvPr/>
                  </p:nvSpPr>
                  <p:spPr bwMode="auto">
                    <a:xfrm>
                      <a:off x="4419600" y="3122613"/>
                      <a:ext cx="306388" cy="836612"/>
                    </a:xfrm>
                    <a:custGeom>
                      <a:avLst/>
                      <a:gdLst>
                        <a:gd name="T0" fmla="*/ 70 w 82"/>
                        <a:gd name="T1" fmla="*/ 0 h 223"/>
                        <a:gd name="T2" fmla="*/ 70 w 82"/>
                        <a:gd name="T3" fmla="*/ 0 h 223"/>
                        <a:gd name="T4" fmla="*/ 12 w 82"/>
                        <a:gd name="T5" fmla="*/ 0 h 223"/>
                        <a:gd name="T6" fmla="*/ 12 w 82"/>
                        <a:gd name="T7" fmla="*/ 0 h 223"/>
                        <a:gd name="T8" fmla="*/ 0 w 82"/>
                        <a:gd name="T9" fmla="*/ 12 h 223"/>
                        <a:gd name="T10" fmla="*/ 0 w 82"/>
                        <a:gd name="T11" fmla="*/ 100 h 223"/>
                        <a:gd name="T12" fmla="*/ 12 w 82"/>
                        <a:gd name="T13" fmla="*/ 112 h 223"/>
                        <a:gd name="T14" fmla="*/ 16 w 82"/>
                        <a:gd name="T15" fmla="*/ 112 h 223"/>
                        <a:gd name="T16" fmla="*/ 16 w 82"/>
                        <a:gd name="T17" fmla="*/ 211 h 223"/>
                        <a:gd name="T18" fmla="*/ 28 w 82"/>
                        <a:gd name="T19" fmla="*/ 223 h 223"/>
                        <a:gd name="T20" fmla="*/ 41 w 82"/>
                        <a:gd name="T21" fmla="*/ 211 h 223"/>
                        <a:gd name="T22" fmla="*/ 41 w 82"/>
                        <a:gd name="T23" fmla="*/ 121 h 223"/>
                        <a:gd name="T24" fmla="*/ 42 w 82"/>
                        <a:gd name="T25" fmla="*/ 121 h 223"/>
                        <a:gd name="T26" fmla="*/ 42 w 82"/>
                        <a:gd name="T27" fmla="*/ 211 h 223"/>
                        <a:gd name="T28" fmla="*/ 54 w 82"/>
                        <a:gd name="T29" fmla="*/ 223 h 223"/>
                        <a:gd name="T30" fmla="*/ 66 w 82"/>
                        <a:gd name="T31" fmla="*/ 211 h 223"/>
                        <a:gd name="T32" fmla="*/ 66 w 82"/>
                        <a:gd name="T33" fmla="*/ 112 h 223"/>
                        <a:gd name="T34" fmla="*/ 70 w 82"/>
                        <a:gd name="T35" fmla="*/ 112 h 223"/>
                        <a:gd name="T36" fmla="*/ 82 w 82"/>
                        <a:gd name="T37" fmla="*/ 100 h 223"/>
                        <a:gd name="T38" fmla="*/ 82 w 82"/>
                        <a:gd name="T39" fmla="*/ 12 h 223"/>
                        <a:gd name="T40" fmla="*/ 70 w 82"/>
                        <a:gd name="T41" fmla="*/ 0 h 223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  <a:cxn ang="0">
                          <a:pos x="T30" y="T31"/>
                        </a:cxn>
                        <a:cxn ang="0">
                          <a:pos x="T32" y="T33"/>
                        </a:cxn>
                        <a:cxn ang="0">
                          <a:pos x="T34" y="T35"/>
                        </a:cxn>
                        <a:cxn ang="0">
                          <a:pos x="T36" y="T37"/>
                        </a:cxn>
                        <a:cxn ang="0">
                          <a:pos x="T38" y="T39"/>
                        </a:cxn>
                        <a:cxn ang="0">
                          <a:pos x="T40" y="T41"/>
                        </a:cxn>
                      </a:cxnLst>
                      <a:rect l="0" t="0" r="r" b="b"/>
                      <a:pathLst>
                        <a:path w="82" h="223">
                          <a:moveTo>
                            <a:pt x="70" y="0"/>
                          </a:moveTo>
                          <a:cubicBezTo>
                            <a:pt x="70" y="0"/>
                            <a:pt x="70" y="0"/>
                            <a:pt x="70" y="0"/>
                          </a:cubicBezTo>
                          <a:cubicBezTo>
                            <a:pt x="12" y="0"/>
                            <a:pt x="12" y="0"/>
                            <a:pt x="12" y="0"/>
                          </a:cubicBezTo>
                          <a:cubicBezTo>
                            <a:pt x="12" y="0"/>
                            <a:pt x="12" y="0"/>
                            <a:pt x="12" y="0"/>
                          </a:cubicBezTo>
                          <a:cubicBezTo>
                            <a:pt x="6" y="0"/>
                            <a:pt x="0" y="5"/>
                            <a:pt x="0" y="12"/>
                          </a:cubicBezTo>
                          <a:cubicBezTo>
                            <a:pt x="0" y="100"/>
                            <a:pt x="0" y="100"/>
                            <a:pt x="0" y="100"/>
                          </a:cubicBezTo>
                          <a:cubicBezTo>
                            <a:pt x="0" y="107"/>
                            <a:pt x="6" y="112"/>
                            <a:pt x="12" y="112"/>
                          </a:cubicBezTo>
                          <a:cubicBezTo>
                            <a:pt x="14" y="112"/>
                            <a:pt x="15" y="112"/>
                            <a:pt x="16" y="112"/>
                          </a:cubicBezTo>
                          <a:cubicBezTo>
                            <a:pt x="16" y="211"/>
                            <a:pt x="16" y="211"/>
                            <a:pt x="16" y="211"/>
                          </a:cubicBezTo>
                          <a:cubicBezTo>
                            <a:pt x="16" y="218"/>
                            <a:pt x="22" y="223"/>
                            <a:pt x="28" y="223"/>
                          </a:cubicBezTo>
                          <a:cubicBezTo>
                            <a:pt x="35" y="223"/>
                            <a:pt x="41" y="218"/>
                            <a:pt x="41" y="211"/>
                          </a:cubicBezTo>
                          <a:cubicBezTo>
                            <a:pt x="41" y="121"/>
                            <a:pt x="41" y="121"/>
                            <a:pt x="41" y="121"/>
                          </a:cubicBezTo>
                          <a:cubicBezTo>
                            <a:pt x="42" y="121"/>
                            <a:pt x="42" y="121"/>
                            <a:pt x="42" y="121"/>
                          </a:cubicBezTo>
                          <a:cubicBezTo>
                            <a:pt x="42" y="211"/>
                            <a:pt x="42" y="211"/>
                            <a:pt x="42" y="211"/>
                          </a:cubicBezTo>
                          <a:cubicBezTo>
                            <a:pt x="42" y="218"/>
                            <a:pt x="47" y="223"/>
                            <a:pt x="54" y="223"/>
                          </a:cubicBezTo>
                          <a:cubicBezTo>
                            <a:pt x="61" y="223"/>
                            <a:pt x="66" y="218"/>
                            <a:pt x="66" y="211"/>
                          </a:cubicBezTo>
                          <a:cubicBezTo>
                            <a:pt x="66" y="112"/>
                            <a:pt x="66" y="112"/>
                            <a:pt x="66" y="112"/>
                          </a:cubicBezTo>
                          <a:cubicBezTo>
                            <a:pt x="67" y="112"/>
                            <a:pt x="69" y="112"/>
                            <a:pt x="70" y="112"/>
                          </a:cubicBezTo>
                          <a:cubicBezTo>
                            <a:pt x="76" y="112"/>
                            <a:pt x="82" y="107"/>
                            <a:pt x="82" y="100"/>
                          </a:cubicBezTo>
                          <a:cubicBezTo>
                            <a:pt x="82" y="12"/>
                            <a:pt x="82" y="12"/>
                            <a:pt x="82" y="12"/>
                          </a:cubicBezTo>
                          <a:cubicBezTo>
                            <a:pt x="82" y="5"/>
                            <a:pt x="76" y="0"/>
                            <a:pt x="70" y="0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txBody>
                    <a:bodyPr vert="horz" wrap="square" lIns="51435" tIns="25718" rIns="51435" bIns="25718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/>
                      </a:pPr>
                      <a:endParaRPr lang="en-GB" sz="1600" b="1" kern="0" dirty="0">
                        <a:solidFill>
                          <a:prstClr val="black"/>
                        </a:solidFill>
                        <a:cs typeface="Arial" charset="0"/>
                      </a:endParaRPr>
                    </a:p>
                  </p:txBody>
                </p:sp>
              </p:grpSp>
              <p:grpSp>
                <p:nvGrpSpPr>
                  <p:cNvPr id="2118" name="Group 2117"/>
                  <p:cNvGrpSpPr/>
                  <p:nvPr/>
                </p:nvGrpSpPr>
                <p:grpSpPr>
                  <a:xfrm flipH="1">
                    <a:off x="6305723" y="4799933"/>
                    <a:ext cx="118522" cy="323218"/>
                    <a:chOff x="4419600" y="2886076"/>
                    <a:chExt cx="306388" cy="1073149"/>
                  </a:xfrm>
                  <a:grpFill/>
                </p:grpSpPr>
                <p:sp>
                  <p:nvSpPr>
                    <p:cNvPr id="2134" name="Freeform 6"/>
                    <p:cNvSpPr>
                      <a:spLocks/>
                    </p:cNvSpPr>
                    <p:nvPr/>
                  </p:nvSpPr>
                  <p:spPr bwMode="auto">
                    <a:xfrm>
                      <a:off x="4479925" y="2886076"/>
                      <a:ext cx="190500" cy="192087"/>
                    </a:xfrm>
                    <a:custGeom>
                      <a:avLst/>
                      <a:gdLst>
                        <a:gd name="T0" fmla="*/ 19 w 51"/>
                        <a:gd name="T1" fmla="*/ 48 h 51"/>
                        <a:gd name="T2" fmla="*/ 47 w 51"/>
                        <a:gd name="T3" fmla="*/ 32 h 51"/>
                        <a:gd name="T4" fmla="*/ 32 w 51"/>
                        <a:gd name="T5" fmla="*/ 3 h 51"/>
                        <a:gd name="T6" fmla="*/ 3 w 51"/>
                        <a:gd name="T7" fmla="*/ 19 h 51"/>
                        <a:gd name="T8" fmla="*/ 19 w 51"/>
                        <a:gd name="T9" fmla="*/ 48 h 5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</a:cxnLst>
                      <a:rect l="0" t="0" r="r" b="b"/>
                      <a:pathLst>
                        <a:path w="51" h="51">
                          <a:moveTo>
                            <a:pt x="19" y="48"/>
                          </a:moveTo>
                          <a:cubicBezTo>
                            <a:pt x="31" y="51"/>
                            <a:pt x="44" y="44"/>
                            <a:pt x="47" y="32"/>
                          </a:cubicBezTo>
                          <a:cubicBezTo>
                            <a:pt x="51" y="20"/>
                            <a:pt x="44" y="7"/>
                            <a:pt x="32" y="3"/>
                          </a:cubicBezTo>
                          <a:cubicBezTo>
                            <a:pt x="19" y="0"/>
                            <a:pt x="7" y="7"/>
                            <a:pt x="3" y="19"/>
                          </a:cubicBezTo>
                          <a:cubicBezTo>
                            <a:pt x="0" y="31"/>
                            <a:pt x="7" y="44"/>
                            <a:pt x="19" y="48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txBody>
                    <a:bodyPr vert="horz" wrap="square" lIns="51435" tIns="25718" rIns="51435" bIns="25718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/>
                      </a:pPr>
                      <a:endParaRPr lang="en-GB" sz="1600" b="1" kern="0" dirty="0">
                        <a:solidFill>
                          <a:prstClr val="black"/>
                        </a:solidFill>
                        <a:cs typeface="Arial" charset="0"/>
                      </a:endParaRPr>
                    </a:p>
                  </p:txBody>
                </p:sp>
                <p:sp>
                  <p:nvSpPr>
                    <p:cNvPr id="2135" name="Freeform 7"/>
                    <p:cNvSpPr>
                      <a:spLocks/>
                    </p:cNvSpPr>
                    <p:nvPr/>
                  </p:nvSpPr>
                  <p:spPr bwMode="auto">
                    <a:xfrm>
                      <a:off x="4419600" y="3122613"/>
                      <a:ext cx="306388" cy="836612"/>
                    </a:xfrm>
                    <a:custGeom>
                      <a:avLst/>
                      <a:gdLst>
                        <a:gd name="T0" fmla="*/ 70 w 82"/>
                        <a:gd name="T1" fmla="*/ 0 h 223"/>
                        <a:gd name="T2" fmla="*/ 70 w 82"/>
                        <a:gd name="T3" fmla="*/ 0 h 223"/>
                        <a:gd name="T4" fmla="*/ 12 w 82"/>
                        <a:gd name="T5" fmla="*/ 0 h 223"/>
                        <a:gd name="T6" fmla="*/ 12 w 82"/>
                        <a:gd name="T7" fmla="*/ 0 h 223"/>
                        <a:gd name="T8" fmla="*/ 0 w 82"/>
                        <a:gd name="T9" fmla="*/ 12 h 223"/>
                        <a:gd name="T10" fmla="*/ 0 w 82"/>
                        <a:gd name="T11" fmla="*/ 100 h 223"/>
                        <a:gd name="T12" fmla="*/ 12 w 82"/>
                        <a:gd name="T13" fmla="*/ 112 h 223"/>
                        <a:gd name="T14" fmla="*/ 16 w 82"/>
                        <a:gd name="T15" fmla="*/ 112 h 223"/>
                        <a:gd name="T16" fmla="*/ 16 w 82"/>
                        <a:gd name="T17" fmla="*/ 211 h 223"/>
                        <a:gd name="T18" fmla="*/ 28 w 82"/>
                        <a:gd name="T19" fmla="*/ 223 h 223"/>
                        <a:gd name="T20" fmla="*/ 41 w 82"/>
                        <a:gd name="T21" fmla="*/ 211 h 223"/>
                        <a:gd name="T22" fmla="*/ 41 w 82"/>
                        <a:gd name="T23" fmla="*/ 121 h 223"/>
                        <a:gd name="T24" fmla="*/ 42 w 82"/>
                        <a:gd name="T25" fmla="*/ 121 h 223"/>
                        <a:gd name="T26" fmla="*/ 42 w 82"/>
                        <a:gd name="T27" fmla="*/ 211 h 223"/>
                        <a:gd name="T28" fmla="*/ 54 w 82"/>
                        <a:gd name="T29" fmla="*/ 223 h 223"/>
                        <a:gd name="T30" fmla="*/ 66 w 82"/>
                        <a:gd name="T31" fmla="*/ 211 h 223"/>
                        <a:gd name="T32" fmla="*/ 66 w 82"/>
                        <a:gd name="T33" fmla="*/ 112 h 223"/>
                        <a:gd name="T34" fmla="*/ 70 w 82"/>
                        <a:gd name="T35" fmla="*/ 112 h 223"/>
                        <a:gd name="T36" fmla="*/ 82 w 82"/>
                        <a:gd name="T37" fmla="*/ 100 h 223"/>
                        <a:gd name="T38" fmla="*/ 82 w 82"/>
                        <a:gd name="T39" fmla="*/ 12 h 223"/>
                        <a:gd name="T40" fmla="*/ 70 w 82"/>
                        <a:gd name="T41" fmla="*/ 0 h 223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  <a:cxn ang="0">
                          <a:pos x="T30" y="T31"/>
                        </a:cxn>
                        <a:cxn ang="0">
                          <a:pos x="T32" y="T33"/>
                        </a:cxn>
                        <a:cxn ang="0">
                          <a:pos x="T34" y="T35"/>
                        </a:cxn>
                        <a:cxn ang="0">
                          <a:pos x="T36" y="T37"/>
                        </a:cxn>
                        <a:cxn ang="0">
                          <a:pos x="T38" y="T39"/>
                        </a:cxn>
                        <a:cxn ang="0">
                          <a:pos x="T40" y="T41"/>
                        </a:cxn>
                      </a:cxnLst>
                      <a:rect l="0" t="0" r="r" b="b"/>
                      <a:pathLst>
                        <a:path w="82" h="223">
                          <a:moveTo>
                            <a:pt x="70" y="0"/>
                          </a:moveTo>
                          <a:cubicBezTo>
                            <a:pt x="70" y="0"/>
                            <a:pt x="70" y="0"/>
                            <a:pt x="70" y="0"/>
                          </a:cubicBezTo>
                          <a:cubicBezTo>
                            <a:pt x="12" y="0"/>
                            <a:pt x="12" y="0"/>
                            <a:pt x="12" y="0"/>
                          </a:cubicBezTo>
                          <a:cubicBezTo>
                            <a:pt x="12" y="0"/>
                            <a:pt x="12" y="0"/>
                            <a:pt x="12" y="0"/>
                          </a:cubicBezTo>
                          <a:cubicBezTo>
                            <a:pt x="6" y="0"/>
                            <a:pt x="0" y="5"/>
                            <a:pt x="0" y="12"/>
                          </a:cubicBezTo>
                          <a:cubicBezTo>
                            <a:pt x="0" y="100"/>
                            <a:pt x="0" y="100"/>
                            <a:pt x="0" y="100"/>
                          </a:cubicBezTo>
                          <a:cubicBezTo>
                            <a:pt x="0" y="107"/>
                            <a:pt x="6" y="112"/>
                            <a:pt x="12" y="112"/>
                          </a:cubicBezTo>
                          <a:cubicBezTo>
                            <a:pt x="14" y="112"/>
                            <a:pt x="15" y="112"/>
                            <a:pt x="16" y="112"/>
                          </a:cubicBezTo>
                          <a:cubicBezTo>
                            <a:pt x="16" y="211"/>
                            <a:pt x="16" y="211"/>
                            <a:pt x="16" y="211"/>
                          </a:cubicBezTo>
                          <a:cubicBezTo>
                            <a:pt x="16" y="218"/>
                            <a:pt x="22" y="223"/>
                            <a:pt x="28" y="223"/>
                          </a:cubicBezTo>
                          <a:cubicBezTo>
                            <a:pt x="35" y="223"/>
                            <a:pt x="41" y="218"/>
                            <a:pt x="41" y="211"/>
                          </a:cubicBezTo>
                          <a:cubicBezTo>
                            <a:pt x="41" y="121"/>
                            <a:pt x="41" y="121"/>
                            <a:pt x="41" y="121"/>
                          </a:cubicBezTo>
                          <a:cubicBezTo>
                            <a:pt x="42" y="121"/>
                            <a:pt x="42" y="121"/>
                            <a:pt x="42" y="121"/>
                          </a:cubicBezTo>
                          <a:cubicBezTo>
                            <a:pt x="42" y="211"/>
                            <a:pt x="42" y="211"/>
                            <a:pt x="42" y="211"/>
                          </a:cubicBezTo>
                          <a:cubicBezTo>
                            <a:pt x="42" y="218"/>
                            <a:pt x="47" y="223"/>
                            <a:pt x="54" y="223"/>
                          </a:cubicBezTo>
                          <a:cubicBezTo>
                            <a:pt x="61" y="223"/>
                            <a:pt x="66" y="218"/>
                            <a:pt x="66" y="211"/>
                          </a:cubicBezTo>
                          <a:cubicBezTo>
                            <a:pt x="66" y="112"/>
                            <a:pt x="66" y="112"/>
                            <a:pt x="66" y="112"/>
                          </a:cubicBezTo>
                          <a:cubicBezTo>
                            <a:pt x="67" y="112"/>
                            <a:pt x="69" y="112"/>
                            <a:pt x="70" y="112"/>
                          </a:cubicBezTo>
                          <a:cubicBezTo>
                            <a:pt x="76" y="112"/>
                            <a:pt x="82" y="107"/>
                            <a:pt x="82" y="100"/>
                          </a:cubicBezTo>
                          <a:cubicBezTo>
                            <a:pt x="82" y="12"/>
                            <a:pt x="82" y="12"/>
                            <a:pt x="82" y="12"/>
                          </a:cubicBezTo>
                          <a:cubicBezTo>
                            <a:pt x="82" y="5"/>
                            <a:pt x="76" y="0"/>
                            <a:pt x="70" y="0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txBody>
                    <a:bodyPr vert="horz" wrap="square" lIns="51435" tIns="25718" rIns="51435" bIns="25718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/>
                      </a:pPr>
                      <a:endParaRPr lang="en-GB" sz="1600" b="1" kern="0" dirty="0">
                        <a:solidFill>
                          <a:prstClr val="black"/>
                        </a:solidFill>
                        <a:cs typeface="Arial" charset="0"/>
                      </a:endParaRPr>
                    </a:p>
                  </p:txBody>
                </p:sp>
              </p:grpSp>
              <p:grpSp>
                <p:nvGrpSpPr>
                  <p:cNvPr id="2119" name="Group 2118"/>
                  <p:cNvGrpSpPr/>
                  <p:nvPr/>
                </p:nvGrpSpPr>
                <p:grpSpPr>
                  <a:xfrm flipH="1">
                    <a:off x="5637745" y="5141979"/>
                    <a:ext cx="118522" cy="323218"/>
                    <a:chOff x="4419600" y="2886076"/>
                    <a:chExt cx="306388" cy="1073149"/>
                  </a:xfrm>
                  <a:grpFill/>
                </p:grpSpPr>
                <p:sp>
                  <p:nvSpPr>
                    <p:cNvPr id="2132" name="Freeform 6"/>
                    <p:cNvSpPr>
                      <a:spLocks/>
                    </p:cNvSpPr>
                    <p:nvPr/>
                  </p:nvSpPr>
                  <p:spPr bwMode="auto">
                    <a:xfrm>
                      <a:off x="4479925" y="2886076"/>
                      <a:ext cx="190500" cy="192087"/>
                    </a:xfrm>
                    <a:custGeom>
                      <a:avLst/>
                      <a:gdLst>
                        <a:gd name="T0" fmla="*/ 19 w 51"/>
                        <a:gd name="T1" fmla="*/ 48 h 51"/>
                        <a:gd name="T2" fmla="*/ 47 w 51"/>
                        <a:gd name="T3" fmla="*/ 32 h 51"/>
                        <a:gd name="T4" fmla="*/ 32 w 51"/>
                        <a:gd name="T5" fmla="*/ 3 h 51"/>
                        <a:gd name="T6" fmla="*/ 3 w 51"/>
                        <a:gd name="T7" fmla="*/ 19 h 51"/>
                        <a:gd name="T8" fmla="*/ 19 w 51"/>
                        <a:gd name="T9" fmla="*/ 48 h 5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</a:cxnLst>
                      <a:rect l="0" t="0" r="r" b="b"/>
                      <a:pathLst>
                        <a:path w="51" h="51">
                          <a:moveTo>
                            <a:pt x="19" y="48"/>
                          </a:moveTo>
                          <a:cubicBezTo>
                            <a:pt x="31" y="51"/>
                            <a:pt x="44" y="44"/>
                            <a:pt x="47" y="32"/>
                          </a:cubicBezTo>
                          <a:cubicBezTo>
                            <a:pt x="51" y="20"/>
                            <a:pt x="44" y="7"/>
                            <a:pt x="32" y="3"/>
                          </a:cubicBezTo>
                          <a:cubicBezTo>
                            <a:pt x="19" y="0"/>
                            <a:pt x="7" y="7"/>
                            <a:pt x="3" y="19"/>
                          </a:cubicBezTo>
                          <a:cubicBezTo>
                            <a:pt x="0" y="31"/>
                            <a:pt x="7" y="44"/>
                            <a:pt x="19" y="48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txBody>
                    <a:bodyPr vert="horz" wrap="square" lIns="51435" tIns="25718" rIns="51435" bIns="25718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/>
                      </a:pPr>
                      <a:endParaRPr lang="en-GB" sz="1600" b="1" kern="0" dirty="0">
                        <a:solidFill>
                          <a:prstClr val="black"/>
                        </a:solidFill>
                        <a:cs typeface="Arial" charset="0"/>
                      </a:endParaRPr>
                    </a:p>
                  </p:txBody>
                </p:sp>
                <p:sp>
                  <p:nvSpPr>
                    <p:cNvPr id="2133" name="Freeform 7"/>
                    <p:cNvSpPr>
                      <a:spLocks/>
                    </p:cNvSpPr>
                    <p:nvPr/>
                  </p:nvSpPr>
                  <p:spPr bwMode="auto">
                    <a:xfrm>
                      <a:off x="4419600" y="3122613"/>
                      <a:ext cx="306388" cy="836612"/>
                    </a:xfrm>
                    <a:custGeom>
                      <a:avLst/>
                      <a:gdLst>
                        <a:gd name="T0" fmla="*/ 70 w 82"/>
                        <a:gd name="T1" fmla="*/ 0 h 223"/>
                        <a:gd name="T2" fmla="*/ 70 w 82"/>
                        <a:gd name="T3" fmla="*/ 0 h 223"/>
                        <a:gd name="T4" fmla="*/ 12 w 82"/>
                        <a:gd name="T5" fmla="*/ 0 h 223"/>
                        <a:gd name="T6" fmla="*/ 12 w 82"/>
                        <a:gd name="T7" fmla="*/ 0 h 223"/>
                        <a:gd name="T8" fmla="*/ 0 w 82"/>
                        <a:gd name="T9" fmla="*/ 12 h 223"/>
                        <a:gd name="T10" fmla="*/ 0 w 82"/>
                        <a:gd name="T11" fmla="*/ 100 h 223"/>
                        <a:gd name="T12" fmla="*/ 12 w 82"/>
                        <a:gd name="T13" fmla="*/ 112 h 223"/>
                        <a:gd name="T14" fmla="*/ 16 w 82"/>
                        <a:gd name="T15" fmla="*/ 112 h 223"/>
                        <a:gd name="T16" fmla="*/ 16 w 82"/>
                        <a:gd name="T17" fmla="*/ 211 h 223"/>
                        <a:gd name="T18" fmla="*/ 28 w 82"/>
                        <a:gd name="T19" fmla="*/ 223 h 223"/>
                        <a:gd name="T20" fmla="*/ 41 w 82"/>
                        <a:gd name="T21" fmla="*/ 211 h 223"/>
                        <a:gd name="T22" fmla="*/ 41 w 82"/>
                        <a:gd name="T23" fmla="*/ 121 h 223"/>
                        <a:gd name="T24" fmla="*/ 42 w 82"/>
                        <a:gd name="T25" fmla="*/ 121 h 223"/>
                        <a:gd name="T26" fmla="*/ 42 w 82"/>
                        <a:gd name="T27" fmla="*/ 211 h 223"/>
                        <a:gd name="T28" fmla="*/ 54 w 82"/>
                        <a:gd name="T29" fmla="*/ 223 h 223"/>
                        <a:gd name="T30" fmla="*/ 66 w 82"/>
                        <a:gd name="T31" fmla="*/ 211 h 223"/>
                        <a:gd name="T32" fmla="*/ 66 w 82"/>
                        <a:gd name="T33" fmla="*/ 112 h 223"/>
                        <a:gd name="T34" fmla="*/ 70 w 82"/>
                        <a:gd name="T35" fmla="*/ 112 h 223"/>
                        <a:gd name="T36" fmla="*/ 82 w 82"/>
                        <a:gd name="T37" fmla="*/ 100 h 223"/>
                        <a:gd name="T38" fmla="*/ 82 w 82"/>
                        <a:gd name="T39" fmla="*/ 12 h 223"/>
                        <a:gd name="T40" fmla="*/ 70 w 82"/>
                        <a:gd name="T41" fmla="*/ 0 h 223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  <a:cxn ang="0">
                          <a:pos x="T30" y="T31"/>
                        </a:cxn>
                        <a:cxn ang="0">
                          <a:pos x="T32" y="T33"/>
                        </a:cxn>
                        <a:cxn ang="0">
                          <a:pos x="T34" y="T35"/>
                        </a:cxn>
                        <a:cxn ang="0">
                          <a:pos x="T36" y="T37"/>
                        </a:cxn>
                        <a:cxn ang="0">
                          <a:pos x="T38" y="T39"/>
                        </a:cxn>
                        <a:cxn ang="0">
                          <a:pos x="T40" y="T41"/>
                        </a:cxn>
                      </a:cxnLst>
                      <a:rect l="0" t="0" r="r" b="b"/>
                      <a:pathLst>
                        <a:path w="82" h="223">
                          <a:moveTo>
                            <a:pt x="70" y="0"/>
                          </a:moveTo>
                          <a:cubicBezTo>
                            <a:pt x="70" y="0"/>
                            <a:pt x="70" y="0"/>
                            <a:pt x="70" y="0"/>
                          </a:cubicBezTo>
                          <a:cubicBezTo>
                            <a:pt x="12" y="0"/>
                            <a:pt x="12" y="0"/>
                            <a:pt x="12" y="0"/>
                          </a:cubicBezTo>
                          <a:cubicBezTo>
                            <a:pt x="12" y="0"/>
                            <a:pt x="12" y="0"/>
                            <a:pt x="12" y="0"/>
                          </a:cubicBezTo>
                          <a:cubicBezTo>
                            <a:pt x="6" y="0"/>
                            <a:pt x="0" y="5"/>
                            <a:pt x="0" y="12"/>
                          </a:cubicBezTo>
                          <a:cubicBezTo>
                            <a:pt x="0" y="100"/>
                            <a:pt x="0" y="100"/>
                            <a:pt x="0" y="100"/>
                          </a:cubicBezTo>
                          <a:cubicBezTo>
                            <a:pt x="0" y="107"/>
                            <a:pt x="6" y="112"/>
                            <a:pt x="12" y="112"/>
                          </a:cubicBezTo>
                          <a:cubicBezTo>
                            <a:pt x="14" y="112"/>
                            <a:pt x="15" y="112"/>
                            <a:pt x="16" y="112"/>
                          </a:cubicBezTo>
                          <a:cubicBezTo>
                            <a:pt x="16" y="211"/>
                            <a:pt x="16" y="211"/>
                            <a:pt x="16" y="211"/>
                          </a:cubicBezTo>
                          <a:cubicBezTo>
                            <a:pt x="16" y="218"/>
                            <a:pt x="22" y="223"/>
                            <a:pt x="28" y="223"/>
                          </a:cubicBezTo>
                          <a:cubicBezTo>
                            <a:pt x="35" y="223"/>
                            <a:pt x="41" y="218"/>
                            <a:pt x="41" y="211"/>
                          </a:cubicBezTo>
                          <a:cubicBezTo>
                            <a:pt x="41" y="121"/>
                            <a:pt x="41" y="121"/>
                            <a:pt x="41" y="121"/>
                          </a:cubicBezTo>
                          <a:cubicBezTo>
                            <a:pt x="42" y="121"/>
                            <a:pt x="42" y="121"/>
                            <a:pt x="42" y="121"/>
                          </a:cubicBezTo>
                          <a:cubicBezTo>
                            <a:pt x="42" y="211"/>
                            <a:pt x="42" y="211"/>
                            <a:pt x="42" y="211"/>
                          </a:cubicBezTo>
                          <a:cubicBezTo>
                            <a:pt x="42" y="218"/>
                            <a:pt x="47" y="223"/>
                            <a:pt x="54" y="223"/>
                          </a:cubicBezTo>
                          <a:cubicBezTo>
                            <a:pt x="61" y="223"/>
                            <a:pt x="66" y="218"/>
                            <a:pt x="66" y="211"/>
                          </a:cubicBezTo>
                          <a:cubicBezTo>
                            <a:pt x="66" y="112"/>
                            <a:pt x="66" y="112"/>
                            <a:pt x="66" y="112"/>
                          </a:cubicBezTo>
                          <a:cubicBezTo>
                            <a:pt x="67" y="112"/>
                            <a:pt x="69" y="112"/>
                            <a:pt x="70" y="112"/>
                          </a:cubicBezTo>
                          <a:cubicBezTo>
                            <a:pt x="76" y="112"/>
                            <a:pt x="82" y="107"/>
                            <a:pt x="82" y="100"/>
                          </a:cubicBezTo>
                          <a:cubicBezTo>
                            <a:pt x="82" y="12"/>
                            <a:pt x="82" y="12"/>
                            <a:pt x="82" y="12"/>
                          </a:cubicBezTo>
                          <a:cubicBezTo>
                            <a:pt x="82" y="5"/>
                            <a:pt x="76" y="0"/>
                            <a:pt x="70" y="0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txBody>
                    <a:bodyPr vert="horz" wrap="square" lIns="51435" tIns="25718" rIns="51435" bIns="25718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/>
                      </a:pPr>
                      <a:endParaRPr lang="en-GB" sz="1600" b="1" kern="0" dirty="0">
                        <a:solidFill>
                          <a:prstClr val="black"/>
                        </a:solidFill>
                        <a:cs typeface="Arial" charset="0"/>
                      </a:endParaRPr>
                    </a:p>
                  </p:txBody>
                </p:sp>
              </p:grpSp>
              <p:grpSp>
                <p:nvGrpSpPr>
                  <p:cNvPr id="2120" name="Group 2119"/>
                  <p:cNvGrpSpPr/>
                  <p:nvPr/>
                </p:nvGrpSpPr>
                <p:grpSpPr>
                  <a:xfrm flipH="1">
                    <a:off x="5804739" y="5141979"/>
                    <a:ext cx="118522" cy="323218"/>
                    <a:chOff x="4419600" y="2886076"/>
                    <a:chExt cx="306388" cy="1073149"/>
                  </a:xfrm>
                  <a:grpFill/>
                </p:grpSpPr>
                <p:sp>
                  <p:nvSpPr>
                    <p:cNvPr id="2130" name="Freeform 6"/>
                    <p:cNvSpPr>
                      <a:spLocks/>
                    </p:cNvSpPr>
                    <p:nvPr/>
                  </p:nvSpPr>
                  <p:spPr bwMode="auto">
                    <a:xfrm>
                      <a:off x="4479925" y="2886076"/>
                      <a:ext cx="190500" cy="192087"/>
                    </a:xfrm>
                    <a:custGeom>
                      <a:avLst/>
                      <a:gdLst>
                        <a:gd name="T0" fmla="*/ 19 w 51"/>
                        <a:gd name="T1" fmla="*/ 48 h 51"/>
                        <a:gd name="T2" fmla="*/ 47 w 51"/>
                        <a:gd name="T3" fmla="*/ 32 h 51"/>
                        <a:gd name="T4" fmla="*/ 32 w 51"/>
                        <a:gd name="T5" fmla="*/ 3 h 51"/>
                        <a:gd name="T6" fmla="*/ 3 w 51"/>
                        <a:gd name="T7" fmla="*/ 19 h 51"/>
                        <a:gd name="T8" fmla="*/ 19 w 51"/>
                        <a:gd name="T9" fmla="*/ 48 h 5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</a:cxnLst>
                      <a:rect l="0" t="0" r="r" b="b"/>
                      <a:pathLst>
                        <a:path w="51" h="51">
                          <a:moveTo>
                            <a:pt x="19" y="48"/>
                          </a:moveTo>
                          <a:cubicBezTo>
                            <a:pt x="31" y="51"/>
                            <a:pt x="44" y="44"/>
                            <a:pt x="47" y="32"/>
                          </a:cubicBezTo>
                          <a:cubicBezTo>
                            <a:pt x="51" y="20"/>
                            <a:pt x="44" y="7"/>
                            <a:pt x="32" y="3"/>
                          </a:cubicBezTo>
                          <a:cubicBezTo>
                            <a:pt x="19" y="0"/>
                            <a:pt x="7" y="7"/>
                            <a:pt x="3" y="19"/>
                          </a:cubicBezTo>
                          <a:cubicBezTo>
                            <a:pt x="0" y="31"/>
                            <a:pt x="7" y="44"/>
                            <a:pt x="19" y="48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txBody>
                    <a:bodyPr vert="horz" wrap="square" lIns="51435" tIns="25718" rIns="51435" bIns="25718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/>
                      </a:pPr>
                      <a:endParaRPr lang="en-GB" sz="1600" b="1" kern="0" dirty="0">
                        <a:solidFill>
                          <a:prstClr val="black"/>
                        </a:solidFill>
                        <a:cs typeface="Arial" charset="0"/>
                      </a:endParaRPr>
                    </a:p>
                  </p:txBody>
                </p:sp>
                <p:sp>
                  <p:nvSpPr>
                    <p:cNvPr id="2131" name="Freeform 7"/>
                    <p:cNvSpPr>
                      <a:spLocks/>
                    </p:cNvSpPr>
                    <p:nvPr/>
                  </p:nvSpPr>
                  <p:spPr bwMode="auto">
                    <a:xfrm>
                      <a:off x="4419600" y="3122613"/>
                      <a:ext cx="306388" cy="836612"/>
                    </a:xfrm>
                    <a:custGeom>
                      <a:avLst/>
                      <a:gdLst>
                        <a:gd name="T0" fmla="*/ 70 w 82"/>
                        <a:gd name="T1" fmla="*/ 0 h 223"/>
                        <a:gd name="T2" fmla="*/ 70 w 82"/>
                        <a:gd name="T3" fmla="*/ 0 h 223"/>
                        <a:gd name="T4" fmla="*/ 12 w 82"/>
                        <a:gd name="T5" fmla="*/ 0 h 223"/>
                        <a:gd name="T6" fmla="*/ 12 w 82"/>
                        <a:gd name="T7" fmla="*/ 0 h 223"/>
                        <a:gd name="T8" fmla="*/ 0 w 82"/>
                        <a:gd name="T9" fmla="*/ 12 h 223"/>
                        <a:gd name="T10" fmla="*/ 0 w 82"/>
                        <a:gd name="T11" fmla="*/ 100 h 223"/>
                        <a:gd name="T12" fmla="*/ 12 w 82"/>
                        <a:gd name="T13" fmla="*/ 112 h 223"/>
                        <a:gd name="T14" fmla="*/ 16 w 82"/>
                        <a:gd name="T15" fmla="*/ 112 h 223"/>
                        <a:gd name="T16" fmla="*/ 16 w 82"/>
                        <a:gd name="T17" fmla="*/ 211 h 223"/>
                        <a:gd name="T18" fmla="*/ 28 w 82"/>
                        <a:gd name="T19" fmla="*/ 223 h 223"/>
                        <a:gd name="T20" fmla="*/ 41 w 82"/>
                        <a:gd name="T21" fmla="*/ 211 h 223"/>
                        <a:gd name="T22" fmla="*/ 41 w 82"/>
                        <a:gd name="T23" fmla="*/ 121 h 223"/>
                        <a:gd name="T24" fmla="*/ 42 w 82"/>
                        <a:gd name="T25" fmla="*/ 121 h 223"/>
                        <a:gd name="T26" fmla="*/ 42 w 82"/>
                        <a:gd name="T27" fmla="*/ 211 h 223"/>
                        <a:gd name="T28" fmla="*/ 54 w 82"/>
                        <a:gd name="T29" fmla="*/ 223 h 223"/>
                        <a:gd name="T30" fmla="*/ 66 w 82"/>
                        <a:gd name="T31" fmla="*/ 211 h 223"/>
                        <a:gd name="T32" fmla="*/ 66 w 82"/>
                        <a:gd name="T33" fmla="*/ 112 h 223"/>
                        <a:gd name="T34" fmla="*/ 70 w 82"/>
                        <a:gd name="T35" fmla="*/ 112 h 223"/>
                        <a:gd name="T36" fmla="*/ 82 w 82"/>
                        <a:gd name="T37" fmla="*/ 100 h 223"/>
                        <a:gd name="T38" fmla="*/ 82 w 82"/>
                        <a:gd name="T39" fmla="*/ 12 h 223"/>
                        <a:gd name="T40" fmla="*/ 70 w 82"/>
                        <a:gd name="T41" fmla="*/ 0 h 223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  <a:cxn ang="0">
                          <a:pos x="T30" y="T31"/>
                        </a:cxn>
                        <a:cxn ang="0">
                          <a:pos x="T32" y="T33"/>
                        </a:cxn>
                        <a:cxn ang="0">
                          <a:pos x="T34" y="T35"/>
                        </a:cxn>
                        <a:cxn ang="0">
                          <a:pos x="T36" y="T37"/>
                        </a:cxn>
                        <a:cxn ang="0">
                          <a:pos x="T38" y="T39"/>
                        </a:cxn>
                        <a:cxn ang="0">
                          <a:pos x="T40" y="T41"/>
                        </a:cxn>
                      </a:cxnLst>
                      <a:rect l="0" t="0" r="r" b="b"/>
                      <a:pathLst>
                        <a:path w="82" h="223">
                          <a:moveTo>
                            <a:pt x="70" y="0"/>
                          </a:moveTo>
                          <a:cubicBezTo>
                            <a:pt x="70" y="0"/>
                            <a:pt x="70" y="0"/>
                            <a:pt x="70" y="0"/>
                          </a:cubicBezTo>
                          <a:cubicBezTo>
                            <a:pt x="12" y="0"/>
                            <a:pt x="12" y="0"/>
                            <a:pt x="12" y="0"/>
                          </a:cubicBezTo>
                          <a:cubicBezTo>
                            <a:pt x="12" y="0"/>
                            <a:pt x="12" y="0"/>
                            <a:pt x="12" y="0"/>
                          </a:cubicBezTo>
                          <a:cubicBezTo>
                            <a:pt x="6" y="0"/>
                            <a:pt x="0" y="5"/>
                            <a:pt x="0" y="12"/>
                          </a:cubicBezTo>
                          <a:cubicBezTo>
                            <a:pt x="0" y="100"/>
                            <a:pt x="0" y="100"/>
                            <a:pt x="0" y="100"/>
                          </a:cubicBezTo>
                          <a:cubicBezTo>
                            <a:pt x="0" y="107"/>
                            <a:pt x="6" y="112"/>
                            <a:pt x="12" y="112"/>
                          </a:cubicBezTo>
                          <a:cubicBezTo>
                            <a:pt x="14" y="112"/>
                            <a:pt x="15" y="112"/>
                            <a:pt x="16" y="112"/>
                          </a:cubicBezTo>
                          <a:cubicBezTo>
                            <a:pt x="16" y="211"/>
                            <a:pt x="16" y="211"/>
                            <a:pt x="16" y="211"/>
                          </a:cubicBezTo>
                          <a:cubicBezTo>
                            <a:pt x="16" y="218"/>
                            <a:pt x="22" y="223"/>
                            <a:pt x="28" y="223"/>
                          </a:cubicBezTo>
                          <a:cubicBezTo>
                            <a:pt x="35" y="223"/>
                            <a:pt x="41" y="218"/>
                            <a:pt x="41" y="211"/>
                          </a:cubicBezTo>
                          <a:cubicBezTo>
                            <a:pt x="41" y="121"/>
                            <a:pt x="41" y="121"/>
                            <a:pt x="41" y="121"/>
                          </a:cubicBezTo>
                          <a:cubicBezTo>
                            <a:pt x="42" y="121"/>
                            <a:pt x="42" y="121"/>
                            <a:pt x="42" y="121"/>
                          </a:cubicBezTo>
                          <a:cubicBezTo>
                            <a:pt x="42" y="211"/>
                            <a:pt x="42" y="211"/>
                            <a:pt x="42" y="211"/>
                          </a:cubicBezTo>
                          <a:cubicBezTo>
                            <a:pt x="42" y="218"/>
                            <a:pt x="47" y="223"/>
                            <a:pt x="54" y="223"/>
                          </a:cubicBezTo>
                          <a:cubicBezTo>
                            <a:pt x="61" y="223"/>
                            <a:pt x="66" y="218"/>
                            <a:pt x="66" y="211"/>
                          </a:cubicBezTo>
                          <a:cubicBezTo>
                            <a:pt x="66" y="112"/>
                            <a:pt x="66" y="112"/>
                            <a:pt x="66" y="112"/>
                          </a:cubicBezTo>
                          <a:cubicBezTo>
                            <a:pt x="67" y="112"/>
                            <a:pt x="69" y="112"/>
                            <a:pt x="70" y="112"/>
                          </a:cubicBezTo>
                          <a:cubicBezTo>
                            <a:pt x="76" y="112"/>
                            <a:pt x="82" y="107"/>
                            <a:pt x="82" y="100"/>
                          </a:cubicBezTo>
                          <a:cubicBezTo>
                            <a:pt x="82" y="12"/>
                            <a:pt x="82" y="12"/>
                            <a:pt x="82" y="12"/>
                          </a:cubicBezTo>
                          <a:cubicBezTo>
                            <a:pt x="82" y="5"/>
                            <a:pt x="76" y="0"/>
                            <a:pt x="70" y="0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txBody>
                    <a:bodyPr vert="horz" wrap="square" lIns="51435" tIns="25718" rIns="51435" bIns="25718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/>
                      </a:pPr>
                      <a:endParaRPr lang="en-GB" sz="1600" b="1" kern="0" dirty="0">
                        <a:solidFill>
                          <a:prstClr val="black"/>
                        </a:solidFill>
                        <a:cs typeface="Arial" charset="0"/>
                      </a:endParaRPr>
                    </a:p>
                  </p:txBody>
                </p:sp>
              </p:grpSp>
              <p:grpSp>
                <p:nvGrpSpPr>
                  <p:cNvPr id="2121" name="Group 2120"/>
                  <p:cNvGrpSpPr/>
                  <p:nvPr/>
                </p:nvGrpSpPr>
                <p:grpSpPr>
                  <a:xfrm flipH="1">
                    <a:off x="5971734" y="5141979"/>
                    <a:ext cx="118522" cy="323218"/>
                    <a:chOff x="4419600" y="2886076"/>
                    <a:chExt cx="306388" cy="1073149"/>
                  </a:xfrm>
                  <a:grpFill/>
                </p:grpSpPr>
                <p:sp>
                  <p:nvSpPr>
                    <p:cNvPr id="2128" name="Freeform 6"/>
                    <p:cNvSpPr>
                      <a:spLocks/>
                    </p:cNvSpPr>
                    <p:nvPr/>
                  </p:nvSpPr>
                  <p:spPr bwMode="auto">
                    <a:xfrm>
                      <a:off x="4479925" y="2886076"/>
                      <a:ext cx="190500" cy="192087"/>
                    </a:xfrm>
                    <a:custGeom>
                      <a:avLst/>
                      <a:gdLst>
                        <a:gd name="T0" fmla="*/ 19 w 51"/>
                        <a:gd name="T1" fmla="*/ 48 h 51"/>
                        <a:gd name="T2" fmla="*/ 47 w 51"/>
                        <a:gd name="T3" fmla="*/ 32 h 51"/>
                        <a:gd name="T4" fmla="*/ 32 w 51"/>
                        <a:gd name="T5" fmla="*/ 3 h 51"/>
                        <a:gd name="T6" fmla="*/ 3 w 51"/>
                        <a:gd name="T7" fmla="*/ 19 h 51"/>
                        <a:gd name="T8" fmla="*/ 19 w 51"/>
                        <a:gd name="T9" fmla="*/ 48 h 5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</a:cxnLst>
                      <a:rect l="0" t="0" r="r" b="b"/>
                      <a:pathLst>
                        <a:path w="51" h="51">
                          <a:moveTo>
                            <a:pt x="19" y="48"/>
                          </a:moveTo>
                          <a:cubicBezTo>
                            <a:pt x="31" y="51"/>
                            <a:pt x="44" y="44"/>
                            <a:pt x="47" y="32"/>
                          </a:cubicBezTo>
                          <a:cubicBezTo>
                            <a:pt x="51" y="20"/>
                            <a:pt x="44" y="7"/>
                            <a:pt x="32" y="3"/>
                          </a:cubicBezTo>
                          <a:cubicBezTo>
                            <a:pt x="19" y="0"/>
                            <a:pt x="7" y="7"/>
                            <a:pt x="3" y="19"/>
                          </a:cubicBezTo>
                          <a:cubicBezTo>
                            <a:pt x="0" y="31"/>
                            <a:pt x="7" y="44"/>
                            <a:pt x="19" y="48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txBody>
                    <a:bodyPr vert="horz" wrap="square" lIns="51435" tIns="25718" rIns="51435" bIns="25718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/>
                      </a:pPr>
                      <a:endParaRPr lang="en-GB" sz="1600" b="1" kern="0" dirty="0">
                        <a:solidFill>
                          <a:prstClr val="black"/>
                        </a:solidFill>
                        <a:cs typeface="Arial" charset="0"/>
                      </a:endParaRPr>
                    </a:p>
                  </p:txBody>
                </p:sp>
                <p:sp>
                  <p:nvSpPr>
                    <p:cNvPr id="2129" name="Freeform 7"/>
                    <p:cNvSpPr>
                      <a:spLocks/>
                    </p:cNvSpPr>
                    <p:nvPr/>
                  </p:nvSpPr>
                  <p:spPr bwMode="auto">
                    <a:xfrm>
                      <a:off x="4419600" y="3122613"/>
                      <a:ext cx="306388" cy="836612"/>
                    </a:xfrm>
                    <a:custGeom>
                      <a:avLst/>
                      <a:gdLst>
                        <a:gd name="T0" fmla="*/ 70 w 82"/>
                        <a:gd name="T1" fmla="*/ 0 h 223"/>
                        <a:gd name="T2" fmla="*/ 70 w 82"/>
                        <a:gd name="T3" fmla="*/ 0 h 223"/>
                        <a:gd name="T4" fmla="*/ 12 w 82"/>
                        <a:gd name="T5" fmla="*/ 0 h 223"/>
                        <a:gd name="T6" fmla="*/ 12 w 82"/>
                        <a:gd name="T7" fmla="*/ 0 h 223"/>
                        <a:gd name="T8" fmla="*/ 0 w 82"/>
                        <a:gd name="T9" fmla="*/ 12 h 223"/>
                        <a:gd name="T10" fmla="*/ 0 w 82"/>
                        <a:gd name="T11" fmla="*/ 100 h 223"/>
                        <a:gd name="T12" fmla="*/ 12 w 82"/>
                        <a:gd name="T13" fmla="*/ 112 h 223"/>
                        <a:gd name="T14" fmla="*/ 16 w 82"/>
                        <a:gd name="T15" fmla="*/ 112 h 223"/>
                        <a:gd name="T16" fmla="*/ 16 w 82"/>
                        <a:gd name="T17" fmla="*/ 211 h 223"/>
                        <a:gd name="T18" fmla="*/ 28 w 82"/>
                        <a:gd name="T19" fmla="*/ 223 h 223"/>
                        <a:gd name="T20" fmla="*/ 41 w 82"/>
                        <a:gd name="T21" fmla="*/ 211 h 223"/>
                        <a:gd name="T22" fmla="*/ 41 w 82"/>
                        <a:gd name="T23" fmla="*/ 121 h 223"/>
                        <a:gd name="T24" fmla="*/ 42 w 82"/>
                        <a:gd name="T25" fmla="*/ 121 h 223"/>
                        <a:gd name="T26" fmla="*/ 42 w 82"/>
                        <a:gd name="T27" fmla="*/ 211 h 223"/>
                        <a:gd name="T28" fmla="*/ 54 w 82"/>
                        <a:gd name="T29" fmla="*/ 223 h 223"/>
                        <a:gd name="T30" fmla="*/ 66 w 82"/>
                        <a:gd name="T31" fmla="*/ 211 h 223"/>
                        <a:gd name="T32" fmla="*/ 66 w 82"/>
                        <a:gd name="T33" fmla="*/ 112 h 223"/>
                        <a:gd name="T34" fmla="*/ 70 w 82"/>
                        <a:gd name="T35" fmla="*/ 112 h 223"/>
                        <a:gd name="T36" fmla="*/ 82 w 82"/>
                        <a:gd name="T37" fmla="*/ 100 h 223"/>
                        <a:gd name="T38" fmla="*/ 82 w 82"/>
                        <a:gd name="T39" fmla="*/ 12 h 223"/>
                        <a:gd name="T40" fmla="*/ 70 w 82"/>
                        <a:gd name="T41" fmla="*/ 0 h 223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  <a:cxn ang="0">
                          <a:pos x="T30" y="T31"/>
                        </a:cxn>
                        <a:cxn ang="0">
                          <a:pos x="T32" y="T33"/>
                        </a:cxn>
                        <a:cxn ang="0">
                          <a:pos x="T34" y="T35"/>
                        </a:cxn>
                        <a:cxn ang="0">
                          <a:pos x="T36" y="T37"/>
                        </a:cxn>
                        <a:cxn ang="0">
                          <a:pos x="T38" y="T39"/>
                        </a:cxn>
                        <a:cxn ang="0">
                          <a:pos x="T40" y="T41"/>
                        </a:cxn>
                      </a:cxnLst>
                      <a:rect l="0" t="0" r="r" b="b"/>
                      <a:pathLst>
                        <a:path w="82" h="223">
                          <a:moveTo>
                            <a:pt x="70" y="0"/>
                          </a:moveTo>
                          <a:cubicBezTo>
                            <a:pt x="70" y="0"/>
                            <a:pt x="70" y="0"/>
                            <a:pt x="70" y="0"/>
                          </a:cubicBezTo>
                          <a:cubicBezTo>
                            <a:pt x="12" y="0"/>
                            <a:pt x="12" y="0"/>
                            <a:pt x="12" y="0"/>
                          </a:cubicBezTo>
                          <a:cubicBezTo>
                            <a:pt x="12" y="0"/>
                            <a:pt x="12" y="0"/>
                            <a:pt x="12" y="0"/>
                          </a:cubicBezTo>
                          <a:cubicBezTo>
                            <a:pt x="6" y="0"/>
                            <a:pt x="0" y="5"/>
                            <a:pt x="0" y="12"/>
                          </a:cubicBezTo>
                          <a:cubicBezTo>
                            <a:pt x="0" y="100"/>
                            <a:pt x="0" y="100"/>
                            <a:pt x="0" y="100"/>
                          </a:cubicBezTo>
                          <a:cubicBezTo>
                            <a:pt x="0" y="107"/>
                            <a:pt x="6" y="112"/>
                            <a:pt x="12" y="112"/>
                          </a:cubicBezTo>
                          <a:cubicBezTo>
                            <a:pt x="14" y="112"/>
                            <a:pt x="15" y="112"/>
                            <a:pt x="16" y="112"/>
                          </a:cubicBezTo>
                          <a:cubicBezTo>
                            <a:pt x="16" y="211"/>
                            <a:pt x="16" y="211"/>
                            <a:pt x="16" y="211"/>
                          </a:cubicBezTo>
                          <a:cubicBezTo>
                            <a:pt x="16" y="218"/>
                            <a:pt x="22" y="223"/>
                            <a:pt x="28" y="223"/>
                          </a:cubicBezTo>
                          <a:cubicBezTo>
                            <a:pt x="35" y="223"/>
                            <a:pt x="41" y="218"/>
                            <a:pt x="41" y="211"/>
                          </a:cubicBezTo>
                          <a:cubicBezTo>
                            <a:pt x="41" y="121"/>
                            <a:pt x="41" y="121"/>
                            <a:pt x="41" y="121"/>
                          </a:cubicBezTo>
                          <a:cubicBezTo>
                            <a:pt x="42" y="121"/>
                            <a:pt x="42" y="121"/>
                            <a:pt x="42" y="121"/>
                          </a:cubicBezTo>
                          <a:cubicBezTo>
                            <a:pt x="42" y="211"/>
                            <a:pt x="42" y="211"/>
                            <a:pt x="42" y="211"/>
                          </a:cubicBezTo>
                          <a:cubicBezTo>
                            <a:pt x="42" y="218"/>
                            <a:pt x="47" y="223"/>
                            <a:pt x="54" y="223"/>
                          </a:cubicBezTo>
                          <a:cubicBezTo>
                            <a:pt x="61" y="223"/>
                            <a:pt x="66" y="218"/>
                            <a:pt x="66" y="211"/>
                          </a:cubicBezTo>
                          <a:cubicBezTo>
                            <a:pt x="66" y="112"/>
                            <a:pt x="66" y="112"/>
                            <a:pt x="66" y="112"/>
                          </a:cubicBezTo>
                          <a:cubicBezTo>
                            <a:pt x="67" y="112"/>
                            <a:pt x="69" y="112"/>
                            <a:pt x="70" y="112"/>
                          </a:cubicBezTo>
                          <a:cubicBezTo>
                            <a:pt x="76" y="112"/>
                            <a:pt x="82" y="107"/>
                            <a:pt x="82" y="100"/>
                          </a:cubicBezTo>
                          <a:cubicBezTo>
                            <a:pt x="82" y="12"/>
                            <a:pt x="82" y="12"/>
                            <a:pt x="82" y="12"/>
                          </a:cubicBezTo>
                          <a:cubicBezTo>
                            <a:pt x="82" y="5"/>
                            <a:pt x="76" y="0"/>
                            <a:pt x="70" y="0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txBody>
                    <a:bodyPr vert="horz" wrap="square" lIns="51435" tIns="25718" rIns="51435" bIns="25718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/>
                      </a:pPr>
                      <a:endParaRPr lang="en-GB" sz="1600" b="1" kern="0" dirty="0">
                        <a:solidFill>
                          <a:prstClr val="black"/>
                        </a:solidFill>
                        <a:cs typeface="Arial" charset="0"/>
                      </a:endParaRPr>
                    </a:p>
                  </p:txBody>
                </p:sp>
              </p:grpSp>
              <p:grpSp>
                <p:nvGrpSpPr>
                  <p:cNvPr id="2122" name="Group 2121"/>
                  <p:cNvGrpSpPr/>
                  <p:nvPr/>
                </p:nvGrpSpPr>
                <p:grpSpPr>
                  <a:xfrm flipH="1">
                    <a:off x="6138728" y="5141979"/>
                    <a:ext cx="118522" cy="323218"/>
                    <a:chOff x="4419600" y="2886076"/>
                    <a:chExt cx="306388" cy="1073149"/>
                  </a:xfrm>
                  <a:grpFill/>
                </p:grpSpPr>
                <p:sp>
                  <p:nvSpPr>
                    <p:cNvPr id="2126" name="Freeform 6"/>
                    <p:cNvSpPr>
                      <a:spLocks/>
                    </p:cNvSpPr>
                    <p:nvPr/>
                  </p:nvSpPr>
                  <p:spPr bwMode="auto">
                    <a:xfrm>
                      <a:off x="4479925" y="2886076"/>
                      <a:ext cx="190500" cy="192087"/>
                    </a:xfrm>
                    <a:custGeom>
                      <a:avLst/>
                      <a:gdLst>
                        <a:gd name="T0" fmla="*/ 19 w 51"/>
                        <a:gd name="T1" fmla="*/ 48 h 51"/>
                        <a:gd name="T2" fmla="*/ 47 w 51"/>
                        <a:gd name="T3" fmla="*/ 32 h 51"/>
                        <a:gd name="T4" fmla="*/ 32 w 51"/>
                        <a:gd name="T5" fmla="*/ 3 h 51"/>
                        <a:gd name="T6" fmla="*/ 3 w 51"/>
                        <a:gd name="T7" fmla="*/ 19 h 51"/>
                        <a:gd name="T8" fmla="*/ 19 w 51"/>
                        <a:gd name="T9" fmla="*/ 48 h 5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</a:cxnLst>
                      <a:rect l="0" t="0" r="r" b="b"/>
                      <a:pathLst>
                        <a:path w="51" h="51">
                          <a:moveTo>
                            <a:pt x="19" y="48"/>
                          </a:moveTo>
                          <a:cubicBezTo>
                            <a:pt x="31" y="51"/>
                            <a:pt x="44" y="44"/>
                            <a:pt x="47" y="32"/>
                          </a:cubicBezTo>
                          <a:cubicBezTo>
                            <a:pt x="51" y="20"/>
                            <a:pt x="44" y="7"/>
                            <a:pt x="32" y="3"/>
                          </a:cubicBezTo>
                          <a:cubicBezTo>
                            <a:pt x="19" y="0"/>
                            <a:pt x="7" y="7"/>
                            <a:pt x="3" y="19"/>
                          </a:cubicBezTo>
                          <a:cubicBezTo>
                            <a:pt x="0" y="31"/>
                            <a:pt x="7" y="44"/>
                            <a:pt x="19" y="48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txBody>
                    <a:bodyPr vert="horz" wrap="square" lIns="51435" tIns="25718" rIns="51435" bIns="25718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/>
                      </a:pPr>
                      <a:endParaRPr lang="en-GB" sz="1600" b="1" kern="0" dirty="0">
                        <a:solidFill>
                          <a:prstClr val="black"/>
                        </a:solidFill>
                        <a:cs typeface="Arial" charset="0"/>
                      </a:endParaRPr>
                    </a:p>
                  </p:txBody>
                </p:sp>
                <p:sp>
                  <p:nvSpPr>
                    <p:cNvPr id="2127" name="Freeform 7"/>
                    <p:cNvSpPr>
                      <a:spLocks/>
                    </p:cNvSpPr>
                    <p:nvPr/>
                  </p:nvSpPr>
                  <p:spPr bwMode="auto">
                    <a:xfrm>
                      <a:off x="4419600" y="3122613"/>
                      <a:ext cx="306388" cy="836612"/>
                    </a:xfrm>
                    <a:custGeom>
                      <a:avLst/>
                      <a:gdLst>
                        <a:gd name="T0" fmla="*/ 70 w 82"/>
                        <a:gd name="T1" fmla="*/ 0 h 223"/>
                        <a:gd name="T2" fmla="*/ 70 w 82"/>
                        <a:gd name="T3" fmla="*/ 0 h 223"/>
                        <a:gd name="T4" fmla="*/ 12 w 82"/>
                        <a:gd name="T5" fmla="*/ 0 h 223"/>
                        <a:gd name="T6" fmla="*/ 12 w 82"/>
                        <a:gd name="T7" fmla="*/ 0 h 223"/>
                        <a:gd name="T8" fmla="*/ 0 w 82"/>
                        <a:gd name="T9" fmla="*/ 12 h 223"/>
                        <a:gd name="T10" fmla="*/ 0 w 82"/>
                        <a:gd name="T11" fmla="*/ 100 h 223"/>
                        <a:gd name="T12" fmla="*/ 12 w 82"/>
                        <a:gd name="T13" fmla="*/ 112 h 223"/>
                        <a:gd name="T14" fmla="*/ 16 w 82"/>
                        <a:gd name="T15" fmla="*/ 112 h 223"/>
                        <a:gd name="T16" fmla="*/ 16 w 82"/>
                        <a:gd name="T17" fmla="*/ 211 h 223"/>
                        <a:gd name="T18" fmla="*/ 28 w 82"/>
                        <a:gd name="T19" fmla="*/ 223 h 223"/>
                        <a:gd name="T20" fmla="*/ 41 w 82"/>
                        <a:gd name="T21" fmla="*/ 211 h 223"/>
                        <a:gd name="T22" fmla="*/ 41 w 82"/>
                        <a:gd name="T23" fmla="*/ 121 h 223"/>
                        <a:gd name="T24" fmla="*/ 42 w 82"/>
                        <a:gd name="T25" fmla="*/ 121 h 223"/>
                        <a:gd name="T26" fmla="*/ 42 w 82"/>
                        <a:gd name="T27" fmla="*/ 211 h 223"/>
                        <a:gd name="T28" fmla="*/ 54 w 82"/>
                        <a:gd name="T29" fmla="*/ 223 h 223"/>
                        <a:gd name="T30" fmla="*/ 66 w 82"/>
                        <a:gd name="T31" fmla="*/ 211 h 223"/>
                        <a:gd name="T32" fmla="*/ 66 w 82"/>
                        <a:gd name="T33" fmla="*/ 112 h 223"/>
                        <a:gd name="T34" fmla="*/ 70 w 82"/>
                        <a:gd name="T35" fmla="*/ 112 h 223"/>
                        <a:gd name="T36" fmla="*/ 82 w 82"/>
                        <a:gd name="T37" fmla="*/ 100 h 223"/>
                        <a:gd name="T38" fmla="*/ 82 w 82"/>
                        <a:gd name="T39" fmla="*/ 12 h 223"/>
                        <a:gd name="T40" fmla="*/ 70 w 82"/>
                        <a:gd name="T41" fmla="*/ 0 h 223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  <a:cxn ang="0">
                          <a:pos x="T30" y="T31"/>
                        </a:cxn>
                        <a:cxn ang="0">
                          <a:pos x="T32" y="T33"/>
                        </a:cxn>
                        <a:cxn ang="0">
                          <a:pos x="T34" y="T35"/>
                        </a:cxn>
                        <a:cxn ang="0">
                          <a:pos x="T36" y="T37"/>
                        </a:cxn>
                        <a:cxn ang="0">
                          <a:pos x="T38" y="T39"/>
                        </a:cxn>
                        <a:cxn ang="0">
                          <a:pos x="T40" y="T41"/>
                        </a:cxn>
                      </a:cxnLst>
                      <a:rect l="0" t="0" r="r" b="b"/>
                      <a:pathLst>
                        <a:path w="82" h="223">
                          <a:moveTo>
                            <a:pt x="70" y="0"/>
                          </a:moveTo>
                          <a:cubicBezTo>
                            <a:pt x="70" y="0"/>
                            <a:pt x="70" y="0"/>
                            <a:pt x="70" y="0"/>
                          </a:cubicBezTo>
                          <a:cubicBezTo>
                            <a:pt x="12" y="0"/>
                            <a:pt x="12" y="0"/>
                            <a:pt x="12" y="0"/>
                          </a:cubicBezTo>
                          <a:cubicBezTo>
                            <a:pt x="12" y="0"/>
                            <a:pt x="12" y="0"/>
                            <a:pt x="12" y="0"/>
                          </a:cubicBezTo>
                          <a:cubicBezTo>
                            <a:pt x="6" y="0"/>
                            <a:pt x="0" y="5"/>
                            <a:pt x="0" y="12"/>
                          </a:cubicBezTo>
                          <a:cubicBezTo>
                            <a:pt x="0" y="100"/>
                            <a:pt x="0" y="100"/>
                            <a:pt x="0" y="100"/>
                          </a:cubicBezTo>
                          <a:cubicBezTo>
                            <a:pt x="0" y="107"/>
                            <a:pt x="6" y="112"/>
                            <a:pt x="12" y="112"/>
                          </a:cubicBezTo>
                          <a:cubicBezTo>
                            <a:pt x="14" y="112"/>
                            <a:pt x="15" y="112"/>
                            <a:pt x="16" y="112"/>
                          </a:cubicBezTo>
                          <a:cubicBezTo>
                            <a:pt x="16" y="211"/>
                            <a:pt x="16" y="211"/>
                            <a:pt x="16" y="211"/>
                          </a:cubicBezTo>
                          <a:cubicBezTo>
                            <a:pt x="16" y="218"/>
                            <a:pt x="22" y="223"/>
                            <a:pt x="28" y="223"/>
                          </a:cubicBezTo>
                          <a:cubicBezTo>
                            <a:pt x="35" y="223"/>
                            <a:pt x="41" y="218"/>
                            <a:pt x="41" y="211"/>
                          </a:cubicBezTo>
                          <a:cubicBezTo>
                            <a:pt x="41" y="121"/>
                            <a:pt x="41" y="121"/>
                            <a:pt x="41" y="121"/>
                          </a:cubicBezTo>
                          <a:cubicBezTo>
                            <a:pt x="42" y="121"/>
                            <a:pt x="42" y="121"/>
                            <a:pt x="42" y="121"/>
                          </a:cubicBezTo>
                          <a:cubicBezTo>
                            <a:pt x="42" y="211"/>
                            <a:pt x="42" y="211"/>
                            <a:pt x="42" y="211"/>
                          </a:cubicBezTo>
                          <a:cubicBezTo>
                            <a:pt x="42" y="218"/>
                            <a:pt x="47" y="223"/>
                            <a:pt x="54" y="223"/>
                          </a:cubicBezTo>
                          <a:cubicBezTo>
                            <a:pt x="61" y="223"/>
                            <a:pt x="66" y="218"/>
                            <a:pt x="66" y="211"/>
                          </a:cubicBezTo>
                          <a:cubicBezTo>
                            <a:pt x="66" y="112"/>
                            <a:pt x="66" y="112"/>
                            <a:pt x="66" y="112"/>
                          </a:cubicBezTo>
                          <a:cubicBezTo>
                            <a:pt x="67" y="112"/>
                            <a:pt x="69" y="112"/>
                            <a:pt x="70" y="112"/>
                          </a:cubicBezTo>
                          <a:cubicBezTo>
                            <a:pt x="76" y="112"/>
                            <a:pt x="82" y="107"/>
                            <a:pt x="82" y="100"/>
                          </a:cubicBezTo>
                          <a:cubicBezTo>
                            <a:pt x="82" y="12"/>
                            <a:pt x="82" y="12"/>
                            <a:pt x="82" y="12"/>
                          </a:cubicBezTo>
                          <a:cubicBezTo>
                            <a:pt x="82" y="5"/>
                            <a:pt x="76" y="0"/>
                            <a:pt x="70" y="0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txBody>
                    <a:bodyPr vert="horz" wrap="square" lIns="51435" tIns="25718" rIns="51435" bIns="25718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/>
                      </a:pPr>
                      <a:endParaRPr lang="en-GB" sz="1600" b="1" kern="0" dirty="0">
                        <a:solidFill>
                          <a:prstClr val="black"/>
                        </a:solidFill>
                        <a:cs typeface="Arial" charset="0"/>
                      </a:endParaRPr>
                    </a:p>
                  </p:txBody>
                </p:sp>
              </p:grpSp>
              <p:grpSp>
                <p:nvGrpSpPr>
                  <p:cNvPr id="2123" name="Group 2122"/>
                  <p:cNvGrpSpPr/>
                  <p:nvPr/>
                </p:nvGrpSpPr>
                <p:grpSpPr>
                  <a:xfrm flipH="1">
                    <a:off x="6305724" y="5141979"/>
                    <a:ext cx="118522" cy="323218"/>
                    <a:chOff x="4419600" y="2886076"/>
                    <a:chExt cx="306388" cy="1073149"/>
                  </a:xfrm>
                  <a:grpFill/>
                </p:grpSpPr>
                <p:sp>
                  <p:nvSpPr>
                    <p:cNvPr id="2124" name="Freeform 6"/>
                    <p:cNvSpPr>
                      <a:spLocks/>
                    </p:cNvSpPr>
                    <p:nvPr/>
                  </p:nvSpPr>
                  <p:spPr bwMode="auto">
                    <a:xfrm>
                      <a:off x="4479925" y="2886076"/>
                      <a:ext cx="190500" cy="192087"/>
                    </a:xfrm>
                    <a:custGeom>
                      <a:avLst/>
                      <a:gdLst>
                        <a:gd name="T0" fmla="*/ 19 w 51"/>
                        <a:gd name="T1" fmla="*/ 48 h 51"/>
                        <a:gd name="T2" fmla="*/ 47 w 51"/>
                        <a:gd name="T3" fmla="*/ 32 h 51"/>
                        <a:gd name="T4" fmla="*/ 32 w 51"/>
                        <a:gd name="T5" fmla="*/ 3 h 51"/>
                        <a:gd name="T6" fmla="*/ 3 w 51"/>
                        <a:gd name="T7" fmla="*/ 19 h 51"/>
                        <a:gd name="T8" fmla="*/ 19 w 51"/>
                        <a:gd name="T9" fmla="*/ 48 h 5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</a:cxnLst>
                      <a:rect l="0" t="0" r="r" b="b"/>
                      <a:pathLst>
                        <a:path w="51" h="51">
                          <a:moveTo>
                            <a:pt x="19" y="48"/>
                          </a:moveTo>
                          <a:cubicBezTo>
                            <a:pt x="31" y="51"/>
                            <a:pt x="44" y="44"/>
                            <a:pt x="47" y="32"/>
                          </a:cubicBezTo>
                          <a:cubicBezTo>
                            <a:pt x="51" y="20"/>
                            <a:pt x="44" y="7"/>
                            <a:pt x="32" y="3"/>
                          </a:cubicBezTo>
                          <a:cubicBezTo>
                            <a:pt x="19" y="0"/>
                            <a:pt x="7" y="7"/>
                            <a:pt x="3" y="19"/>
                          </a:cubicBezTo>
                          <a:cubicBezTo>
                            <a:pt x="0" y="31"/>
                            <a:pt x="7" y="44"/>
                            <a:pt x="19" y="48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txBody>
                    <a:bodyPr vert="horz" wrap="square" lIns="51435" tIns="25718" rIns="51435" bIns="25718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/>
                      </a:pPr>
                      <a:endParaRPr lang="en-GB" sz="1600" b="1" kern="0" dirty="0">
                        <a:solidFill>
                          <a:prstClr val="black"/>
                        </a:solidFill>
                        <a:cs typeface="Arial" charset="0"/>
                      </a:endParaRPr>
                    </a:p>
                  </p:txBody>
                </p:sp>
                <p:sp>
                  <p:nvSpPr>
                    <p:cNvPr id="2125" name="Freeform 7"/>
                    <p:cNvSpPr>
                      <a:spLocks/>
                    </p:cNvSpPr>
                    <p:nvPr/>
                  </p:nvSpPr>
                  <p:spPr bwMode="auto">
                    <a:xfrm>
                      <a:off x="4419600" y="3122613"/>
                      <a:ext cx="306388" cy="836612"/>
                    </a:xfrm>
                    <a:custGeom>
                      <a:avLst/>
                      <a:gdLst>
                        <a:gd name="T0" fmla="*/ 70 w 82"/>
                        <a:gd name="T1" fmla="*/ 0 h 223"/>
                        <a:gd name="T2" fmla="*/ 70 w 82"/>
                        <a:gd name="T3" fmla="*/ 0 h 223"/>
                        <a:gd name="T4" fmla="*/ 12 w 82"/>
                        <a:gd name="T5" fmla="*/ 0 h 223"/>
                        <a:gd name="T6" fmla="*/ 12 w 82"/>
                        <a:gd name="T7" fmla="*/ 0 h 223"/>
                        <a:gd name="T8" fmla="*/ 0 w 82"/>
                        <a:gd name="T9" fmla="*/ 12 h 223"/>
                        <a:gd name="T10" fmla="*/ 0 w 82"/>
                        <a:gd name="T11" fmla="*/ 100 h 223"/>
                        <a:gd name="T12" fmla="*/ 12 w 82"/>
                        <a:gd name="T13" fmla="*/ 112 h 223"/>
                        <a:gd name="T14" fmla="*/ 16 w 82"/>
                        <a:gd name="T15" fmla="*/ 112 h 223"/>
                        <a:gd name="T16" fmla="*/ 16 w 82"/>
                        <a:gd name="T17" fmla="*/ 211 h 223"/>
                        <a:gd name="T18" fmla="*/ 28 w 82"/>
                        <a:gd name="T19" fmla="*/ 223 h 223"/>
                        <a:gd name="T20" fmla="*/ 41 w 82"/>
                        <a:gd name="T21" fmla="*/ 211 h 223"/>
                        <a:gd name="T22" fmla="*/ 41 w 82"/>
                        <a:gd name="T23" fmla="*/ 121 h 223"/>
                        <a:gd name="T24" fmla="*/ 42 w 82"/>
                        <a:gd name="T25" fmla="*/ 121 h 223"/>
                        <a:gd name="T26" fmla="*/ 42 w 82"/>
                        <a:gd name="T27" fmla="*/ 211 h 223"/>
                        <a:gd name="T28" fmla="*/ 54 w 82"/>
                        <a:gd name="T29" fmla="*/ 223 h 223"/>
                        <a:gd name="T30" fmla="*/ 66 w 82"/>
                        <a:gd name="T31" fmla="*/ 211 h 223"/>
                        <a:gd name="T32" fmla="*/ 66 w 82"/>
                        <a:gd name="T33" fmla="*/ 112 h 223"/>
                        <a:gd name="T34" fmla="*/ 70 w 82"/>
                        <a:gd name="T35" fmla="*/ 112 h 223"/>
                        <a:gd name="T36" fmla="*/ 82 w 82"/>
                        <a:gd name="T37" fmla="*/ 100 h 223"/>
                        <a:gd name="T38" fmla="*/ 82 w 82"/>
                        <a:gd name="T39" fmla="*/ 12 h 223"/>
                        <a:gd name="T40" fmla="*/ 70 w 82"/>
                        <a:gd name="T41" fmla="*/ 0 h 223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  <a:cxn ang="0">
                          <a:pos x="T30" y="T31"/>
                        </a:cxn>
                        <a:cxn ang="0">
                          <a:pos x="T32" y="T33"/>
                        </a:cxn>
                        <a:cxn ang="0">
                          <a:pos x="T34" y="T35"/>
                        </a:cxn>
                        <a:cxn ang="0">
                          <a:pos x="T36" y="T37"/>
                        </a:cxn>
                        <a:cxn ang="0">
                          <a:pos x="T38" y="T39"/>
                        </a:cxn>
                        <a:cxn ang="0">
                          <a:pos x="T40" y="T41"/>
                        </a:cxn>
                      </a:cxnLst>
                      <a:rect l="0" t="0" r="r" b="b"/>
                      <a:pathLst>
                        <a:path w="82" h="223">
                          <a:moveTo>
                            <a:pt x="70" y="0"/>
                          </a:moveTo>
                          <a:cubicBezTo>
                            <a:pt x="70" y="0"/>
                            <a:pt x="70" y="0"/>
                            <a:pt x="70" y="0"/>
                          </a:cubicBezTo>
                          <a:cubicBezTo>
                            <a:pt x="12" y="0"/>
                            <a:pt x="12" y="0"/>
                            <a:pt x="12" y="0"/>
                          </a:cubicBezTo>
                          <a:cubicBezTo>
                            <a:pt x="12" y="0"/>
                            <a:pt x="12" y="0"/>
                            <a:pt x="12" y="0"/>
                          </a:cubicBezTo>
                          <a:cubicBezTo>
                            <a:pt x="6" y="0"/>
                            <a:pt x="0" y="5"/>
                            <a:pt x="0" y="12"/>
                          </a:cubicBezTo>
                          <a:cubicBezTo>
                            <a:pt x="0" y="100"/>
                            <a:pt x="0" y="100"/>
                            <a:pt x="0" y="100"/>
                          </a:cubicBezTo>
                          <a:cubicBezTo>
                            <a:pt x="0" y="107"/>
                            <a:pt x="6" y="112"/>
                            <a:pt x="12" y="112"/>
                          </a:cubicBezTo>
                          <a:cubicBezTo>
                            <a:pt x="14" y="112"/>
                            <a:pt x="15" y="112"/>
                            <a:pt x="16" y="112"/>
                          </a:cubicBezTo>
                          <a:cubicBezTo>
                            <a:pt x="16" y="211"/>
                            <a:pt x="16" y="211"/>
                            <a:pt x="16" y="211"/>
                          </a:cubicBezTo>
                          <a:cubicBezTo>
                            <a:pt x="16" y="218"/>
                            <a:pt x="22" y="223"/>
                            <a:pt x="28" y="223"/>
                          </a:cubicBezTo>
                          <a:cubicBezTo>
                            <a:pt x="35" y="223"/>
                            <a:pt x="41" y="218"/>
                            <a:pt x="41" y="211"/>
                          </a:cubicBezTo>
                          <a:cubicBezTo>
                            <a:pt x="41" y="121"/>
                            <a:pt x="41" y="121"/>
                            <a:pt x="41" y="121"/>
                          </a:cubicBezTo>
                          <a:cubicBezTo>
                            <a:pt x="42" y="121"/>
                            <a:pt x="42" y="121"/>
                            <a:pt x="42" y="121"/>
                          </a:cubicBezTo>
                          <a:cubicBezTo>
                            <a:pt x="42" y="211"/>
                            <a:pt x="42" y="211"/>
                            <a:pt x="42" y="211"/>
                          </a:cubicBezTo>
                          <a:cubicBezTo>
                            <a:pt x="42" y="218"/>
                            <a:pt x="47" y="223"/>
                            <a:pt x="54" y="223"/>
                          </a:cubicBezTo>
                          <a:cubicBezTo>
                            <a:pt x="61" y="223"/>
                            <a:pt x="66" y="218"/>
                            <a:pt x="66" y="211"/>
                          </a:cubicBezTo>
                          <a:cubicBezTo>
                            <a:pt x="66" y="112"/>
                            <a:pt x="66" y="112"/>
                            <a:pt x="66" y="112"/>
                          </a:cubicBezTo>
                          <a:cubicBezTo>
                            <a:pt x="67" y="112"/>
                            <a:pt x="69" y="112"/>
                            <a:pt x="70" y="112"/>
                          </a:cubicBezTo>
                          <a:cubicBezTo>
                            <a:pt x="76" y="112"/>
                            <a:pt x="82" y="107"/>
                            <a:pt x="82" y="100"/>
                          </a:cubicBezTo>
                          <a:cubicBezTo>
                            <a:pt x="82" y="12"/>
                            <a:pt x="82" y="12"/>
                            <a:pt x="82" y="12"/>
                          </a:cubicBezTo>
                          <a:cubicBezTo>
                            <a:pt x="82" y="5"/>
                            <a:pt x="76" y="0"/>
                            <a:pt x="70" y="0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txBody>
                    <a:bodyPr vert="horz" wrap="square" lIns="51435" tIns="25718" rIns="51435" bIns="25718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/>
                      </a:pPr>
                      <a:endParaRPr lang="en-GB" sz="1600" b="1" kern="0" dirty="0">
                        <a:solidFill>
                          <a:prstClr val="black"/>
                        </a:solidFill>
                        <a:cs typeface="Arial" charset="0"/>
                      </a:endParaRPr>
                    </a:p>
                  </p:txBody>
                </p:sp>
              </p:grpSp>
            </p:grpSp>
            <p:grpSp>
              <p:nvGrpSpPr>
                <p:cNvPr id="2021" name="Group 2020"/>
                <p:cNvGrpSpPr/>
                <p:nvPr/>
              </p:nvGrpSpPr>
              <p:grpSpPr>
                <a:xfrm>
                  <a:off x="4623067" y="2939038"/>
                  <a:ext cx="786501" cy="665264"/>
                  <a:chOff x="5637745" y="4799933"/>
                  <a:chExt cx="786501" cy="665264"/>
                </a:xfrm>
                <a:grpFill/>
              </p:grpSpPr>
              <p:grpSp>
                <p:nvGrpSpPr>
                  <p:cNvPr id="2084" name="Group 2083"/>
                  <p:cNvGrpSpPr/>
                  <p:nvPr/>
                </p:nvGrpSpPr>
                <p:grpSpPr>
                  <a:xfrm flipH="1">
                    <a:off x="5637745" y="4799933"/>
                    <a:ext cx="118522" cy="323218"/>
                    <a:chOff x="4419600" y="2886076"/>
                    <a:chExt cx="306388" cy="1073149"/>
                  </a:xfrm>
                  <a:grpFill/>
                </p:grpSpPr>
                <p:sp>
                  <p:nvSpPr>
                    <p:cNvPr id="2112" name="Freeform 6"/>
                    <p:cNvSpPr>
                      <a:spLocks/>
                    </p:cNvSpPr>
                    <p:nvPr/>
                  </p:nvSpPr>
                  <p:spPr bwMode="auto">
                    <a:xfrm>
                      <a:off x="4479925" y="2886076"/>
                      <a:ext cx="190500" cy="192087"/>
                    </a:xfrm>
                    <a:custGeom>
                      <a:avLst/>
                      <a:gdLst>
                        <a:gd name="T0" fmla="*/ 19 w 51"/>
                        <a:gd name="T1" fmla="*/ 48 h 51"/>
                        <a:gd name="T2" fmla="*/ 47 w 51"/>
                        <a:gd name="T3" fmla="*/ 32 h 51"/>
                        <a:gd name="T4" fmla="*/ 32 w 51"/>
                        <a:gd name="T5" fmla="*/ 3 h 51"/>
                        <a:gd name="T6" fmla="*/ 3 w 51"/>
                        <a:gd name="T7" fmla="*/ 19 h 51"/>
                        <a:gd name="T8" fmla="*/ 19 w 51"/>
                        <a:gd name="T9" fmla="*/ 48 h 5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</a:cxnLst>
                      <a:rect l="0" t="0" r="r" b="b"/>
                      <a:pathLst>
                        <a:path w="51" h="51">
                          <a:moveTo>
                            <a:pt x="19" y="48"/>
                          </a:moveTo>
                          <a:cubicBezTo>
                            <a:pt x="31" y="51"/>
                            <a:pt x="44" y="44"/>
                            <a:pt x="47" y="32"/>
                          </a:cubicBezTo>
                          <a:cubicBezTo>
                            <a:pt x="51" y="20"/>
                            <a:pt x="44" y="7"/>
                            <a:pt x="32" y="3"/>
                          </a:cubicBezTo>
                          <a:cubicBezTo>
                            <a:pt x="19" y="0"/>
                            <a:pt x="7" y="7"/>
                            <a:pt x="3" y="19"/>
                          </a:cubicBezTo>
                          <a:cubicBezTo>
                            <a:pt x="0" y="31"/>
                            <a:pt x="7" y="44"/>
                            <a:pt x="19" y="48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txBody>
                    <a:bodyPr vert="horz" wrap="square" lIns="51435" tIns="25718" rIns="51435" bIns="25718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/>
                      </a:pPr>
                      <a:endParaRPr lang="en-GB" sz="1600" b="1" kern="0" dirty="0">
                        <a:solidFill>
                          <a:prstClr val="black"/>
                        </a:solidFill>
                        <a:cs typeface="Arial" charset="0"/>
                      </a:endParaRPr>
                    </a:p>
                  </p:txBody>
                </p:sp>
                <p:sp>
                  <p:nvSpPr>
                    <p:cNvPr id="2113" name="Freeform 7"/>
                    <p:cNvSpPr>
                      <a:spLocks/>
                    </p:cNvSpPr>
                    <p:nvPr/>
                  </p:nvSpPr>
                  <p:spPr bwMode="auto">
                    <a:xfrm>
                      <a:off x="4419600" y="3122613"/>
                      <a:ext cx="306388" cy="836612"/>
                    </a:xfrm>
                    <a:custGeom>
                      <a:avLst/>
                      <a:gdLst>
                        <a:gd name="T0" fmla="*/ 70 w 82"/>
                        <a:gd name="T1" fmla="*/ 0 h 223"/>
                        <a:gd name="T2" fmla="*/ 70 w 82"/>
                        <a:gd name="T3" fmla="*/ 0 h 223"/>
                        <a:gd name="T4" fmla="*/ 12 w 82"/>
                        <a:gd name="T5" fmla="*/ 0 h 223"/>
                        <a:gd name="T6" fmla="*/ 12 w 82"/>
                        <a:gd name="T7" fmla="*/ 0 h 223"/>
                        <a:gd name="T8" fmla="*/ 0 w 82"/>
                        <a:gd name="T9" fmla="*/ 12 h 223"/>
                        <a:gd name="T10" fmla="*/ 0 w 82"/>
                        <a:gd name="T11" fmla="*/ 100 h 223"/>
                        <a:gd name="T12" fmla="*/ 12 w 82"/>
                        <a:gd name="T13" fmla="*/ 112 h 223"/>
                        <a:gd name="T14" fmla="*/ 16 w 82"/>
                        <a:gd name="T15" fmla="*/ 112 h 223"/>
                        <a:gd name="T16" fmla="*/ 16 w 82"/>
                        <a:gd name="T17" fmla="*/ 211 h 223"/>
                        <a:gd name="T18" fmla="*/ 28 w 82"/>
                        <a:gd name="T19" fmla="*/ 223 h 223"/>
                        <a:gd name="T20" fmla="*/ 41 w 82"/>
                        <a:gd name="T21" fmla="*/ 211 h 223"/>
                        <a:gd name="T22" fmla="*/ 41 w 82"/>
                        <a:gd name="T23" fmla="*/ 121 h 223"/>
                        <a:gd name="T24" fmla="*/ 42 w 82"/>
                        <a:gd name="T25" fmla="*/ 121 h 223"/>
                        <a:gd name="T26" fmla="*/ 42 w 82"/>
                        <a:gd name="T27" fmla="*/ 211 h 223"/>
                        <a:gd name="T28" fmla="*/ 54 w 82"/>
                        <a:gd name="T29" fmla="*/ 223 h 223"/>
                        <a:gd name="T30" fmla="*/ 66 w 82"/>
                        <a:gd name="T31" fmla="*/ 211 h 223"/>
                        <a:gd name="T32" fmla="*/ 66 w 82"/>
                        <a:gd name="T33" fmla="*/ 112 h 223"/>
                        <a:gd name="T34" fmla="*/ 70 w 82"/>
                        <a:gd name="T35" fmla="*/ 112 h 223"/>
                        <a:gd name="T36" fmla="*/ 82 w 82"/>
                        <a:gd name="T37" fmla="*/ 100 h 223"/>
                        <a:gd name="T38" fmla="*/ 82 w 82"/>
                        <a:gd name="T39" fmla="*/ 12 h 223"/>
                        <a:gd name="T40" fmla="*/ 70 w 82"/>
                        <a:gd name="T41" fmla="*/ 0 h 223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  <a:cxn ang="0">
                          <a:pos x="T30" y="T31"/>
                        </a:cxn>
                        <a:cxn ang="0">
                          <a:pos x="T32" y="T33"/>
                        </a:cxn>
                        <a:cxn ang="0">
                          <a:pos x="T34" y="T35"/>
                        </a:cxn>
                        <a:cxn ang="0">
                          <a:pos x="T36" y="T37"/>
                        </a:cxn>
                        <a:cxn ang="0">
                          <a:pos x="T38" y="T39"/>
                        </a:cxn>
                        <a:cxn ang="0">
                          <a:pos x="T40" y="T41"/>
                        </a:cxn>
                      </a:cxnLst>
                      <a:rect l="0" t="0" r="r" b="b"/>
                      <a:pathLst>
                        <a:path w="82" h="223">
                          <a:moveTo>
                            <a:pt x="70" y="0"/>
                          </a:moveTo>
                          <a:cubicBezTo>
                            <a:pt x="70" y="0"/>
                            <a:pt x="70" y="0"/>
                            <a:pt x="70" y="0"/>
                          </a:cubicBezTo>
                          <a:cubicBezTo>
                            <a:pt x="12" y="0"/>
                            <a:pt x="12" y="0"/>
                            <a:pt x="12" y="0"/>
                          </a:cubicBezTo>
                          <a:cubicBezTo>
                            <a:pt x="12" y="0"/>
                            <a:pt x="12" y="0"/>
                            <a:pt x="12" y="0"/>
                          </a:cubicBezTo>
                          <a:cubicBezTo>
                            <a:pt x="6" y="0"/>
                            <a:pt x="0" y="5"/>
                            <a:pt x="0" y="12"/>
                          </a:cubicBezTo>
                          <a:cubicBezTo>
                            <a:pt x="0" y="100"/>
                            <a:pt x="0" y="100"/>
                            <a:pt x="0" y="100"/>
                          </a:cubicBezTo>
                          <a:cubicBezTo>
                            <a:pt x="0" y="107"/>
                            <a:pt x="6" y="112"/>
                            <a:pt x="12" y="112"/>
                          </a:cubicBezTo>
                          <a:cubicBezTo>
                            <a:pt x="14" y="112"/>
                            <a:pt x="15" y="112"/>
                            <a:pt x="16" y="112"/>
                          </a:cubicBezTo>
                          <a:cubicBezTo>
                            <a:pt x="16" y="211"/>
                            <a:pt x="16" y="211"/>
                            <a:pt x="16" y="211"/>
                          </a:cubicBezTo>
                          <a:cubicBezTo>
                            <a:pt x="16" y="218"/>
                            <a:pt x="22" y="223"/>
                            <a:pt x="28" y="223"/>
                          </a:cubicBezTo>
                          <a:cubicBezTo>
                            <a:pt x="35" y="223"/>
                            <a:pt x="41" y="218"/>
                            <a:pt x="41" y="211"/>
                          </a:cubicBezTo>
                          <a:cubicBezTo>
                            <a:pt x="41" y="121"/>
                            <a:pt x="41" y="121"/>
                            <a:pt x="41" y="121"/>
                          </a:cubicBezTo>
                          <a:cubicBezTo>
                            <a:pt x="42" y="121"/>
                            <a:pt x="42" y="121"/>
                            <a:pt x="42" y="121"/>
                          </a:cubicBezTo>
                          <a:cubicBezTo>
                            <a:pt x="42" y="211"/>
                            <a:pt x="42" y="211"/>
                            <a:pt x="42" y="211"/>
                          </a:cubicBezTo>
                          <a:cubicBezTo>
                            <a:pt x="42" y="218"/>
                            <a:pt x="47" y="223"/>
                            <a:pt x="54" y="223"/>
                          </a:cubicBezTo>
                          <a:cubicBezTo>
                            <a:pt x="61" y="223"/>
                            <a:pt x="66" y="218"/>
                            <a:pt x="66" y="211"/>
                          </a:cubicBezTo>
                          <a:cubicBezTo>
                            <a:pt x="66" y="112"/>
                            <a:pt x="66" y="112"/>
                            <a:pt x="66" y="112"/>
                          </a:cubicBezTo>
                          <a:cubicBezTo>
                            <a:pt x="67" y="112"/>
                            <a:pt x="69" y="112"/>
                            <a:pt x="70" y="112"/>
                          </a:cubicBezTo>
                          <a:cubicBezTo>
                            <a:pt x="76" y="112"/>
                            <a:pt x="82" y="107"/>
                            <a:pt x="82" y="100"/>
                          </a:cubicBezTo>
                          <a:cubicBezTo>
                            <a:pt x="82" y="12"/>
                            <a:pt x="82" y="12"/>
                            <a:pt x="82" y="12"/>
                          </a:cubicBezTo>
                          <a:cubicBezTo>
                            <a:pt x="82" y="5"/>
                            <a:pt x="76" y="0"/>
                            <a:pt x="70" y="0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txBody>
                    <a:bodyPr vert="horz" wrap="square" lIns="51435" tIns="25718" rIns="51435" bIns="25718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/>
                      </a:pPr>
                      <a:endParaRPr lang="en-GB" sz="1600" b="1" kern="0" dirty="0">
                        <a:solidFill>
                          <a:prstClr val="black"/>
                        </a:solidFill>
                        <a:cs typeface="Arial" charset="0"/>
                      </a:endParaRPr>
                    </a:p>
                  </p:txBody>
                </p:sp>
              </p:grpSp>
              <p:grpSp>
                <p:nvGrpSpPr>
                  <p:cNvPr id="2085" name="Group 2084"/>
                  <p:cNvGrpSpPr/>
                  <p:nvPr/>
                </p:nvGrpSpPr>
                <p:grpSpPr>
                  <a:xfrm flipH="1">
                    <a:off x="5804739" y="4799933"/>
                    <a:ext cx="118522" cy="323218"/>
                    <a:chOff x="4419600" y="2886076"/>
                    <a:chExt cx="306388" cy="1073149"/>
                  </a:xfrm>
                  <a:grpFill/>
                </p:grpSpPr>
                <p:sp>
                  <p:nvSpPr>
                    <p:cNvPr id="2110" name="Freeform 6"/>
                    <p:cNvSpPr>
                      <a:spLocks/>
                    </p:cNvSpPr>
                    <p:nvPr/>
                  </p:nvSpPr>
                  <p:spPr bwMode="auto">
                    <a:xfrm>
                      <a:off x="4479925" y="2886076"/>
                      <a:ext cx="190500" cy="192087"/>
                    </a:xfrm>
                    <a:custGeom>
                      <a:avLst/>
                      <a:gdLst>
                        <a:gd name="T0" fmla="*/ 19 w 51"/>
                        <a:gd name="T1" fmla="*/ 48 h 51"/>
                        <a:gd name="T2" fmla="*/ 47 w 51"/>
                        <a:gd name="T3" fmla="*/ 32 h 51"/>
                        <a:gd name="T4" fmla="*/ 32 w 51"/>
                        <a:gd name="T5" fmla="*/ 3 h 51"/>
                        <a:gd name="T6" fmla="*/ 3 w 51"/>
                        <a:gd name="T7" fmla="*/ 19 h 51"/>
                        <a:gd name="T8" fmla="*/ 19 w 51"/>
                        <a:gd name="T9" fmla="*/ 48 h 5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</a:cxnLst>
                      <a:rect l="0" t="0" r="r" b="b"/>
                      <a:pathLst>
                        <a:path w="51" h="51">
                          <a:moveTo>
                            <a:pt x="19" y="48"/>
                          </a:moveTo>
                          <a:cubicBezTo>
                            <a:pt x="31" y="51"/>
                            <a:pt x="44" y="44"/>
                            <a:pt x="47" y="32"/>
                          </a:cubicBezTo>
                          <a:cubicBezTo>
                            <a:pt x="51" y="20"/>
                            <a:pt x="44" y="7"/>
                            <a:pt x="32" y="3"/>
                          </a:cubicBezTo>
                          <a:cubicBezTo>
                            <a:pt x="19" y="0"/>
                            <a:pt x="7" y="7"/>
                            <a:pt x="3" y="19"/>
                          </a:cubicBezTo>
                          <a:cubicBezTo>
                            <a:pt x="0" y="31"/>
                            <a:pt x="7" y="44"/>
                            <a:pt x="19" y="48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txBody>
                    <a:bodyPr vert="horz" wrap="square" lIns="51435" tIns="25718" rIns="51435" bIns="25718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/>
                      </a:pPr>
                      <a:endParaRPr lang="en-GB" sz="1600" b="1" kern="0" dirty="0">
                        <a:solidFill>
                          <a:prstClr val="black"/>
                        </a:solidFill>
                        <a:cs typeface="Arial" charset="0"/>
                      </a:endParaRPr>
                    </a:p>
                  </p:txBody>
                </p:sp>
                <p:sp>
                  <p:nvSpPr>
                    <p:cNvPr id="2111" name="Freeform 7"/>
                    <p:cNvSpPr>
                      <a:spLocks/>
                    </p:cNvSpPr>
                    <p:nvPr/>
                  </p:nvSpPr>
                  <p:spPr bwMode="auto">
                    <a:xfrm>
                      <a:off x="4419600" y="3122613"/>
                      <a:ext cx="306388" cy="836612"/>
                    </a:xfrm>
                    <a:custGeom>
                      <a:avLst/>
                      <a:gdLst>
                        <a:gd name="T0" fmla="*/ 70 w 82"/>
                        <a:gd name="T1" fmla="*/ 0 h 223"/>
                        <a:gd name="T2" fmla="*/ 70 w 82"/>
                        <a:gd name="T3" fmla="*/ 0 h 223"/>
                        <a:gd name="T4" fmla="*/ 12 w 82"/>
                        <a:gd name="T5" fmla="*/ 0 h 223"/>
                        <a:gd name="T6" fmla="*/ 12 w 82"/>
                        <a:gd name="T7" fmla="*/ 0 h 223"/>
                        <a:gd name="T8" fmla="*/ 0 w 82"/>
                        <a:gd name="T9" fmla="*/ 12 h 223"/>
                        <a:gd name="T10" fmla="*/ 0 w 82"/>
                        <a:gd name="T11" fmla="*/ 100 h 223"/>
                        <a:gd name="T12" fmla="*/ 12 w 82"/>
                        <a:gd name="T13" fmla="*/ 112 h 223"/>
                        <a:gd name="T14" fmla="*/ 16 w 82"/>
                        <a:gd name="T15" fmla="*/ 112 h 223"/>
                        <a:gd name="T16" fmla="*/ 16 w 82"/>
                        <a:gd name="T17" fmla="*/ 211 h 223"/>
                        <a:gd name="T18" fmla="*/ 28 w 82"/>
                        <a:gd name="T19" fmla="*/ 223 h 223"/>
                        <a:gd name="T20" fmla="*/ 41 w 82"/>
                        <a:gd name="T21" fmla="*/ 211 h 223"/>
                        <a:gd name="T22" fmla="*/ 41 w 82"/>
                        <a:gd name="T23" fmla="*/ 121 h 223"/>
                        <a:gd name="T24" fmla="*/ 42 w 82"/>
                        <a:gd name="T25" fmla="*/ 121 h 223"/>
                        <a:gd name="T26" fmla="*/ 42 w 82"/>
                        <a:gd name="T27" fmla="*/ 211 h 223"/>
                        <a:gd name="T28" fmla="*/ 54 w 82"/>
                        <a:gd name="T29" fmla="*/ 223 h 223"/>
                        <a:gd name="T30" fmla="*/ 66 w 82"/>
                        <a:gd name="T31" fmla="*/ 211 h 223"/>
                        <a:gd name="T32" fmla="*/ 66 w 82"/>
                        <a:gd name="T33" fmla="*/ 112 h 223"/>
                        <a:gd name="T34" fmla="*/ 70 w 82"/>
                        <a:gd name="T35" fmla="*/ 112 h 223"/>
                        <a:gd name="T36" fmla="*/ 82 w 82"/>
                        <a:gd name="T37" fmla="*/ 100 h 223"/>
                        <a:gd name="T38" fmla="*/ 82 w 82"/>
                        <a:gd name="T39" fmla="*/ 12 h 223"/>
                        <a:gd name="T40" fmla="*/ 70 w 82"/>
                        <a:gd name="T41" fmla="*/ 0 h 223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  <a:cxn ang="0">
                          <a:pos x="T30" y="T31"/>
                        </a:cxn>
                        <a:cxn ang="0">
                          <a:pos x="T32" y="T33"/>
                        </a:cxn>
                        <a:cxn ang="0">
                          <a:pos x="T34" y="T35"/>
                        </a:cxn>
                        <a:cxn ang="0">
                          <a:pos x="T36" y="T37"/>
                        </a:cxn>
                        <a:cxn ang="0">
                          <a:pos x="T38" y="T39"/>
                        </a:cxn>
                        <a:cxn ang="0">
                          <a:pos x="T40" y="T41"/>
                        </a:cxn>
                      </a:cxnLst>
                      <a:rect l="0" t="0" r="r" b="b"/>
                      <a:pathLst>
                        <a:path w="82" h="223">
                          <a:moveTo>
                            <a:pt x="70" y="0"/>
                          </a:moveTo>
                          <a:cubicBezTo>
                            <a:pt x="70" y="0"/>
                            <a:pt x="70" y="0"/>
                            <a:pt x="70" y="0"/>
                          </a:cubicBezTo>
                          <a:cubicBezTo>
                            <a:pt x="12" y="0"/>
                            <a:pt x="12" y="0"/>
                            <a:pt x="12" y="0"/>
                          </a:cubicBezTo>
                          <a:cubicBezTo>
                            <a:pt x="12" y="0"/>
                            <a:pt x="12" y="0"/>
                            <a:pt x="12" y="0"/>
                          </a:cubicBezTo>
                          <a:cubicBezTo>
                            <a:pt x="6" y="0"/>
                            <a:pt x="0" y="5"/>
                            <a:pt x="0" y="12"/>
                          </a:cubicBezTo>
                          <a:cubicBezTo>
                            <a:pt x="0" y="100"/>
                            <a:pt x="0" y="100"/>
                            <a:pt x="0" y="100"/>
                          </a:cubicBezTo>
                          <a:cubicBezTo>
                            <a:pt x="0" y="107"/>
                            <a:pt x="6" y="112"/>
                            <a:pt x="12" y="112"/>
                          </a:cubicBezTo>
                          <a:cubicBezTo>
                            <a:pt x="14" y="112"/>
                            <a:pt x="15" y="112"/>
                            <a:pt x="16" y="112"/>
                          </a:cubicBezTo>
                          <a:cubicBezTo>
                            <a:pt x="16" y="211"/>
                            <a:pt x="16" y="211"/>
                            <a:pt x="16" y="211"/>
                          </a:cubicBezTo>
                          <a:cubicBezTo>
                            <a:pt x="16" y="218"/>
                            <a:pt x="22" y="223"/>
                            <a:pt x="28" y="223"/>
                          </a:cubicBezTo>
                          <a:cubicBezTo>
                            <a:pt x="35" y="223"/>
                            <a:pt x="41" y="218"/>
                            <a:pt x="41" y="211"/>
                          </a:cubicBezTo>
                          <a:cubicBezTo>
                            <a:pt x="41" y="121"/>
                            <a:pt x="41" y="121"/>
                            <a:pt x="41" y="121"/>
                          </a:cubicBezTo>
                          <a:cubicBezTo>
                            <a:pt x="42" y="121"/>
                            <a:pt x="42" y="121"/>
                            <a:pt x="42" y="121"/>
                          </a:cubicBezTo>
                          <a:cubicBezTo>
                            <a:pt x="42" y="211"/>
                            <a:pt x="42" y="211"/>
                            <a:pt x="42" y="211"/>
                          </a:cubicBezTo>
                          <a:cubicBezTo>
                            <a:pt x="42" y="218"/>
                            <a:pt x="47" y="223"/>
                            <a:pt x="54" y="223"/>
                          </a:cubicBezTo>
                          <a:cubicBezTo>
                            <a:pt x="61" y="223"/>
                            <a:pt x="66" y="218"/>
                            <a:pt x="66" y="211"/>
                          </a:cubicBezTo>
                          <a:cubicBezTo>
                            <a:pt x="66" y="112"/>
                            <a:pt x="66" y="112"/>
                            <a:pt x="66" y="112"/>
                          </a:cubicBezTo>
                          <a:cubicBezTo>
                            <a:pt x="67" y="112"/>
                            <a:pt x="69" y="112"/>
                            <a:pt x="70" y="112"/>
                          </a:cubicBezTo>
                          <a:cubicBezTo>
                            <a:pt x="76" y="112"/>
                            <a:pt x="82" y="107"/>
                            <a:pt x="82" y="100"/>
                          </a:cubicBezTo>
                          <a:cubicBezTo>
                            <a:pt x="82" y="12"/>
                            <a:pt x="82" y="12"/>
                            <a:pt x="82" y="12"/>
                          </a:cubicBezTo>
                          <a:cubicBezTo>
                            <a:pt x="82" y="5"/>
                            <a:pt x="76" y="0"/>
                            <a:pt x="70" y="0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txBody>
                    <a:bodyPr vert="horz" wrap="square" lIns="51435" tIns="25718" rIns="51435" bIns="25718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/>
                      </a:pPr>
                      <a:endParaRPr lang="en-GB" sz="1600" b="1" kern="0" dirty="0">
                        <a:solidFill>
                          <a:prstClr val="black"/>
                        </a:solidFill>
                        <a:cs typeface="Arial" charset="0"/>
                      </a:endParaRPr>
                    </a:p>
                  </p:txBody>
                </p:sp>
              </p:grpSp>
              <p:grpSp>
                <p:nvGrpSpPr>
                  <p:cNvPr id="2086" name="Group 2085"/>
                  <p:cNvGrpSpPr/>
                  <p:nvPr/>
                </p:nvGrpSpPr>
                <p:grpSpPr>
                  <a:xfrm flipH="1">
                    <a:off x="5971734" y="4799933"/>
                    <a:ext cx="118522" cy="323218"/>
                    <a:chOff x="4419600" y="2886076"/>
                    <a:chExt cx="306388" cy="1073149"/>
                  </a:xfrm>
                  <a:grpFill/>
                </p:grpSpPr>
                <p:sp>
                  <p:nvSpPr>
                    <p:cNvPr id="2108" name="Freeform 6"/>
                    <p:cNvSpPr>
                      <a:spLocks/>
                    </p:cNvSpPr>
                    <p:nvPr/>
                  </p:nvSpPr>
                  <p:spPr bwMode="auto">
                    <a:xfrm>
                      <a:off x="4479925" y="2886076"/>
                      <a:ext cx="190500" cy="192087"/>
                    </a:xfrm>
                    <a:custGeom>
                      <a:avLst/>
                      <a:gdLst>
                        <a:gd name="T0" fmla="*/ 19 w 51"/>
                        <a:gd name="T1" fmla="*/ 48 h 51"/>
                        <a:gd name="T2" fmla="*/ 47 w 51"/>
                        <a:gd name="T3" fmla="*/ 32 h 51"/>
                        <a:gd name="T4" fmla="*/ 32 w 51"/>
                        <a:gd name="T5" fmla="*/ 3 h 51"/>
                        <a:gd name="T6" fmla="*/ 3 w 51"/>
                        <a:gd name="T7" fmla="*/ 19 h 51"/>
                        <a:gd name="T8" fmla="*/ 19 w 51"/>
                        <a:gd name="T9" fmla="*/ 48 h 5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</a:cxnLst>
                      <a:rect l="0" t="0" r="r" b="b"/>
                      <a:pathLst>
                        <a:path w="51" h="51">
                          <a:moveTo>
                            <a:pt x="19" y="48"/>
                          </a:moveTo>
                          <a:cubicBezTo>
                            <a:pt x="31" y="51"/>
                            <a:pt x="44" y="44"/>
                            <a:pt x="47" y="32"/>
                          </a:cubicBezTo>
                          <a:cubicBezTo>
                            <a:pt x="51" y="20"/>
                            <a:pt x="44" y="7"/>
                            <a:pt x="32" y="3"/>
                          </a:cubicBezTo>
                          <a:cubicBezTo>
                            <a:pt x="19" y="0"/>
                            <a:pt x="7" y="7"/>
                            <a:pt x="3" y="19"/>
                          </a:cubicBezTo>
                          <a:cubicBezTo>
                            <a:pt x="0" y="31"/>
                            <a:pt x="7" y="44"/>
                            <a:pt x="19" y="48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txBody>
                    <a:bodyPr vert="horz" wrap="square" lIns="51435" tIns="25718" rIns="51435" bIns="25718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/>
                      </a:pPr>
                      <a:endParaRPr lang="en-GB" sz="1600" b="1" kern="0" dirty="0">
                        <a:solidFill>
                          <a:prstClr val="black"/>
                        </a:solidFill>
                        <a:cs typeface="Arial" charset="0"/>
                      </a:endParaRPr>
                    </a:p>
                  </p:txBody>
                </p:sp>
                <p:sp>
                  <p:nvSpPr>
                    <p:cNvPr id="2109" name="Freeform 7"/>
                    <p:cNvSpPr>
                      <a:spLocks/>
                    </p:cNvSpPr>
                    <p:nvPr/>
                  </p:nvSpPr>
                  <p:spPr bwMode="auto">
                    <a:xfrm>
                      <a:off x="4419600" y="3122613"/>
                      <a:ext cx="306388" cy="836612"/>
                    </a:xfrm>
                    <a:custGeom>
                      <a:avLst/>
                      <a:gdLst>
                        <a:gd name="T0" fmla="*/ 70 w 82"/>
                        <a:gd name="T1" fmla="*/ 0 h 223"/>
                        <a:gd name="T2" fmla="*/ 70 w 82"/>
                        <a:gd name="T3" fmla="*/ 0 h 223"/>
                        <a:gd name="T4" fmla="*/ 12 w 82"/>
                        <a:gd name="T5" fmla="*/ 0 h 223"/>
                        <a:gd name="T6" fmla="*/ 12 w 82"/>
                        <a:gd name="T7" fmla="*/ 0 h 223"/>
                        <a:gd name="T8" fmla="*/ 0 w 82"/>
                        <a:gd name="T9" fmla="*/ 12 h 223"/>
                        <a:gd name="T10" fmla="*/ 0 w 82"/>
                        <a:gd name="T11" fmla="*/ 100 h 223"/>
                        <a:gd name="T12" fmla="*/ 12 w 82"/>
                        <a:gd name="T13" fmla="*/ 112 h 223"/>
                        <a:gd name="T14" fmla="*/ 16 w 82"/>
                        <a:gd name="T15" fmla="*/ 112 h 223"/>
                        <a:gd name="T16" fmla="*/ 16 w 82"/>
                        <a:gd name="T17" fmla="*/ 211 h 223"/>
                        <a:gd name="T18" fmla="*/ 28 w 82"/>
                        <a:gd name="T19" fmla="*/ 223 h 223"/>
                        <a:gd name="T20" fmla="*/ 41 w 82"/>
                        <a:gd name="T21" fmla="*/ 211 h 223"/>
                        <a:gd name="T22" fmla="*/ 41 w 82"/>
                        <a:gd name="T23" fmla="*/ 121 h 223"/>
                        <a:gd name="T24" fmla="*/ 42 w 82"/>
                        <a:gd name="T25" fmla="*/ 121 h 223"/>
                        <a:gd name="T26" fmla="*/ 42 w 82"/>
                        <a:gd name="T27" fmla="*/ 211 h 223"/>
                        <a:gd name="T28" fmla="*/ 54 w 82"/>
                        <a:gd name="T29" fmla="*/ 223 h 223"/>
                        <a:gd name="T30" fmla="*/ 66 w 82"/>
                        <a:gd name="T31" fmla="*/ 211 h 223"/>
                        <a:gd name="T32" fmla="*/ 66 w 82"/>
                        <a:gd name="T33" fmla="*/ 112 h 223"/>
                        <a:gd name="T34" fmla="*/ 70 w 82"/>
                        <a:gd name="T35" fmla="*/ 112 h 223"/>
                        <a:gd name="T36" fmla="*/ 82 w 82"/>
                        <a:gd name="T37" fmla="*/ 100 h 223"/>
                        <a:gd name="T38" fmla="*/ 82 w 82"/>
                        <a:gd name="T39" fmla="*/ 12 h 223"/>
                        <a:gd name="T40" fmla="*/ 70 w 82"/>
                        <a:gd name="T41" fmla="*/ 0 h 223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  <a:cxn ang="0">
                          <a:pos x="T30" y="T31"/>
                        </a:cxn>
                        <a:cxn ang="0">
                          <a:pos x="T32" y="T33"/>
                        </a:cxn>
                        <a:cxn ang="0">
                          <a:pos x="T34" y="T35"/>
                        </a:cxn>
                        <a:cxn ang="0">
                          <a:pos x="T36" y="T37"/>
                        </a:cxn>
                        <a:cxn ang="0">
                          <a:pos x="T38" y="T39"/>
                        </a:cxn>
                        <a:cxn ang="0">
                          <a:pos x="T40" y="T41"/>
                        </a:cxn>
                      </a:cxnLst>
                      <a:rect l="0" t="0" r="r" b="b"/>
                      <a:pathLst>
                        <a:path w="82" h="223">
                          <a:moveTo>
                            <a:pt x="70" y="0"/>
                          </a:moveTo>
                          <a:cubicBezTo>
                            <a:pt x="70" y="0"/>
                            <a:pt x="70" y="0"/>
                            <a:pt x="70" y="0"/>
                          </a:cubicBezTo>
                          <a:cubicBezTo>
                            <a:pt x="12" y="0"/>
                            <a:pt x="12" y="0"/>
                            <a:pt x="12" y="0"/>
                          </a:cubicBezTo>
                          <a:cubicBezTo>
                            <a:pt x="12" y="0"/>
                            <a:pt x="12" y="0"/>
                            <a:pt x="12" y="0"/>
                          </a:cubicBezTo>
                          <a:cubicBezTo>
                            <a:pt x="6" y="0"/>
                            <a:pt x="0" y="5"/>
                            <a:pt x="0" y="12"/>
                          </a:cubicBezTo>
                          <a:cubicBezTo>
                            <a:pt x="0" y="100"/>
                            <a:pt x="0" y="100"/>
                            <a:pt x="0" y="100"/>
                          </a:cubicBezTo>
                          <a:cubicBezTo>
                            <a:pt x="0" y="107"/>
                            <a:pt x="6" y="112"/>
                            <a:pt x="12" y="112"/>
                          </a:cubicBezTo>
                          <a:cubicBezTo>
                            <a:pt x="14" y="112"/>
                            <a:pt x="15" y="112"/>
                            <a:pt x="16" y="112"/>
                          </a:cubicBezTo>
                          <a:cubicBezTo>
                            <a:pt x="16" y="211"/>
                            <a:pt x="16" y="211"/>
                            <a:pt x="16" y="211"/>
                          </a:cubicBezTo>
                          <a:cubicBezTo>
                            <a:pt x="16" y="218"/>
                            <a:pt x="22" y="223"/>
                            <a:pt x="28" y="223"/>
                          </a:cubicBezTo>
                          <a:cubicBezTo>
                            <a:pt x="35" y="223"/>
                            <a:pt x="41" y="218"/>
                            <a:pt x="41" y="211"/>
                          </a:cubicBezTo>
                          <a:cubicBezTo>
                            <a:pt x="41" y="121"/>
                            <a:pt x="41" y="121"/>
                            <a:pt x="41" y="121"/>
                          </a:cubicBezTo>
                          <a:cubicBezTo>
                            <a:pt x="42" y="121"/>
                            <a:pt x="42" y="121"/>
                            <a:pt x="42" y="121"/>
                          </a:cubicBezTo>
                          <a:cubicBezTo>
                            <a:pt x="42" y="211"/>
                            <a:pt x="42" y="211"/>
                            <a:pt x="42" y="211"/>
                          </a:cubicBezTo>
                          <a:cubicBezTo>
                            <a:pt x="42" y="218"/>
                            <a:pt x="47" y="223"/>
                            <a:pt x="54" y="223"/>
                          </a:cubicBezTo>
                          <a:cubicBezTo>
                            <a:pt x="61" y="223"/>
                            <a:pt x="66" y="218"/>
                            <a:pt x="66" y="211"/>
                          </a:cubicBezTo>
                          <a:cubicBezTo>
                            <a:pt x="66" y="112"/>
                            <a:pt x="66" y="112"/>
                            <a:pt x="66" y="112"/>
                          </a:cubicBezTo>
                          <a:cubicBezTo>
                            <a:pt x="67" y="112"/>
                            <a:pt x="69" y="112"/>
                            <a:pt x="70" y="112"/>
                          </a:cubicBezTo>
                          <a:cubicBezTo>
                            <a:pt x="76" y="112"/>
                            <a:pt x="82" y="107"/>
                            <a:pt x="82" y="100"/>
                          </a:cubicBezTo>
                          <a:cubicBezTo>
                            <a:pt x="82" y="12"/>
                            <a:pt x="82" y="12"/>
                            <a:pt x="82" y="12"/>
                          </a:cubicBezTo>
                          <a:cubicBezTo>
                            <a:pt x="82" y="5"/>
                            <a:pt x="76" y="0"/>
                            <a:pt x="70" y="0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txBody>
                    <a:bodyPr vert="horz" wrap="square" lIns="51435" tIns="25718" rIns="51435" bIns="25718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/>
                      </a:pPr>
                      <a:endParaRPr lang="en-GB" sz="1600" b="1" kern="0" dirty="0">
                        <a:solidFill>
                          <a:prstClr val="black"/>
                        </a:solidFill>
                        <a:cs typeface="Arial" charset="0"/>
                      </a:endParaRPr>
                    </a:p>
                  </p:txBody>
                </p:sp>
              </p:grpSp>
              <p:grpSp>
                <p:nvGrpSpPr>
                  <p:cNvPr id="2087" name="Group 2086"/>
                  <p:cNvGrpSpPr/>
                  <p:nvPr/>
                </p:nvGrpSpPr>
                <p:grpSpPr>
                  <a:xfrm flipH="1">
                    <a:off x="6138728" y="4799933"/>
                    <a:ext cx="118522" cy="323218"/>
                    <a:chOff x="4419600" y="2886076"/>
                    <a:chExt cx="306388" cy="1073149"/>
                  </a:xfrm>
                  <a:grpFill/>
                </p:grpSpPr>
                <p:sp>
                  <p:nvSpPr>
                    <p:cNvPr id="2106" name="Freeform 6"/>
                    <p:cNvSpPr>
                      <a:spLocks/>
                    </p:cNvSpPr>
                    <p:nvPr/>
                  </p:nvSpPr>
                  <p:spPr bwMode="auto">
                    <a:xfrm>
                      <a:off x="4479925" y="2886076"/>
                      <a:ext cx="190500" cy="192087"/>
                    </a:xfrm>
                    <a:custGeom>
                      <a:avLst/>
                      <a:gdLst>
                        <a:gd name="T0" fmla="*/ 19 w 51"/>
                        <a:gd name="T1" fmla="*/ 48 h 51"/>
                        <a:gd name="T2" fmla="*/ 47 w 51"/>
                        <a:gd name="T3" fmla="*/ 32 h 51"/>
                        <a:gd name="T4" fmla="*/ 32 w 51"/>
                        <a:gd name="T5" fmla="*/ 3 h 51"/>
                        <a:gd name="T6" fmla="*/ 3 w 51"/>
                        <a:gd name="T7" fmla="*/ 19 h 51"/>
                        <a:gd name="T8" fmla="*/ 19 w 51"/>
                        <a:gd name="T9" fmla="*/ 48 h 5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</a:cxnLst>
                      <a:rect l="0" t="0" r="r" b="b"/>
                      <a:pathLst>
                        <a:path w="51" h="51">
                          <a:moveTo>
                            <a:pt x="19" y="48"/>
                          </a:moveTo>
                          <a:cubicBezTo>
                            <a:pt x="31" y="51"/>
                            <a:pt x="44" y="44"/>
                            <a:pt x="47" y="32"/>
                          </a:cubicBezTo>
                          <a:cubicBezTo>
                            <a:pt x="51" y="20"/>
                            <a:pt x="44" y="7"/>
                            <a:pt x="32" y="3"/>
                          </a:cubicBezTo>
                          <a:cubicBezTo>
                            <a:pt x="19" y="0"/>
                            <a:pt x="7" y="7"/>
                            <a:pt x="3" y="19"/>
                          </a:cubicBezTo>
                          <a:cubicBezTo>
                            <a:pt x="0" y="31"/>
                            <a:pt x="7" y="44"/>
                            <a:pt x="19" y="48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txBody>
                    <a:bodyPr vert="horz" wrap="square" lIns="51435" tIns="25718" rIns="51435" bIns="25718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/>
                      </a:pPr>
                      <a:endParaRPr lang="en-GB" sz="1600" b="1" kern="0" dirty="0">
                        <a:solidFill>
                          <a:prstClr val="black"/>
                        </a:solidFill>
                        <a:cs typeface="Arial" charset="0"/>
                      </a:endParaRPr>
                    </a:p>
                  </p:txBody>
                </p:sp>
                <p:sp>
                  <p:nvSpPr>
                    <p:cNvPr id="2107" name="Freeform 7"/>
                    <p:cNvSpPr>
                      <a:spLocks/>
                    </p:cNvSpPr>
                    <p:nvPr/>
                  </p:nvSpPr>
                  <p:spPr bwMode="auto">
                    <a:xfrm>
                      <a:off x="4419600" y="3122613"/>
                      <a:ext cx="306388" cy="836612"/>
                    </a:xfrm>
                    <a:custGeom>
                      <a:avLst/>
                      <a:gdLst>
                        <a:gd name="T0" fmla="*/ 70 w 82"/>
                        <a:gd name="T1" fmla="*/ 0 h 223"/>
                        <a:gd name="T2" fmla="*/ 70 w 82"/>
                        <a:gd name="T3" fmla="*/ 0 h 223"/>
                        <a:gd name="T4" fmla="*/ 12 w 82"/>
                        <a:gd name="T5" fmla="*/ 0 h 223"/>
                        <a:gd name="T6" fmla="*/ 12 w 82"/>
                        <a:gd name="T7" fmla="*/ 0 h 223"/>
                        <a:gd name="T8" fmla="*/ 0 w 82"/>
                        <a:gd name="T9" fmla="*/ 12 h 223"/>
                        <a:gd name="T10" fmla="*/ 0 w 82"/>
                        <a:gd name="T11" fmla="*/ 100 h 223"/>
                        <a:gd name="T12" fmla="*/ 12 w 82"/>
                        <a:gd name="T13" fmla="*/ 112 h 223"/>
                        <a:gd name="T14" fmla="*/ 16 w 82"/>
                        <a:gd name="T15" fmla="*/ 112 h 223"/>
                        <a:gd name="T16" fmla="*/ 16 w 82"/>
                        <a:gd name="T17" fmla="*/ 211 h 223"/>
                        <a:gd name="T18" fmla="*/ 28 w 82"/>
                        <a:gd name="T19" fmla="*/ 223 h 223"/>
                        <a:gd name="T20" fmla="*/ 41 w 82"/>
                        <a:gd name="T21" fmla="*/ 211 h 223"/>
                        <a:gd name="T22" fmla="*/ 41 w 82"/>
                        <a:gd name="T23" fmla="*/ 121 h 223"/>
                        <a:gd name="T24" fmla="*/ 42 w 82"/>
                        <a:gd name="T25" fmla="*/ 121 h 223"/>
                        <a:gd name="T26" fmla="*/ 42 w 82"/>
                        <a:gd name="T27" fmla="*/ 211 h 223"/>
                        <a:gd name="T28" fmla="*/ 54 w 82"/>
                        <a:gd name="T29" fmla="*/ 223 h 223"/>
                        <a:gd name="T30" fmla="*/ 66 w 82"/>
                        <a:gd name="T31" fmla="*/ 211 h 223"/>
                        <a:gd name="T32" fmla="*/ 66 w 82"/>
                        <a:gd name="T33" fmla="*/ 112 h 223"/>
                        <a:gd name="T34" fmla="*/ 70 w 82"/>
                        <a:gd name="T35" fmla="*/ 112 h 223"/>
                        <a:gd name="T36" fmla="*/ 82 w 82"/>
                        <a:gd name="T37" fmla="*/ 100 h 223"/>
                        <a:gd name="T38" fmla="*/ 82 w 82"/>
                        <a:gd name="T39" fmla="*/ 12 h 223"/>
                        <a:gd name="T40" fmla="*/ 70 w 82"/>
                        <a:gd name="T41" fmla="*/ 0 h 223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  <a:cxn ang="0">
                          <a:pos x="T30" y="T31"/>
                        </a:cxn>
                        <a:cxn ang="0">
                          <a:pos x="T32" y="T33"/>
                        </a:cxn>
                        <a:cxn ang="0">
                          <a:pos x="T34" y="T35"/>
                        </a:cxn>
                        <a:cxn ang="0">
                          <a:pos x="T36" y="T37"/>
                        </a:cxn>
                        <a:cxn ang="0">
                          <a:pos x="T38" y="T39"/>
                        </a:cxn>
                        <a:cxn ang="0">
                          <a:pos x="T40" y="T41"/>
                        </a:cxn>
                      </a:cxnLst>
                      <a:rect l="0" t="0" r="r" b="b"/>
                      <a:pathLst>
                        <a:path w="82" h="223">
                          <a:moveTo>
                            <a:pt x="70" y="0"/>
                          </a:moveTo>
                          <a:cubicBezTo>
                            <a:pt x="70" y="0"/>
                            <a:pt x="70" y="0"/>
                            <a:pt x="70" y="0"/>
                          </a:cubicBezTo>
                          <a:cubicBezTo>
                            <a:pt x="12" y="0"/>
                            <a:pt x="12" y="0"/>
                            <a:pt x="12" y="0"/>
                          </a:cubicBezTo>
                          <a:cubicBezTo>
                            <a:pt x="12" y="0"/>
                            <a:pt x="12" y="0"/>
                            <a:pt x="12" y="0"/>
                          </a:cubicBezTo>
                          <a:cubicBezTo>
                            <a:pt x="6" y="0"/>
                            <a:pt x="0" y="5"/>
                            <a:pt x="0" y="12"/>
                          </a:cubicBezTo>
                          <a:cubicBezTo>
                            <a:pt x="0" y="100"/>
                            <a:pt x="0" y="100"/>
                            <a:pt x="0" y="100"/>
                          </a:cubicBezTo>
                          <a:cubicBezTo>
                            <a:pt x="0" y="107"/>
                            <a:pt x="6" y="112"/>
                            <a:pt x="12" y="112"/>
                          </a:cubicBezTo>
                          <a:cubicBezTo>
                            <a:pt x="14" y="112"/>
                            <a:pt x="15" y="112"/>
                            <a:pt x="16" y="112"/>
                          </a:cubicBezTo>
                          <a:cubicBezTo>
                            <a:pt x="16" y="211"/>
                            <a:pt x="16" y="211"/>
                            <a:pt x="16" y="211"/>
                          </a:cubicBezTo>
                          <a:cubicBezTo>
                            <a:pt x="16" y="218"/>
                            <a:pt x="22" y="223"/>
                            <a:pt x="28" y="223"/>
                          </a:cubicBezTo>
                          <a:cubicBezTo>
                            <a:pt x="35" y="223"/>
                            <a:pt x="41" y="218"/>
                            <a:pt x="41" y="211"/>
                          </a:cubicBezTo>
                          <a:cubicBezTo>
                            <a:pt x="41" y="121"/>
                            <a:pt x="41" y="121"/>
                            <a:pt x="41" y="121"/>
                          </a:cubicBezTo>
                          <a:cubicBezTo>
                            <a:pt x="42" y="121"/>
                            <a:pt x="42" y="121"/>
                            <a:pt x="42" y="121"/>
                          </a:cubicBezTo>
                          <a:cubicBezTo>
                            <a:pt x="42" y="211"/>
                            <a:pt x="42" y="211"/>
                            <a:pt x="42" y="211"/>
                          </a:cubicBezTo>
                          <a:cubicBezTo>
                            <a:pt x="42" y="218"/>
                            <a:pt x="47" y="223"/>
                            <a:pt x="54" y="223"/>
                          </a:cubicBezTo>
                          <a:cubicBezTo>
                            <a:pt x="61" y="223"/>
                            <a:pt x="66" y="218"/>
                            <a:pt x="66" y="211"/>
                          </a:cubicBezTo>
                          <a:cubicBezTo>
                            <a:pt x="66" y="112"/>
                            <a:pt x="66" y="112"/>
                            <a:pt x="66" y="112"/>
                          </a:cubicBezTo>
                          <a:cubicBezTo>
                            <a:pt x="67" y="112"/>
                            <a:pt x="69" y="112"/>
                            <a:pt x="70" y="112"/>
                          </a:cubicBezTo>
                          <a:cubicBezTo>
                            <a:pt x="76" y="112"/>
                            <a:pt x="82" y="107"/>
                            <a:pt x="82" y="100"/>
                          </a:cubicBezTo>
                          <a:cubicBezTo>
                            <a:pt x="82" y="12"/>
                            <a:pt x="82" y="12"/>
                            <a:pt x="82" y="12"/>
                          </a:cubicBezTo>
                          <a:cubicBezTo>
                            <a:pt x="82" y="5"/>
                            <a:pt x="76" y="0"/>
                            <a:pt x="70" y="0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txBody>
                    <a:bodyPr vert="horz" wrap="square" lIns="51435" tIns="25718" rIns="51435" bIns="25718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/>
                      </a:pPr>
                      <a:endParaRPr lang="en-GB" sz="1600" b="1" kern="0" dirty="0">
                        <a:solidFill>
                          <a:prstClr val="black"/>
                        </a:solidFill>
                        <a:cs typeface="Arial" charset="0"/>
                      </a:endParaRPr>
                    </a:p>
                  </p:txBody>
                </p:sp>
              </p:grpSp>
              <p:grpSp>
                <p:nvGrpSpPr>
                  <p:cNvPr id="2088" name="Group 2087"/>
                  <p:cNvGrpSpPr/>
                  <p:nvPr/>
                </p:nvGrpSpPr>
                <p:grpSpPr>
                  <a:xfrm flipH="1">
                    <a:off x="6305723" y="4799933"/>
                    <a:ext cx="118522" cy="323218"/>
                    <a:chOff x="4419600" y="2886076"/>
                    <a:chExt cx="306388" cy="1073149"/>
                  </a:xfrm>
                  <a:grpFill/>
                </p:grpSpPr>
                <p:sp>
                  <p:nvSpPr>
                    <p:cNvPr id="2104" name="Freeform 6"/>
                    <p:cNvSpPr>
                      <a:spLocks/>
                    </p:cNvSpPr>
                    <p:nvPr/>
                  </p:nvSpPr>
                  <p:spPr bwMode="auto">
                    <a:xfrm>
                      <a:off x="4479925" y="2886076"/>
                      <a:ext cx="190500" cy="192087"/>
                    </a:xfrm>
                    <a:custGeom>
                      <a:avLst/>
                      <a:gdLst>
                        <a:gd name="T0" fmla="*/ 19 w 51"/>
                        <a:gd name="T1" fmla="*/ 48 h 51"/>
                        <a:gd name="T2" fmla="*/ 47 w 51"/>
                        <a:gd name="T3" fmla="*/ 32 h 51"/>
                        <a:gd name="T4" fmla="*/ 32 w 51"/>
                        <a:gd name="T5" fmla="*/ 3 h 51"/>
                        <a:gd name="T6" fmla="*/ 3 w 51"/>
                        <a:gd name="T7" fmla="*/ 19 h 51"/>
                        <a:gd name="T8" fmla="*/ 19 w 51"/>
                        <a:gd name="T9" fmla="*/ 48 h 5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</a:cxnLst>
                      <a:rect l="0" t="0" r="r" b="b"/>
                      <a:pathLst>
                        <a:path w="51" h="51">
                          <a:moveTo>
                            <a:pt x="19" y="48"/>
                          </a:moveTo>
                          <a:cubicBezTo>
                            <a:pt x="31" y="51"/>
                            <a:pt x="44" y="44"/>
                            <a:pt x="47" y="32"/>
                          </a:cubicBezTo>
                          <a:cubicBezTo>
                            <a:pt x="51" y="20"/>
                            <a:pt x="44" y="7"/>
                            <a:pt x="32" y="3"/>
                          </a:cubicBezTo>
                          <a:cubicBezTo>
                            <a:pt x="19" y="0"/>
                            <a:pt x="7" y="7"/>
                            <a:pt x="3" y="19"/>
                          </a:cubicBezTo>
                          <a:cubicBezTo>
                            <a:pt x="0" y="31"/>
                            <a:pt x="7" y="44"/>
                            <a:pt x="19" y="48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txBody>
                    <a:bodyPr vert="horz" wrap="square" lIns="51435" tIns="25718" rIns="51435" bIns="25718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/>
                      </a:pPr>
                      <a:endParaRPr lang="en-GB" sz="1600" b="1" kern="0" dirty="0">
                        <a:solidFill>
                          <a:prstClr val="black"/>
                        </a:solidFill>
                        <a:cs typeface="Arial" charset="0"/>
                      </a:endParaRPr>
                    </a:p>
                  </p:txBody>
                </p:sp>
                <p:sp>
                  <p:nvSpPr>
                    <p:cNvPr id="2105" name="Freeform 7"/>
                    <p:cNvSpPr>
                      <a:spLocks/>
                    </p:cNvSpPr>
                    <p:nvPr/>
                  </p:nvSpPr>
                  <p:spPr bwMode="auto">
                    <a:xfrm>
                      <a:off x="4419600" y="3122613"/>
                      <a:ext cx="306388" cy="836612"/>
                    </a:xfrm>
                    <a:custGeom>
                      <a:avLst/>
                      <a:gdLst>
                        <a:gd name="T0" fmla="*/ 70 w 82"/>
                        <a:gd name="T1" fmla="*/ 0 h 223"/>
                        <a:gd name="T2" fmla="*/ 70 w 82"/>
                        <a:gd name="T3" fmla="*/ 0 h 223"/>
                        <a:gd name="T4" fmla="*/ 12 w 82"/>
                        <a:gd name="T5" fmla="*/ 0 h 223"/>
                        <a:gd name="T6" fmla="*/ 12 w 82"/>
                        <a:gd name="T7" fmla="*/ 0 h 223"/>
                        <a:gd name="T8" fmla="*/ 0 w 82"/>
                        <a:gd name="T9" fmla="*/ 12 h 223"/>
                        <a:gd name="T10" fmla="*/ 0 w 82"/>
                        <a:gd name="T11" fmla="*/ 100 h 223"/>
                        <a:gd name="T12" fmla="*/ 12 w 82"/>
                        <a:gd name="T13" fmla="*/ 112 h 223"/>
                        <a:gd name="T14" fmla="*/ 16 w 82"/>
                        <a:gd name="T15" fmla="*/ 112 h 223"/>
                        <a:gd name="T16" fmla="*/ 16 w 82"/>
                        <a:gd name="T17" fmla="*/ 211 h 223"/>
                        <a:gd name="T18" fmla="*/ 28 w 82"/>
                        <a:gd name="T19" fmla="*/ 223 h 223"/>
                        <a:gd name="T20" fmla="*/ 41 w 82"/>
                        <a:gd name="T21" fmla="*/ 211 h 223"/>
                        <a:gd name="T22" fmla="*/ 41 w 82"/>
                        <a:gd name="T23" fmla="*/ 121 h 223"/>
                        <a:gd name="T24" fmla="*/ 42 w 82"/>
                        <a:gd name="T25" fmla="*/ 121 h 223"/>
                        <a:gd name="T26" fmla="*/ 42 w 82"/>
                        <a:gd name="T27" fmla="*/ 211 h 223"/>
                        <a:gd name="T28" fmla="*/ 54 w 82"/>
                        <a:gd name="T29" fmla="*/ 223 h 223"/>
                        <a:gd name="T30" fmla="*/ 66 w 82"/>
                        <a:gd name="T31" fmla="*/ 211 h 223"/>
                        <a:gd name="T32" fmla="*/ 66 w 82"/>
                        <a:gd name="T33" fmla="*/ 112 h 223"/>
                        <a:gd name="T34" fmla="*/ 70 w 82"/>
                        <a:gd name="T35" fmla="*/ 112 h 223"/>
                        <a:gd name="T36" fmla="*/ 82 w 82"/>
                        <a:gd name="T37" fmla="*/ 100 h 223"/>
                        <a:gd name="T38" fmla="*/ 82 w 82"/>
                        <a:gd name="T39" fmla="*/ 12 h 223"/>
                        <a:gd name="T40" fmla="*/ 70 w 82"/>
                        <a:gd name="T41" fmla="*/ 0 h 223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  <a:cxn ang="0">
                          <a:pos x="T30" y="T31"/>
                        </a:cxn>
                        <a:cxn ang="0">
                          <a:pos x="T32" y="T33"/>
                        </a:cxn>
                        <a:cxn ang="0">
                          <a:pos x="T34" y="T35"/>
                        </a:cxn>
                        <a:cxn ang="0">
                          <a:pos x="T36" y="T37"/>
                        </a:cxn>
                        <a:cxn ang="0">
                          <a:pos x="T38" y="T39"/>
                        </a:cxn>
                        <a:cxn ang="0">
                          <a:pos x="T40" y="T41"/>
                        </a:cxn>
                      </a:cxnLst>
                      <a:rect l="0" t="0" r="r" b="b"/>
                      <a:pathLst>
                        <a:path w="82" h="223">
                          <a:moveTo>
                            <a:pt x="70" y="0"/>
                          </a:moveTo>
                          <a:cubicBezTo>
                            <a:pt x="70" y="0"/>
                            <a:pt x="70" y="0"/>
                            <a:pt x="70" y="0"/>
                          </a:cubicBezTo>
                          <a:cubicBezTo>
                            <a:pt x="12" y="0"/>
                            <a:pt x="12" y="0"/>
                            <a:pt x="12" y="0"/>
                          </a:cubicBezTo>
                          <a:cubicBezTo>
                            <a:pt x="12" y="0"/>
                            <a:pt x="12" y="0"/>
                            <a:pt x="12" y="0"/>
                          </a:cubicBezTo>
                          <a:cubicBezTo>
                            <a:pt x="6" y="0"/>
                            <a:pt x="0" y="5"/>
                            <a:pt x="0" y="12"/>
                          </a:cubicBezTo>
                          <a:cubicBezTo>
                            <a:pt x="0" y="100"/>
                            <a:pt x="0" y="100"/>
                            <a:pt x="0" y="100"/>
                          </a:cubicBezTo>
                          <a:cubicBezTo>
                            <a:pt x="0" y="107"/>
                            <a:pt x="6" y="112"/>
                            <a:pt x="12" y="112"/>
                          </a:cubicBezTo>
                          <a:cubicBezTo>
                            <a:pt x="14" y="112"/>
                            <a:pt x="15" y="112"/>
                            <a:pt x="16" y="112"/>
                          </a:cubicBezTo>
                          <a:cubicBezTo>
                            <a:pt x="16" y="211"/>
                            <a:pt x="16" y="211"/>
                            <a:pt x="16" y="211"/>
                          </a:cubicBezTo>
                          <a:cubicBezTo>
                            <a:pt x="16" y="218"/>
                            <a:pt x="22" y="223"/>
                            <a:pt x="28" y="223"/>
                          </a:cubicBezTo>
                          <a:cubicBezTo>
                            <a:pt x="35" y="223"/>
                            <a:pt x="41" y="218"/>
                            <a:pt x="41" y="211"/>
                          </a:cubicBezTo>
                          <a:cubicBezTo>
                            <a:pt x="41" y="121"/>
                            <a:pt x="41" y="121"/>
                            <a:pt x="41" y="121"/>
                          </a:cubicBezTo>
                          <a:cubicBezTo>
                            <a:pt x="42" y="121"/>
                            <a:pt x="42" y="121"/>
                            <a:pt x="42" y="121"/>
                          </a:cubicBezTo>
                          <a:cubicBezTo>
                            <a:pt x="42" y="211"/>
                            <a:pt x="42" y="211"/>
                            <a:pt x="42" y="211"/>
                          </a:cubicBezTo>
                          <a:cubicBezTo>
                            <a:pt x="42" y="218"/>
                            <a:pt x="47" y="223"/>
                            <a:pt x="54" y="223"/>
                          </a:cubicBezTo>
                          <a:cubicBezTo>
                            <a:pt x="61" y="223"/>
                            <a:pt x="66" y="218"/>
                            <a:pt x="66" y="211"/>
                          </a:cubicBezTo>
                          <a:cubicBezTo>
                            <a:pt x="66" y="112"/>
                            <a:pt x="66" y="112"/>
                            <a:pt x="66" y="112"/>
                          </a:cubicBezTo>
                          <a:cubicBezTo>
                            <a:pt x="67" y="112"/>
                            <a:pt x="69" y="112"/>
                            <a:pt x="70" y="112"/>
                          </a:cubicBezTo>
                          <a:cubicBezTo>
                            <a:pt x="76" y="112"/>
                            <a:pt x="82" y="107"/>
                            <a:pt x="82" y="100"/>
                          </a:cubicBezTo>
                          <a:cubicBezTo>
                            <a:pt x="82" y="12"/>
                            <a:pt x="82" y="12"/>
                            <a:pt x="82" y="12"/>
                          </a:cubicBezTo>
                          <a:cubicBezTo>
                            <a:pt x="82" y="5"/>
                            <a:pt x="76" y="0"/>
                            <a:pt x="70" y="0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txBody>
                    <a:bodyPr vert="horz" wrap="square" lIns="51435" tIns="25718" rIns="51435" bIns="25718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/>
                      </a:pPr>
                      <a:endParaRPr lang="en-GB" sz="1600" b="1" kern="0" dirty="0">
                        <a:solidFill>
                          <a:prstClr val="black"/>
                        </a:solidFill>
                        <a:cs typeface="Arial" charset="0"/>
                      </a:endParaRPr>
                    </a:p>
                  </p:txBody>
                </p:sp>
              </p:grpSp>
              <p:grpSp>
                <p:nvGrpSpPr>
                  <p:cNvPr id="2089" name="Group 2088"/>
                  <p:cNvGrpSpPr/>
                  <p:nvPr/>
                </p:nvGrpSpPr>
                <p:grpSpPr>
                  <a:xfrm flipH="1">
                    <a:off x="5637745" y="5141979"/>
                    <a:ext cx="118522" cy="323218"/>
                    <a:chOff x="4419600" y="2886076"/>
                    <a:chExt cx="306388" cy="1073149"/>
                  </a:xfrm>
                  <a:grpFill/>
                </p:grpSpPr>
                <p:sp>
                  <p:nvSpPr>
                    <p:cNvPr id="2102" name="Freeform 6"/>
                    <p:cNvSpPr>
                      <a:spLocks/>
                    </p:cNvSpPr>
                    <p:nvPr/>
                  </p:nvSpPr>
                  <p:spPr bwMode="auto">
                    <a:xfrm>
                      <a:off x="4479925" y="2886076"/>
                      <a:ext cx="190500" cy="192087"/>
                    </a:xfrm>
                    <a:custGeom>
                      <a:avLst/>
                      <a:gdLst>
                        <a:gd name="T0" fmla="*/ 19 w 51"/>
                        <a:gd name="T1" fmla="*/ 48 h 51"/>
                        <a:gd name="T2" fmla="*/ 47 w 51"/>
                        <a:gd name="T3" fmla="*/ 32 h 51"/>
                        <a:gd name="T4" fmla="*/ 32 w 51"/>
                        <a:gd name="T5" fmla="*/ 3 h 51"/>
                        <a:gd name="T6" fmla="*/ 3 w 51"/>
                        <a:gd name="T7" fmla="*/ 19 h 51"/>
                        <a:gd name="T8" fmla="*/ 19 w 51"/>
                        <a:gd name="T9" fmla="*/ 48 h 5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</a:cxnLst>
                      <a:rect l="0" t="0" r="r" b="b"/>
                      <a:pathLst>
                        <a:path w="51" h="51">
                          <a:moveTo>
                            <a:pt x="19" y="48"/>
                          </a:moveTo>
                          <a:cubicBezTo>
                            <a:pt x="31" y="51"/>
                            <a:pt x="44" y="44"/>
                            <a:pt x="47" y="32"/>
                          </a:cubicBezTo>
                          <a:cubicBezTo>
                            <a:pt x="51" y="20"/>
                            <a:pt x="44" y="7"/>
                            <a:pt x="32" y="3"/>
                          </a:cubicBezTo>
                          <a:cubicBezTo>
                            <a:pt x="19" y="0"/>
                            <a:pt x="7" y="7"/>
                            <a:pt x="3" y="19"/>
                          </a:cubicBezTo>
                          <a:cubicBezTo>
                            <a:pt x="0" y="31"/>
                            <a:pt x="7" y="44"/>
                            <a:pt x="19" y="48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txBody>
                    <a:bodyPr vert="horz" wrap="square" lIns="51435" tIns="25718" rIns="51435" bIns="25718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/>
                      </a:pPr>
                      <a:endParaRPr lang="en-GB" sz="1600" b="1" kern="0" dirty="0">
                        <a:solidFill>
                          <a:prstClr val="black"/>
                        </a:solidFill>
                        <a:cs typeface="Arial" charset="0"/>
                      </a:endParaRPr>
                    </a:p>
                  </p:txBody>
                </p:sp>
                <p:sp>
                  <p:nvSpPr>
                    <p:cNvPr id="2103" name="Freeform 7"/>
                    <p:cNvSpPr>
                      <a:spLocks/>
                    </p:cNvSpPr>
                    <p:nvPr/>
                  </p:nvSpPr>
                  <p:spPr bwMode="auto">
                    <a:xfrm>
                      <a:off x="4419600" y="3122613"/>
                      <a:ext cx="306388" cy="836612"/>
                    </a:xfrm>
                    <a:custGeom>
                      <a:avLst/>
                      <a:gdLst>
                        <a:gd name="T0" fmla="*/ 70 w 82"/>
                        <a:gd name="T1" fmla="*/ 0 h 223"/>
                        <a:gd name="T2" fmla="*/ 70 w 82"/>
                        <a:gd name="T3" fmla="*/ 0 h 223"/>
                        <a:gd name="T4" fmla="*/ 12 w 82"/>
                        <a:gd name="T5" fmla="*/ 0 h 223"/>
                        <a:gd name="T6" fmla="*/ 12 w 82"/>
                        <a:gd name="T7" fmla="*/ 0 h 223"/>
                        <a:gd name="T8" fmla="*/ 0 w 82"/>
                        <a:gd name="T9" fmla="*/ 12 h 223"/>
                        <a:gd name="T10" fmla="*/ 0 w 82"/>
                        <a:gd name="T11" fmla="*/ 100 h 223"/>
                        <a:gd name="T12" fmla="*/ 12 w 82"/>
                        <a:gd name="T13" fmla="*/ 112 h 223"/>
                        <a:gd name="T14" fmla="*/ 16 w 82"/>
                        <a:gd name="T15" fmla="*/ 112 h 223"/>
                        <a:gd name="T16" fmla="*/ 16 w 82"/>
                        <a:gd name="T17" fmla="*/ 211 h 223"/>
                        <a:gd name="T18" fmla="*/ 28 w 82"/>
                        <a:gd name="T19" fmla="*/ 223 h 223"/>
                        <a:gd name="T20" fmla="*/ 41 w 82"/>
                        <a:gd name="T21" fmla="*/ 211 h 223"/>
                        <a:gd name="T22" fmla="*/ 41 w 82"/>
                        <a:gd name="T23" fmla="*/ 121 h 223"/>
                        <a:gd name="T24" fmla="*/ 42 w 82"/>
                        <a:gd name="T25" fmla="*/ 121 h 223"/>
                        <a:gd name="T26" fmla="*/ 42 w 82"/>
                        <a:gd name="T27" fmla="*/ 211 h 223"/>
                        <a:gd name="T28" fmla="*/ 54 w 82"/>
                        <a:gd name="T29" fmla="*/ 223 h 223"/>
                        <a:gd name="T30" fmla="*/ 66 w 82"/>
                        <a:gd name="T31" fmla="*/ 211 h 223"/>
                        <a:gd name="T32" fmla="*/ 66 w 82"/>
                        <a:gd name="T33" fmla="*/ 112 h 223"/>
                        <a:gd name="T34" fmla="*/ 70 w 82"/>
                        <a:gd name="T35" fmla="*/ 112 h 223"/>
                        <a:gd name="T36" fmla="*/ 82 w 82"/>
                        <a:gd name="T37" fmla="*/ 100 h 223"/>
                        <a:gd name="T38" fmla="*/ 82 w 82"/>
                        <a:gd name="T39" fmla="*/ 12 h 223"/>
                        <a:gd name="T40" fmla="*/ 70 w 82"/>
                        <a:gd name="T41" fmla="*/ 0 h 223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  <a:cxn ang="0">
                          <a:pos x="T30" y="T31"/>
                        </a:cxn>
                        <a:cxn ang="0">
                          <a:pos x="T32" y="T33"/>
                        </a:cxn>
                        <a:cxn ang="0">
                          <a:pos x="T34" y="T35"/>
                        </a:cxn>
                        <a:cxn ang="0">
                          <a:pos x="T36" y="T37"/>
                        </a:cxn>
                        <a:cxn ang="0">
                          <a:pos x="T38" y="T39"/>
                        </a:cxn>
                        <a:cxn ang="0">
                          <a:pos x="T40" y="T41"/>
                        </a:cxn>
                      </a:cxnLst>
                      <a:rect l="0" t="0" r="r" b="b"/>
                      <a:pathLst>
                        <a:path w="82" h="223">
                          <a:moveTo>
                            <a:pt x="70" y="0"/>
                          </a:moveTo>
                          <a:cubicBezTo>
                            <a:pt x="70" y="0"/>
                            <a:pt x="70" y="0"/>
                            <a:pt x="70" y="0"/>
                          </a:cubicBezTo>
                          <a:cubicBezTo>
                            <a:pt x="12" y="0"/>
                            <a:pt x="12" y="0"/>
                            <a:pt x="12" y="0"/>
                          </a:cubicBezTo>
                          <a:cubicBezTo>
                            <a:pt x="12" y="0"/>
                            <a:pt x="12" y="0"/>
                            <a:pt x="12" y="0"/>
                          </a:cubicBezTo>
                          <a:cubicBezTo>
                            <a:pt x="6" y="0"/>
                            <a:pt x="0" y="5"/>
                            <a:pt x="0" y="12"/>
                          </a:cubicBezTo>
                          <a:cubicBezTo>
                            <a:pt x="0" y="100"/>
                            <a:pt x="0" y="100"/>
                            <a:pt x="0" y="100"/>
                          </a:cubicBezTo>
                          <a:cubicBezTo>
                            <a:pt x="0" y="107"/>
                            <a:pt x="6" y="112"/>
                            <a:pt x="12" y="112"/>
                          </a:cubicBezTo>
                          <a:cubicBezTo>
                            <a:pt x="14" y="112"/>
                            <a:pt x="15" y="112"/>
                            <a:pt x="16" y="112"/>
                          </a:cubicBezTo>
                          <a:cubicBezTo>
                            <a:pt x="16" y="211"/>
                            <a:pt x="16" y="211"/>
                            <a:pt x="16" y="211"/>
                          </a:cubicBezTo>
                          <a:cubicBezTo>
                            <a:pt x="16" y="218"/>
                            <a:pt x="22" y="223"/>
                            <a:pt x="28" y="223"/>
                          </a:cubicBezTo>
                          <a:cubicBezTo>
                            <a:pt x="35" y="223"/>
                            <a:pt x="41" y="218"/>
                            <a:pt x="41" y="211"/>
                          </a:cubicBezTo>
                          <a:cubicBezTo>
                            <a:pt x="41" y="121"/>
                            <a:pt x="41" y="121"/>
                            <a:pt x="41" y="121"/>
                          </a:cubicBezTo>
                          <a:cubicBezTo>
                            <a:pt x="42" y="121"/>
                            <a:pt x="42" y="121"/>
                            <a:pt x="42" y="121"/>
                          </a:cubicBezTo>
                          <a:cubicBezTo>
                            <a:pt x="42" y="211"/>
                            <a:pt x="42" y="211"/>
                            <a:pt x="42" y="211"/>
                          </a:cubicBezTo>
                          <a:cubicBezTo>
                            <a:pt x="42" y="218"/>
                            <a:pt x="47" y="223"/>
                            <a:pt x="54" y="223"/>
                          </a:cubicBezTo>
                          <a:cubicBezTo>
                            <a:pt x="61" y="223"/>
                            <a:pt x="66" y="218"/>
                            <a:pt x="66" y="211"/>
                          </a:cubicBezTo>
                          <a:cubicBezTo>
                            <a:pt x="66" y="112"/>
                            <a:pt x="66" y="112"/>
                            <a:pt x="66" y="112"/>
                          </a:cubicBezTo>
                          <a:cubicBezTo>
                            <a:pt x="67" y="112"/>
                            <a:pt x="69" y="112"/>
                            <a:pt x="70" y="112"/>
                          </a:cubicBezTo>
                          <a:cubicBezTo>
                            <a:pt x="76" y="112"/>
                            <a:pt x="82" y="107"/>
                            <a:pt x="82" y="100"/>
                          </a:cubicBezTo>
                          <a:cubicBezTo>
                            <a:pt x="82" y="12"/>
                            <a:pt x="82" y="12"/>
                            <a:pt x="82" y="12"/>
                          </a:cubicBezTo>
                          <a:cubicBezTo>
                            <a:pt x="82" y="5"/>
                            <a:pt x="76" y="0"/>
                            <a:pt x="70" y="0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txBody>
                    <a:bodyPr vert="horz" wrap="square" lIns="51435" tIns="25718" rIns="51435" bIns="25718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/>
                      </a:pPr>
                      <a:endParaRPr lang="en-GB" sz="1600" b="1" kern="0" dirty="0">
                        <a:solidFill>
                          <a:prstClr val="black"/>
                        </a:solidFill>
                        <a:cs typeface="Arial" charset="0"/>
                      </a:endParaRPr>
                    </a:p>
                  </p:txBody>
                </p:sp>
              </p:grpSp>
              <p:grpSp>
                <p:nvGrpSpPr>
                  <p:cNvPr id="2090" name="Group 2089"/>
                  <p:cNvGrpSpPr/>
                  <p:nvPr/>
                </p:nvGrpSpPr>
                <p:grpSpPr>
                  <a:xfrm flipH="1">
                    <a:off x="5804739" y="5141979"/>
                    <a:ext cx="118522" cy="323218"/>
                    <a:chOff x="4419600" y="2886076"/>
                    <a:chExt cx="306388" cy="1073149"/>
                  </a:xfrm>
                  <a:grpFill/>
                </p:grpSpPr>
                <p:sp>
                  <p:nvSpPr>
                    <p:cNvPr id="2100" name="Freeform 6"/>
                    <p:cNvSpPr>
                      <a:spLocks/>
                    </p:cNvSpPr>
                    <p:nvPr/>
                  </p:nvSpPr>
                  <p:spPr bwMode="auto">
                    <a:xfrm>
                      <a:off x="4479925" y="2886076"/>
                      <a:ext cx="190500" cy="192087"/>
                    </a:xfrm>
                    <a:custGeom>
                      <a:avLst/>
                      <a:gdLst>
                        <a:gd name="T0" fmla="*/ 19 w 51"/>
                        <a:gd name="T1" fmla="*/ 48 h 51"/>
                        <a:gd name="T2" fmla="*/ 47 w 51"/>
                        <a:gd name="T3" fmla="*/ 32 h 51"/>
                        <a:gd name="T4" fmla="*/ 32 w 51"/>
                        <a:gd name="T5" fmla="*/ 3 h 51"/>
                        <a:gd name="T6" fmla="*/ 3 w 51"/>
                        <a:gd name="T7" fmla="*/ 19 h 51"/>
                        <a:gd name="T8" fmla="*/ 19 w 51"/>
                        <a:gd name="T9" fmla="*/ 48 h 5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</a:cxnLst>
                      <a:rect l="0" t="0" r="r" b="b"/>
                      <a:pathLst>
                        <a:path w="51" h="51">
                          <a:moveTo>
                            <a:pt x="19" y="48"/>
                          </a:moveTo>
                          <a:cubicBezTo>
                            <a:pt x="31" y="51"/>
                            <a:pt x="44" y="44"/>
                            <a:pt x="47" y="32"/>
                          </a:cubicBezTo>
                          <a:cubicBezTo>
                            <a:pt x="51" y="20"/>
                            <a:pt x="44" y="7"/>
                            <a:pt x="32" y="3"/>
                          </a:cubicBezTo>
                          <a:cubicBezTo>
                            <a:pt x="19" y="0"/>
                            <a:pt x="7" y="7"/>
                            <a:pt x="3" y="19"/>
                          </a:cubicBezTo>
                          <a:cubicBezTo>
                            <a:pt x="0" y="31"/>
                            <a:pt x="7" y="44"/>
                            <a:pt x="19" y="48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txBody>
                    <a:bodyPr vert="horz" wrap="square" lIns="51435" tIns="25718" rIns="51435" bIns="25718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/>
                      </a:pPr>
                      <a:endParaRPr lang="en-GB" sz="1600" b="1" kern="0" dirty="0">
                        <a:solidFill>
                          <a:prstClr val="black"/>
                        </a:solidFill>
                        <a:cs typeface="Arial" charset="0"/>
                      </a:endParaRPr>
                    </a:p>
                  </p:txBody>
                </p:sp>
                <p:sp>
                  <p:nvSpPr>
                    <p:cNvPr id="2101" name="Freeform 7"/>
                    <p:cNvSpPr>
                      <a:spLocks/>
                    </p:cNvSpPr>
                    <p:nvPr/>
                  </p:nvSpPr>
                  <p:spPr bwMode="auto">
                    <a:xfrm>
                      <a:off x="4419600" y="3122613"/>
                      <a:ext cx="306388" cy="836612"/>
                    </a:xfrm>
                    <a:custGeom>
                      <a:avLst/>
                      <a:gdLst>
                        <a:gd name="T0" fmla="*/ 70 w 82"/>
                        <a:gd name="T1" fmla="*/ 0 h 223"/>
                        <a:gd name="T2" fmla="*/ 70 w 82"/>
                        <a:gd name="T3" fmla="*/ 0 h 223"/>
                        <a:gd name="T4" fmla="*/ 12 w 82"/>
                        <a:gd name="T5" fmla="*/ 0 h 223"/>
                        <a:gd name="T6" fmla="*/ 12 w 82"/>
                        <a:gd name="T7" fmla="*/ 0 h 223"/>
                        <a:gd name="T8" fmla="*/ 0 w 82"/>
                        <a:gd name="T9" fmla="*/ 12 h 223"/>
                        <a:gd name="T10" fmla="*/ 0 w 82"/>
                        <a:gd name="T11" fmla="*/ 100 h 223"/>
                        <a:gd name="T12" fmla="*/ 12 w 82"/>
                        <a:gd name="T13" fmla="*/ 112 h 223"/>
                        <a:gd name="T14" fmla="*/ 16 w 82"/>
                        <a:gd name="T15" fmla="*/ 112 h 223"/>
                        <a:gd name="T16" fmla="*/ 16 w 82"/>
                        <a:gd name="T17" fmla="*/ 211 h 223"/>
                        <a:gd name="T18" fmla="*/ 28 w 82"/>
                        <a:gd name="T19" fmla="*/ 223 h 223"/>
                        <a:gd name="T20" fmla="*/ 41 w 82"/>
                        <a:gd name="T21" fmla="*/ 211 h 223"/>
                        <a:gd name="T22" fmla="*/ 41 w 82"/>
                        <a:gd name="T23" fmla="*/ 121 h 223"/>
                        <a:gd name="T24" fmla="*/ 42 w 82"/>
                        <a:gd name="T25" fmla="*/ 121 h 223"/>
                        <a:gd name="T26" fmla="*/ 42 w 82"/>
                        <a:gd name="T27" fmla="*/ 211 h 223"/>
                        <a:gd name="T28" fmla="*/ 54 w 82"/>
                        <a:gd name="T29" fmla="*/ 223 h 223"/>
                        <a:gd name="T30" fmla="*/ 66 w 82"/>
                        <a:gd name="T31" fmla="*/ 211 h 223"/>
                        <a:gd name="T32" fmla="*/ 66 w 82"/>
                        <a:gd name="T33" fmla="*/ 112 h 223"/>
                        <a:gd name="T34" fmla="*/ 70 w 82"/>
                        <a:gd name="T35" fmla="*/ 112 h 223"/>
                        <a:gd name="T36" fmla="*/ 82 w 82"/>
                        <a:gd name="T37" fmla="*/ 100 h 223"/>
                        <a:gd name="T38" fmla="*/ 82 w 82"/>
                        <a:gd name="T39" fmla="*/ 12 h 223"/>
                        <a:gd name="T40" fmla="*/ 70 w 82"/>
                        <a:gd name="T41" fmla="*/ 0 h 223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  <a:cxn ang="0">
                          <a:pos x="T30" y="T31"/>
                        </a:cxn>
                        <a:cxn ang="0">
                          <a:pos x="T32" y="T33"/>
                        </a:cxn>
                        <a:cxn ang="0">
                          <a:pos x="T34" y="T35"/>
                        </a:cxn>
                        <a:cxn ang="0">
                          <a:pos x="T36" y="T37"/>
                        </a:cxn>
                        <a:cxn ang="0">
                          <a:pos x="T38" y="T39"/>
                        </a:cxn>
                        <a:cxn ang="0">
                          <a:pos x="T40" y="T41"/>
                        </a:cxn>
                      </a:cxnLst>
                      <a:rect l="0" t="0" r="r" b="b"/>
                      <a:pathLst>
                        <a:path w="82" h="223">
                          <a:moveTo>
                            <a:pt x="70" y="0"/>
                          </a:moveTo>
                          <a:cubicBezTo>
                            <a:pt x="70" y="0"/>
                            <a:pt x="70" y="0"/>
                            <a:pt x="70" y="0"/>
                          </a:cubicBezTo>
                          <a:cubicBezTo>
                            <a:pt x="12" y="0"/>
                            <a:pt x="12" y="0"/>
                            <a:pt x="12" y="0"/>
                          </a:cubicBezTo>
                          <a:cubicBezTo>
                            <a:pt x="12" y="0"/>
                            <a:pt x="12" y="0"/>
                            <a:pt x="12" y="0"/>
                          </a:cubicBezTo>
                          <a:cubicBezTo>
                            <a:pt x="6" y="0"/>
                            <a:pt x="0" y="5"/>
                            <a:pt x="0" y="12"/>
                          </a:cubicBezTo>
                          <a:cubicBezTo>
                            <a:pt x="0" y="100"/>
                            <a:pt x="0" y="100"/>
                            <a:pt x="0" y="100"/>
                          </a:cubicBezTo>
                          <a:cubicBezTo>
                            <a:pt x="0" y="107"/>
                            <a:pt x="6" y="112"/>
                            <a:pt x="12" y="112"/>
                          </a:cubicBezTo>
                          <a:cubicBezTo>
                            <a:pt x="14" y="112"/>
                            <a:pt x="15" y="112"/>
                            <a:pt x="16" y="112"/>
                          </a:cubicBezTo>
                          <a:cubicBezTo>
                            <a:pt x="16" y="211"/>
                            <a:pt x="16" y="211"/>
                            <a:pt x="16" y="211"/>
                          </a:cubicBezTo>
                          <a:cubicBezTo>
                            <a:pt x="16" y="218"/>
                            <a:pt x="22" y="223"/>
                            <a:pt x="28" y="223"/>
                          </a:cubicBezTo>
                          <a:cubicBezTo>
                            <a:pt x="35" y="223"/>
                            <a:pt x="41" y="218"/>
                            <a:pt x="41" y="211"/>
                          </a:cubicBezTo>
                          <a:cubicBezTo>
                            <a:pt x="41" y="121"/>
                            <a:pt x="41" y="121"/>
                            <a:pt x="41" y="121"/>
                          </a:cubicBezTo>
                          <a:cubicBezTo>
                            <a:pt x="42" y="121"/>
                            <a:pt x="42" y="121"/>
                            <a:pt x="42" y="121"/>
                          </a:cubicBezTo>
                          <a:cubicBezTo>
                            <a:pt x="42" y="211"/>
                            <a:pt x="42" y="211"/>
                            <a:pt x="42" y="211"/>
                          </a:cubicBezTo>
                          <a:cubicBezTo>
                            <a:pt x="42" y="218"/>
                            <a:pt x="47" y="223"/>
                            <a:pt x="54" y="223"/>
                          </a:cubicBezTo>
                          <a:cubicBezTo>
                            <a:pt x="61" y="223"/>
                            <a:pt x="66" y="218"/>
                            <a:pt x="66" y="211"/>
                          </a:cubicBezTo>
                          <a:cubicBezTo>
                            <a:pt x="66" y="112"/>
                            <a:pt x="66" y="112"/>
                            <a:pt x="66" y="112"/>
                          </a:cubicBezTo>
                          <a:cubicBezTo>
                            <a:pt x="67" y="112"/>
                            <a:pt x="69" y="112"/>
                            <a:pt x="70" y="112"/>
                          </a:cubicBezTo>
                          <a:cubicBezTo>
                            <a:pt x="76" y="112"/>
                            <a:pt x="82" y="107"/>
                            <a:pt x="82" y="100"/>
                          </a:cubicBezTo>
                          <a:cubicBezTo>
                            <a:pt x="82" y="12"/>
                            <a:pt x="82" y="12"/>
                            <a:pt x="82" y="12"/>
                          </a:cubicBezTo>
                          <a:cubicBezTo>
                            <a:pt x="82" y="5"/>
                            <a:pt x="76" y="0"/>
                            <a:pt x="70" y="0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txBody>
                    <a:bodyPr vert="horz" wrap="square" lIns="51435" tIns="25718" rIns="51435" bIns="25718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/>
                      </a:pPr>
                      <a:endParaRPr lang="en-GB" sz="1600" b="1" kern="0" dirty="0">
                        <a:solidFill>
                          <a:prstClr val="black"/>
                        </a:solidFill>
                        <a:cs typeface="Arial" charset="0"/>
                      </a:endParaRPr>
                    </a:p>
                  </p:txBody>
                </p:sp>
              </p:grpSp>
              <p:grpSp>
                <p:nvGrpSpPr>
                  <p:cNvPr id="2091" name="Group 2090"/>
                  <p:cNvGrpSpPr/>
                  <p:nvPr/>
                </p:nvGrpSpPr>
                <p:grpSpPr>
                  <a:xfrm flipH="1">
                    <a:off x="5971734" y="5141979"/>
                    <a:ext cx="118522" cy="323218"/>
                    <a:chOff x="4419600" y="2886076"/>
                    <a:chExt cx="306388" cy="1073149"/>
                  </a:xfrm>
                  <a:grpFill/>
                </p:grpSpPr>
                <p:sp>
                  <p:nvSpPr>
                    <p:cNvPr id="2098" name="Freeform 6"/>
                    <p:cNvSpPr>
                      <a:spLocks/>
                    </p:cNvSpPr>
                    <p:nvPr/>
                  </p:nvSpPr>
                  <p:spPr bwMode="auto">
                    <a:xfrm>
                      <a:off x="4479925" y="2886076"/>
                      <a:ext cx="190500" cy="192087"/>
                    </a:xfrm>
                    <a:custGeom>
                      <a:avLst/>
                      <a:gdLst>
                        <a:gd name="T0" fmla="*/ 19 w 51"/>
                        <a:gd name="T1" fmla="*/ 48 h 51"/>
                        <a:gd name="T2" fmla="*/ 47 w 51"/>
                        <a:gd name="T3" fmla="*/ 32 h 51"/>
                        <a:gd name="T4" fmla="*/ 32 w 51"/>
                        <a:gd name="T5" fmla="*/ 3 h 51"/>
                        <a:gd name="T6" fmla="*/ 3 w 51"/>
                        <a:gd name="T7" fmla="*/ 19 h 51"/>
                        <a:gd name="T8" fmla="*/ 19 w 51"/>
                        <a:gd name="T9" fmla="*/ 48 h 5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</a:cxnLst>
                      <a:rect l="0" t="0" r="r" b="b"/>
                      <a:pathLst>
                        <a:path w="51" h="51">
                          <a:moveTo>
                            <a:pt x="19" y="48"/>
                          </a:moveTo>
                          <a:cubicBezTo>
                            <a:pt x="31" y="51"/>
                            <a:pt x="44" y="44"/>
                            <a:pt x="47" y="32"/>
                          </a:cubicBezTo>
                          <a:cubicBezTo>
                            <a:pt x="51" y="20"/>
                            <a:pt x="44" y="7"/>
                            <a:pt x="32" y="3"/>
                          </a:cubicBezTo>
                          <a:cubicBezTo>
                            <a:pt x="19" y="0"/>
                            <a:pt x="7" y="7"/>
                            <a:pt x="3" y="19"/>
                          </a:cubicBezTo>
                          <a:cubicBezTo>
                            <a:pt x="0" y="31"/>
                            <a:pt x="7" y="44"/>
                            <a:pt x="19" y="48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txBody>
                    <a:bodyPr vert="horz" wrap="square" lIns="51435" tIns="25718" rIns="51435" bIns="25718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/>
                      </a:pPr>
                      <a:endParaRPr lang="en-GB" sz="1600" b="1" kern="0" dirty="0">
                        <a:solidFill>
                          <a:prstClr val="black"/>
                        </a:solidFill>
                        <a:cs typeface="Arial" charset="0"/>
                      </a:endParaRPr>
                    </a:p>
                  </p:txBody>
                </p:sp>
                <p:sp>
                  <p:nvSpPr>
                    <p:cNvPr id="2099" name="Freeform 7"/>
                    <p:cNvSpPr>
                      <a:spLocks/>
                    </p:cNvSpPr>
                    <p:nvPr/>
                  </p:nvSpPr>
                  <p:spPr bwMode="auto">
                    <a:xfrm>
                      <a:off x="4419600" y="3122613"/>
                      <a:ext cx="306388" cy="836612"/>
                    </a:xfrm>
                    <a:custGeom>
                      <a:avLst/>
                      <a:gdLst>
                        <a:gd name="T0" fmla="*/ 70 w 82"/>
                        <a:gd name="T1" fmla="*/ 0 h 223"/>
                        <a:gd name="T2" fmla="*/ 70 w 82"/>
                        <a:gd name="T3" fmla="*/ 0 h 223"/>
                        <a:gd name="T4" fmla="*/ 12 w 82"/>
                        <a:gd name="T5" fmla="*/ 0 h 223"/>
                        <a:gd name="T6" fmla="*/ 12 w 82"/>
                        <a:gd name="T7" fmla="*/ 0 h 223"/>
                        <a:gd name="T8" fmla="*/ 0 w 82"/>
                        <a:gd name="T9" fmla="*/ 12 h 223"/>
                        <a:gd name="T10" fmla="*/ 0 w 82"/>
                        <a:gd name="T11" fmla="*/ 100 h 223"/>
                        <a:gd name="T12" fmla="*/ 12 w 82"/>
                        <a:gd name="T13" fmla="*/ 112 h 223"/>
                        <a:gd name="T14" fmla="*/ 16 w 82"/>
                        <a:gd name="T15" fmla="*/ 112 h 223"/>
                        <a:gd name="T16" fmla="*/ 16 w 82"/>
                        <a:gd name="T17" fmla="*/ 211 h 223"/>
                        <a:gd name="T18" fmla="*/ 28 w 82"/>
                        <a:gd name="T19" fmla="*/ 223 h 223"/>
                        <a:gd name="T20" fmla="*/ 41 w 82"/>
                        <a:gd name="T21" fmla="*/ 211 h 223"/>
                        <a:gd name="T22" fmla="*/ 41 w 82"/>
                        <a:gd name="T23" fmla="*/ 121 h 223"/>
                        <a:gd name="T24" fmla="*/ 42 w 82"/>
                        <a:gd name="T25" fmla="*/ 121 h 223"/>
                        <a:gd name="T26" fmla="*/ 42 w 82"/>
                        <a:gd name="T27" fmla="*/ 211 h 223"/>
                        <a:gd name="T28" fmla="*/ 54 w 82"/>
                        <a:gd name="T29" fmla="*/ 223 h 223"/>
                        <a:gd name="T30" fmla="*/ 66 w 82"/>
                        <a:gd name="T31" fmla="*/ 211 h 223"/>
                        <a:gd name="T32" fmla="*/ 66 w 82"/>
                        <a:gd name="T33" fmla="*/ 112 h 223"/>
                        <a:gd name="T34" fmla="*/ 70 w 82"/>
                        <a:gd name="T35" fmla="*/ 112 h 223"/>
                        <a:gd name="T36" fmla="*/ 82 w 82"/>
                        <a:gd name="T37" fmla="*/ 100 h 223"/>
                        <a:gd name="T38" fmla="*/ 82 w 82"/>
                        <a:gd name="T39" fmla="*/ 12 h 223"/>
                        <a:gd name="T40" fmla="*/ 70 w 82"/>
                        <a:gd name="T41" fmla="*/ 0 h 223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  <a:cxn ang="0">
                          <a:pos x="T30" y="T31"/>
                        </a:cxn>
                        <a:cxn ang="0">
                          <a:pos x="T32" y="T33"/>
                        </a:cxn>
                        <a:cxn ang="0">
                          <a:pos x="T34" y="T35"/>
                        </a:cxn>
                        <a:cxn ang="0">
                          <a:pos x="T36" y="T37"/>
                        </a:cxn>
                        <a:cxn ang="0">
                          <a:pos x="T38" y="T39"/>
                        </a:cxn>
                        <a:cxn ang="0">
                          <a:pos x="T40" y="T41"/>
                        </a:cxn>
                      </a:cxnLst>
                      <a:rect l="0" t="0" r="r" b="b"/>
                      <a:pathLst>
                        <a:path w="82" h="223">
                          <a:moveTo>
                            <a:pt x="70" y="0"/>
                          </a:moveTo>
                          <a:cubicBezTo>
                            <a:pt x="70" y="0"/>
                            <a:pt x="70" y="0"/>
                            <a:pt x="70" y="0"/>
                          </a:cubicBezTo>
                          <a:cubicBezTo>
                            <a:pt x="12" y="0"/>
                            <a:pt x="12" y="0"/>
                            <a:pt x="12" y="0"/>
                          </a:cubicBezTo>
                          <a:cubicBezTo>
                            <a:pt x="12" y="0"/>
                            <a:pt x="12" y="0"/>
                            <a:pt x="12" y="0"/>
                          </a:cubicBezTo>
                          <a:cubicBezTo>
                            <a:pt x="6" y="0"/>
                            <a:pt x="0" y="5"/>
                            <a:pt x="0" y="12"/>
                          </a:cubicBezTo>
                          <a:cubicBezTo>
                            <a:pt x="0" y="100"/>
                            <a:pt x="0" y="100"/>
                            <a:pt x="0" y="100"/>
                          </a:cubicBezTo>
                          <a:cubicBezTo>
                            <a:pt x="0" y="107"/>
                            <a:pt x="6" y="112"/>
                            <a:pt x="12" y="112"/>
                          </a:cubicBezTo>
                          <a:cubicBezTo>
                            <a:pt x="14" y="112"/>
                            <a:pt x="15" y="112"/>
                            <a:pt x="16" y="112"/>
                          </a:cubicBezTo>
                          <a:cubicBezTo>
                            <a:pt x="16" y="211"/>
                            <a:pt x="16" y="211"/>
                            <a:pt x="16" y="211"/>
                          </a:cubicBezTo>
                          <a:cubicBezTo>
                            <a:pt x="16" y="218"/>
                            <a:pt x="22" y="223"/>
                            <a:pt x="28" y="223"/>
                          </a:cubicBezTo>
                          <a:cubicBezTo>
                            <a:pt x="35" y="223"/>
                            <a:pt x="41" y="218"/>
                            <a:pt x="41" y="211"/>
                          </a:cubicBezTo>
                          <a:cubicBezTo>
                            <a:pt x="41" y="121"/>
                            <a:pt x="41" y="121"/>
                            <a:pt x="41" y="121"/>
                          </a:cubicBezTo>
                          <a:cubicBezTo>
                            <a:pt x="42" y="121"/>
                            <a:pt x="42" y="121"/>
                            <a:pt x="42" y="121"/>
                          </a:cubicBezTo>
                          <a:cubicBezTo>
                            <a:pt x="42" y="211"/>
                            <a:pt x="42" y="211"/>
                            <a:pt x="42" y="211"/>
                          </a:cubicBezTo>
                          <a:cubicBezTo>
                            <a:pt x="42" y="218"/>
                            <a:pt x="47" y="223"/>
                            <a:pt x="54" y="223"/>
                          </a:cubicBezTo>
                          <a:cubicBezTo>
                            <a:pt x="61" y="223"/>
                            <a:pt x="66" y="218"/>
                            <a:pt x="66" y="211"/>
                          </a:cubicBezTo>
                          <a:cubicBezTo>
                            <a:pt x="66" y="112"/>
                            <a:pt x="66" y="112"/>
                            <a:pt x="66" y="112"/>
                          </a:cubicBezTo>
                          <a:cubicBezTo>
                            <a:pt x="67" y="112"/>
                            <a:pt x="69" y="112"/>
                            <a:pt x="70" y="112"/>
                          </a:cubicBezTo>
                          <a:cubicBezTo>
                            <a:pt x="76" y="112"/>
                            <a:pt x="82" y="107"/>
                            <a:pt x="82" y="100"/>
                          </a:cubicBezTo>
                          <a:cubicBezTo>
                            <a:pt x="82" y="12"/>
                            <a:pt x="82" y="12"/>
                            <a:pt x="82" y="12"/>
                          </a:cubicBezTo>
                          <a:cubicBezTo>
                            <a:pt x="82" y="5"/>
                            <a:pt x="76" y="0"/>
                            <a:pt x="70" y="0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txBody>
                    <a:bodyPr vert="horz" wrap="square" lIns="51435" tIns="25718" rIns="51435" bIns="25718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/>
                      </a:pPr>
                      <a:endParaRPr lang="en-GB" sz="1600" b="1" kern="0" dirty="0">
                        <a:solidFill>
                          <a:prstClr val="black"/>
                        </a:solidFill>
                        <a:cs typeface="Arial" charset="0"/>
                      </a:endParaRPr>
                    </a:p>
                  </p:txBody>
                </p:sp>
              </p:grpSp>
              <p:grpSp>
                <p:nvGrpSpPr>
                  <p:cNvPr id="2092" name="Group 2091"/>
                  <p:cNvGrpSpPr/>
                  <p:nvPr/>
                </p:nvGrpSpPr>
                <p:grpSpPr>
                  <a:xfrm flipH="1">
                    <a:off x="6138728" y="5141979"/>
                    <a:ext cx="118522" cy="323218"/>
                    <a:chOff x="4419600" y="2886076"/>
                    <a:chExt cx="306388" cy="1073149"/>
                  </a:xfrm>
                  <a:grpFill/>
                </p:grpSpPr>
                <p:sp>
                  <p:nvSpPr>
                    <p:cNvPr id="2096" name="Freeform 6"/>
                    <p:cNvSpPr>
                      <a:spLocks/>
                    </p:cNvSpPr>
                    <p:nvPr/>
                  </p:nvSpPr>
                  <p:spPr bwMode="auto">
                    <a:xfrm>
                      <a:off x="4479925" y="2886076"/>
                      <a:ext cx="190500" cy="192087"/>
                    </a:xfrm>
                    <a:custGeom>
                      <a:avLst/>
                      <a:gdLst>
                        <a:gd name="T0" fmla="*/ 19 w 51"/>
                        <a:gd name="T1" fmla="*/ 48 h 51"/>
                        <a:gd name="T2" fmla="*/ 47 w 51"/>
                        <a:gd name="T3" fmla="*/ 32 h 51"/>
                        <a:gd name="T4" fmla="*/ 32 w 51"/>
                        <a:gd name="T5" fmla="*/ 3 h 51"/>
                        <a:gd name="T6" fmla="*/ 3 w 51"/>
                        <a:gd name="T7" fmla="*/ 19 h 51"/>
                        <a:gd name="T8" fmla="*/ 19 w 51"/>
                        <a:gd name="T9" fmla="*/ 48 h 5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</a:cxnLst>
                      <a:rect l="0" t="0" r="r" b="b"/>
                      <a:pathLst>
                        <a:path w="51" h="51">
                          <a:moveTo>
                            <a:pt x="19" y="48"/>
                          </a:moveTo>
                          <a:cubicBezTo>
                            <a:pt x="31" y="51"/>
                            <a:pt x="44" y="44"/>
                            <a:pt x="47" y="32"/>
                          </a:cubicBezTo>
                          <a:cubicBezTo>
                            <a:pt x="51" y="20"/>
                            <a:pt x="44" y="7"/>
                            <a:pt x="32" y="3"/>
                          </a:cubicBezTo>
                          <a:cubicBezTo>
                            <a:pt x="19" y="0"/>
                            <a:pt x="7" y="7"/>
                            <a:pt x="3" y="19"/>
                          </a:cubicBezTo>
                          <a:cubicBezTo>
                            <a:pt x="0" y="31"/>
                            <a:pt x="7" y="44"/>
                            <a:pt x="19" y="48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txBody>
                    <a:bodyPr vert="horz" wrap="square" lIns="51435" tIns="25718" rIns="51435" bIns="25718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/>
                      </a:pPr>
                      <a:endParaRPr lang="en-GB" sz="1600" b="1" kern="0" dirty="0">
                        <a:solidFill>
                          <a:prstClr val="black"/>
                        </a:solidFill>
                        <a:cs typeface="Arial" charset="0"/>
                      </a:endParaRPr>
                    </a:p>
                  </p:txBody>
                </p:sp>
                <p:sp>
                  <p:nvSpPr>
                    <p:cNvPr id="2097" name="Freeform 7"/>
                    <p:cNvSpPr>
                      <a:spLocks/>
                    </p:cNvSpPr>
                    <p:nvPr/>
                  </p:nvSpPr>
                  <p:spPr bwMode="auto">
                    <a:xfrm>
                      <a:off x="4419600" y="3122613"/>
                      <a:ext cx="306388" cy="836612"/>
                    </a:xfrm>
                    <a:custGeom>
                      <a:avLst/>
                      <a:gdLst>
                        <a:gd name="T0" fmla="*/ 70 w 82"/>
                        <a:gd name="T1" fmla="*/ 0 h 223"/>
                        <a:gd name="T2" fmla="*/ 70 w 82"/>
                        <a:gd name="T3" fmla="*/ 0 h 223"/>
                        <a:gd name="T4" fmla="*/ 12 w 82"/>
                        <a:gd name="T5" fmla="*/ 0 h 223"/>
                        <a:gd name="T6" fmla="*/ 12 w 82"/>
                        <a:gd name="T7" fmla="*/ 0 h 223"/>
                        <a:gd name="T8" fmla="*/ 0 w 82"/>
                        <a:gd name="T9" fmla="*/ 12 h 223"/>
                        <a:gd name="T10" fmla="*/ 0 w 82"/>
                        <a:gd name="T11" fmla="*/ 100 h 223"/>
                        <a:gd name="T12" fmla="*/ 12 w 82"/>
                        <a:gd name="T13" fmla="*/ 112 h 223"/>
                        <a:gd name="T14" fmla="*/ 16 w 82"/>
                        <a:gd name="T15" fmla="*/ 112 h 223"/>
                        <a:gd name="T16" fmla="*/ 16 w 82"/>
                        <a:gd name="T17" fmla="*/ 211 h 223"/>
                        <a:gd name="T18" fmla="*/ 28 w 82"/>
                        <a:gd name="T19" fmla="*/ 223 h 223"/>
                        <a:gd name="T20" fmla="*/ 41 w 82"/>
                        <a:gd name="T21" fmla="*/ 211 h 223"/>
                        <a:gd name="T22" fmla="*/ 41 w 82"/>
                        <a:gd name="T23" fmla="*/ 121 h 223"/>
                        <a:gd name="T24" fmla="*/ 42 w 82"/>
                        <a:gd name="T25" fmla="*/ 121 h 223"/>
                        <a:gd name="T26" fmla="*/ 42 w 82"/>
                        <a:gd name="T27" fmla="*/ 211 h 223"/>
                        <a:gd name="T28" fmla="*/ 54 w 82"/>
                        <a:gd name="T29" fmla="*/ 223 h 223"/>
                        <a:gd name="T30" fmla="*/ 66 w 82"/>
                        <a:gd name="T31" fmla="*/ 211 h 223"/>
                        <a:gd name="T32" fmla="*/ 66 w 82"/>
                        <a:gd name="T33" fmla="*/ 112 h 223"/>
                        <a:gd name="T34" fmla="*/ 70 w 82"/>
                        <a:gd name="T35" fmla="*/ 112 h 223"/>
                        <a:gd name="T36" fmla="*/ 82 w 82"/>
                        <a:gd name="T37" fmla="*/ 100 h 223"/>
                        <a:gd name="T38" fmla="*/ 82 w 82"/>
                        <a:gd name="T39" fmla="*/ 12 h 223"/>
                        <a:gd name="T40" fmla="*/ 70 w 82"/>
                        <a:gd name="T41" fmla="*/ 0 h 223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  <a:cxn ang="0">
                          <a:pos x="T30" y="T31"/>
                        </a:cxn>
                        <a:cxn ang="0">
                          <a:pos x="T32" y="T33"/>
                        </a:cxn>
                        <a:cxn ang="0">
                          <a:pos x="T34" y="T35"/>
                        </a:cxn>
                        <a:cxn ang="0">
                          <a:pos x="T36" y="T37"/>
                        </a:cxn>
                        <a:cxn ang="0">
                          <a:pos x="T38" y="T39"/>
                        </a:cxn>
                        <a:cxn ang="0">
                          <a:pos x="T40" y="T41"/>
                        </a:cxn>
                      </a:cxnLst>
                      <a:rect l="0" t="0" r="r" b="b"/>
                      <a:pathLst>
                        <a:path w="82" h="223">
                          <a:moveTo>
                            <a:pt x="70" y="0"/>
                          </a:moveTo>
                          <a:cubicBezTo>
                            <a:pt x="70" y="0"/>
                            <a:pt x="70" y="0"/>
                            <a:pt x="70" y="0"/>
                          </a:cubicBezTo>
                          <a:cubicBezTo>
                            <a:pt x="12" y="0"/>
                            <a:pt x="12" y="0"/>
                            <a:pt x="12" y="0"/>
                          </a:cubicBezTo>
                          <a:cubicBezTo>
                            <a:pt x="12" y="0"/>
                            <a:pt x="12" y="0"/>
                            <a:pt x="12" y="0"/>
                          </a:cubicBezTo>
                          <a:cubicBezTo>
                            <a:pt x="6" y="0"/>
                            <a:pt x="0" y="5"/>
                            <a:pt x="0" y="12"/>
                          </a:cubicBezTo>
                          <a:cubicBezTo>
                            <a:pt x="0" y="100"/>
                            <a:pt x="0" y="100"/>
                            <a:pt x="0" y="100"/>
                          </a:cubicBezTo>
                          <a:cubicBezTo>
                            <a:pt x="0" y="107"/>
                            <a:pt x="6" y="112"/>
                            <a:pt x="12" y="112"/>
                          </a:cubicBezTo>
                          <a:cubicBezTo>
                            <a:pt x="14" y="112"/>
                            <a:pt x="15" y="112"/>
                            <a:pt x="16" y="112"/>
                          </a:cubicBezTo>
                          <a:cubicBezTo>
                            <a:pt x="16" y="211"/>
                            <a:pt x="16" y="211"/>
                            <a:pt x="16" y="211"/>
                          </a:cubicBezTo>
                          <a:cubicBezTo>
                            <a:pt x="16" y="218"/>
                            <a:pt x="22" y="223"/>
                            <a:pt x="28" y="223"/>
                          </a:cubicBezTo>
                          <a:cubicBezTo>
                            <a:pt x="35" y="223"/>
                            <a:pt x="41" y="218"/>
                            <a:pt x="41" y="211"/>
                          </a:cubicBezTo>
                          <a:cubicBezTo>
                            <a:pt x="41" y="121"/>
                            <a:pt x="41" y="121"/>
                            <a:pt x="41" y="121"/>
                          </a:cubicBezTo>
                          <a:cubicBezTo>
                            <a:pt x="42" y="121"/>
                            <a:pt x="42" y="121"/>
                            <a:pt x="42" y="121"/>
                          </a:cubicBezTo>
                          <a:cubicBezTo>
                            <a:pt x="42" y="211"/>
                            <a:pt x="42" y="211"/>
                            <a:pt x="42" y="211"/>
                          </a:cubicBezTo>
                          <a:cubicBezTo>
                            <a:pt x="42" y="218"/>
                            <a:pt x="47" y="223"/>
                            <a:pt x="54" y="223"/>
                          </a:cubicBezTo>
                          <a:cubicBezTo>
                            <a:pt x="61" y="223"/>
                            <a:pt x="66" y="218"/>
                            <a:pt x="66" y="211"/>
                          </a:cubicBezTo>
                          <a:cubicBezTo>
                            <a:pt x="66" y="112"/>
                            <a:pt x="66" y="112"/>
                            <a:pt x="66" y="112"/>
                          </a:cubicBezTo>
                          <a:cubicBezTo>
                            <a:pt x="67" y="112"/>
                            <a:pt x="69" y="112"/>
                            <a:pt x="70" y="112"/>
                          </a:cubicBezTo>
                          <a:cubicBezTo>
                            <a:pt x="76" y="112"/>
                            <a:pt x="82" y="107"/>
                            <a:pt x="82" y="100"/>
                          </a:cubicBezTo>
                          <a:cubicBezTo>
                            <a:pt x="82" y="12"/>
                            <a:pt x="82" y="12"/>
                            <a:pt x="82" y="12"/>
                          </a:cubicBezTo>
                          <a:cubicBezTo>
                            <a:pt x="82" y="5"/>
                            <a:pt x="76" y="0"/>
                            <a:pt x="70" y="0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txBody>
                    <a:bodyPr vert="horz" wrap="square" lIns="51435" tIns="25718" rIns="51435" bIns="25718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/>
                      </a:pPr>
                      <a:endParaRPr lang="en-GB" sz="1600" b="1" kern="0" dirty="0">
                        <a:solidFill>
                          <a:prstClr val="black"/>
                        </a:solidFill>
                        <a:cs typeface="Arial" charset="0"/>
                      </a:endParaRPr>
                    </a:p>
                  </p:txBody>
                </p:sp>
              </p:grpSp>
              <p:grpSp>
                <p:nvGrpSpPr>
                  <p:cNvPr id="2093" name="Group 2092"/>
                  <p:cNvGrpSpPr/>
                  <p:nvPr/>
                </p:nvGrpSpPr>
                <p:grpSpPr>
                  <a:xfrm flipH="1">
                    <a:off x="6305724" y="5141979"/>
                    <a:ext cx="118522" cy="323218"/>
                    <a:chOff x="4419600" y="2886076"/>
                    <a:chExt cx="306388" cy="1073149"/>
                  </a:xfrm>
                  <a:grpFill/>
                </p:grpSpPr>
                <p:sp>
                  <p:nvSpPr>
                    <p:cNvPr id="2094" name="Freeform 6"/>
                    <p:cNvSpPr>
                      <a:spLocks/>
                    </p:cNvSpPr>
                    <p:nvPr/>
                  </p:nvSpPr>
                  <p:spPr bwMode="auto">
                    <a:xfrm>
                      <a:off x="4479925" y="2886076"/>
                      <a:ext cx="190500" cy="192087"/>
                    </a:xfrm>
                    <a:custGeom>
                      <a:avLst/>
                      <a:gdLst>
                        <a:gd name="T0" fmla="*/ 19 w 51"/>
                        <a:gd name="T1" fmla="*/ 48 h 51"/>
                        <a:gd name="T2" fmla="*/ 47 w 51"/>
                        <a:gd name="T3" fmla="*/ 32 h 51"/>
                        <a:gd name="T4" fmla="*/ 32 w 51"/>
                        <a:gd name="T5" fmla="*/ 3 h 51"/>
                        <a:gd name="T6" fmla="*/ 3 w 51"/>
                        <a:gd name="T7" fmla="*/ 19 h 51"/>
                        <a:gd name="T8" fmla="*/ 19 w 51"/>
                        <a:gd name="T9" fmla="*/ 48 h 5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</a:cxnLst>
                      <a:rect l="0" t="0" r="r" b="b"/>
                      <a:pathLst>
                        <a:path w="51" h="51">
                          <a:moveTo>
                            <a:pt x="19" y="48"/>
                          </a:moveTo>
                          <a:cubicBezTo>
                            <a:pt x="31" y="51"/>
                            <a:pt x="44" y="44"/>
                            <a:pt x="47" y="32"/>
                          </a:cubicBezTo>
                          <a:cubicBezTo>
                            <a:pt x="51" y="20"/>
                            <a:pt x="44" y="7"/>
                            <a:pt x="32" y="3"/>
                          </a:cubicBezTo>
                          <a:cubicBezTo>
                            <a:pt x="19" y="0"/>
                            <a:pt x="7" y="7"/>
                            <a:pt x="3" y="19"/>
                          </a:cubicBezTo>
                          <a:cubicBezTo>
                            <a:pt x="0" y="31"/>
                            <a:pt x="7" y="44"/>
                            <a:pt x="19" y="48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txBody>
                    <a:bodyPr vert="horz" wrap="square" lIns="51435" tIns="25718" rIns="51435" bIns="25718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/>
                      </a:pPr>
                      <a:endParaRPr lang="en-GB" sz="1600" b="1" kern="0" dirty="0">
                        <a:solidFill>
                          <a:prstClr val="black"/>
                        </a:solidFill>
                        <a:cs typeface="Arial" charset="0"/>
                      </a:endParaRPr>
                    </a:p>
                  </p:txBody>
                </p:sp>
                <p:sp>
                  <p:nvSpPr>
                    <p:cNvPr id="2095" name="Freeform 7"/>
                    <p:cNvSpPr>
                      <a:spLocks/>
                    </p:cNvSpPr>
                    <p:nvPr/>
                  </p:nvSpPr>
                  <p:spPr bwMode="auto">
                    <a:xfrm>
                      <a:off x="4419600" y="3122613"/>
                      <a:ext cx="306388" cy="836612"/>
                    </a:xfrm>
                    <a:custGeom>
                      <a:avLst/>
                      <a:gdLst>
                        <a:gd name="T0" fmla="*/ 70 w 82"/>
                        <a:gd name="T1" fmla="*/ 0 h 223"/>
                        <a:gd name="T2" fmla="*/ 70 w 82"/>
                        <a:gd name="T3" fmla="*/ 0 h 223"/>
                        <a:gd name="T4" fmla="*/ 12 w 82"/>
                        <a:gd name="T5" fmla="*/ 0 h 223"/>
                        <a:gd name="T6" fmla="*/ 12 w 82"/>
                        <a:gd name="T7" fmla="*/ 0 h 223"/>
                        <a:gd name="T8" fmla="*/ 0 w 82"/>
                        <a:gd name="T9" fmla="*/ 12 h 223"/>
                        <a:gd name="T10" fmla="*/ 0 w 82"/>
                        <a:gd name="T11" fmla="*/ 100 h 223"/>
                        <a:gd name="T12" fmla="*/ 12 w 82"/>
                        <a:gd name="T13" fmla="*/ 112 h 223"/>
                        <a:gd name="T14" fmla="*/ 16 w 82"/>
                        <a:gd name="T15" fmla="*/ 112 h 223"/>
                        <a:gd name="T16" fmla="*/ 16 w 82"/>
                        <a:gd name="T17" fmla="*/ 211 h 223"/>
                        <a:gd name="T18" fmla="*/ 28 w 82"/>
                        <a:gd name="T19" fmla="*/ 223 h 223"/>
                        <a:gd name="T20" fmla="*/ 41 w 82"/>
                        <a:gd name="T21" fmla="*/ 211 h 223"/>
                        <a:gd name="T22" fmla="*/ 41 w 82"/>
                        <a:gd name="T23" fmla="*/ 121 h 223"/>
                        <a:gd name="T24" fmla="*/ 42 w 82"/>
                        <a:gd name="T25" fmla="*/ 121 h 223"/>
                        <a:gd name="T26" fmla="*/ 42 w 82"/>
                        <a:gd name="T27" fmla="*/ 211 h 223"/>
                        <a:gd name="T28" fmla="*/ 54 w 82"/>
                        <a:gd name="T29" fmla="*/ 223 h 223"/>
                        <a:gd name="T30" fmla="*/ 66 w 82"/>
                        <a:gd name="T31" fmla="*/ 211 h 223"/>
                        <a:gd name="T32" fmla="*/ 66 w 82"/>
                        <a:gd name="T33" fmla="*/ 112 h 223"/>
                        <a:gd name="T34" fmla="*/ 70 w 82"/>
                        <a:gd name="T35" fmla="*/ 112 h 223"/>
                        <a:gd name="T36" fmla="*/ 82 w 82"/>
                        <a:gd name="T37" fmla="*/ 100 h 223"/>
                        <a:gd name="T38" fmla="*/ 82 w 82"/>
                        <a:gd name="T39" fmla="*/ 12 h 223"/>
                        <a:gd name="T40" fmla="*/ 70 w 82"/>
                        <a:gd name="T41" fmla="*/ 0 h 223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  <a:cxn ang="0">
                          <a:pos x="T30" y="T31"/>
                        </a:cxn>
                        <a:cxn ang="0">
                          <a:pos x="T32" y="T33"/>
                        </a:cxn>
                        <a:cxn ang="0">
                          <a:pos x="T34" y="T35"/>
                        </a:cxn>
                        <a:cxn ang="0">
                          <a:pos x="T36" y="T37"/>
                        </a:cxn>
                        <a:cxn ang="0">
                          <a:pos x="T38" y="T39"/>
                        </a:cxn>
                        <a:cxn ang="0">
                          <a:pos x="T40" y="T41"/>
                        </a:cxn>
                      </a:cxnLst>
                      <a:rect l="0" t="0" r="r" b="b"/>
                      <a:pathLst>
                        <a:path w="82" h="223">
                          <a:moveTo>
                            <a:pt x="70" y="0"/>
                          </a:moveTo>
                          <a:cubicBezTo>
                            <a:pt x="70" y="0"/>
                            <a:pt x="70" y="0"/>
                            <a:pt x="70" y="0"/>
                          </a:cubicBezTo>
                          <a:cubicBezTo>
                            <a:pt x="12" y="0"/>
                            <a:pt x="12" y="0"/>
                            <a:pt x="12" y="0"/>
                          </a:cubicBezTo>
                          <a:cubicBezTo>
                            <a:pt x="12" y="0"/>
                            <a:pt x="12" y="0"/>
                            <a:pt x="12" y="0"/>
                          </a:cubicBezTo>
                          <a:cubicBezTo>
                            <a:pt x="6" y="0"/>
                            <a:pt x="0" y="5"/>
                            <a:pt x="0" y="12"/>
                          </a:cubicBezTo>
                          <a:cubicBezTo>
                            <a:pt x="0" y="100"/>
                            <a:pt x="0" y="100"/>
                            <a:pt x="0" y="100"/>
                          </a:cubicBezTo>
                          <a:cubicBezTo>
                            <a:pt x="0" y="107"/>
                            <a:pt x="6" y="112"/>
                            <a:pt x="12" y="112"/>
                          </a:cubicBezTo>
                          <a:cubicBezTo>
                            <a:pt x="14" y="112"/>
                            <a:pt x="15" y="112"/>
                            <a:pt x="16" y="112"/>
                          </a:cubicBezTo>
                          <a:cubicBezTo>
                            <a:pt x="16" y="211"/>
                            <a:pt x="16" y="211"/>
                            <a:pt x="16" y="211"/>
                          </a:cubicBezTo>
                          <a:cubicBezTo>
                            <a:pt x="16" y="218"/>
                            <a:pt x="22" y="223"/>
                            <a:pt x="28" y="223"/>
                          </a:cubicBezTo>
                          <a:cubicBezTo>
                            <a:pt x="35" y="223"/>
                            <a:pt x="41" y="218"/>
                            <a:pt x="41" y="211"/>
                          </a:cubicBezTo>
                          <a:cubicBezTo>
                            <a:pt x="41" y="121"/>
                            <a:pt x="41" y="121"/>
                            <a:pt x="41" y="121"/>
                          </a:cubicBezTo>
                          <a:cubicBezTo>
                            <a:pt x="42" y="121"/>
                            <a:pt x="42" y="121"/>
                            <a:pt x="42" y="121"/>
                          </a:cubicBezTo>
                          <a:cubicBezTo>
                            <a:pt x="42" y="211"/>
                            <a:pt x="42" y="211"/>
                            <a:pt x="42" y="211"/>
                          </a:cubicBezTo>
                          <a:cubicBezTo>
                            <a:pt x="42" y="218"/>
                            <a:pt x="47" y="223"/>
                            <a:pt x="54" y="223"/>
                          </a:cubicBezTo>
                          <a:cubicBezTo>
                            <a:pt x="61" y="223"/>
                            <a:pt x="66" y="218"/>
                            <a:pt x="66" y="211"/>
                          </a:cubicBezTo>
                          <a:cubicBezTo>
                            <a:pt x="66" y="112"/>
                            <a:pt x="66" y="112"/>
                            <a:pt x="66" y="112"/>
                          </a:cubicBezTo>
                          <a:cubicBezTo>
                            <a:pt x="67" y="112"/>
                            <a:pt x="69" y="112"/>
                            <a:pt x="70" y="112"/>
                          </a:cubicBezTo>
                          <a:cubicBezTo>
                            <a:pt x="76" y="112"/>
                            <a:pt x="82" y="107"/>
                            <a:pt x="82" y="100"/>
                          </a:cubicBezTo>
                          <a:cubicBezTo>
                            <a:pt x="82" y="12"/>
                            <a:pt x="82" y="12"/>
                            <a:pt x="82" y="12"/>
                          </a:cubicBezTo>
                          <a:cubicBezTo>
                            <a:pt x="82" y="5"/>
                            <a:pt x="76" y="0"/>
                            <a:pt x="70" y="0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txBody>
                    <a:bodyPr vert="horz" wrap="square" lIns="51435" tIns="25718" rIns="51435" bIns="25718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/>
                      </a:pPr>
                      <a:endParaRPr lang="en-GB" sz="1600" b="1" kern="0" dirty="0">
                        <a:solidFill>
                          <a:prstClr val="black"/>
                        </a:solidFill>
                        <a:cs typeface="Arial" charset="0"/>
                      </a:endParaRPr>
                    </a:p>
                  </p:txBody>
                </p:sp>
              </p:grpSp>
            </p:grpSp>
            <p:grpSp>
              <p:nvGrpSpPr>
                <p:cNvPr id="2022" name="Group 2021"/>
                <p:cNvGrpSpPr/>
                <p:nvPr/>
              </p:nvGrpSpPr>
              <p:grpSpPr>
                <a:xfrm>
                  <a:off x="3779581" y="2939038"/>
                  <a:ext cx="786501" cy="665264"/>
                  <a:chOff x="5637745" y="4799933"/>
                  <a:chExt cx="786501" cy="665264"/>
                </a:xfrm>
                <a:grpFill/>
              </p:grpSpPr>
              <p:grpSp>
                <p:nvGrpSpPr>
                  <p:cNvPr id="2054" name="Group 2053"/>
                  <p:cNvGrpSpPr/>
                  <p:nvPr/>
                </p:nvGrpSpPr>
                <p:grpSpPr>
                  <a:xfrm flipH="1">
                    <a:off x="5637745" y="4799933"/>
                    <a:ext cx="118522" cy="323218"/>
                    <a:chOff x="4419600" y="2886076"/>
                    <a:chExt cx="306388" cy="1073149"/>
                  </a:xfrm>
                  <a:grpFill/>
                </p:grpSpPr>
                <p:sp>
                  <p:nvSpPr>
                    <p:cNvPr id="2082" name="Freeform 6"/>
                    <p:cNvSpPr>
                      <a:spLocks/>
                    </p:cNvSpPr>
                    <p:nvPr/>
                  </p:nvSpPr>
                  <p:spPr bwMode="auto">
                    <a:xfrm>
                      <a:off x="4479925" y="2886076"/>
                      <a:ext cx="190500" cy="192087"/>
                    </a:xfrm>
                    <a:custGeom>
                      <a:avLst/>
                      <a:gdLst>
                        <a:gd name="T0" fmla="*/ 19 w 51"/>
                        <a:gd name="T1" fmla="*/ 48 h 51"/>
                        <a:gd name="T2" fmla="*/ 47 w 51"/>
                        <a:gd name="T3" fmla="*/ 32 h 51"/>
                        <a:gd name="T4" fmla="*/ 32 w 51"/>
                        <a:gd name="T5" fmla="*/ 3 h 51"/>
                        <a:gd name="T6" fmla="*/ 3 w 51"/>
                        <a:gd name="T7" fmla="*/ 19 h 51"/>
                        <a:gd name="T8" fmla="*/ 19 w 51"/>
                        <a:gd name="T9" fmla="*/ 48 h 5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</a:cxnLst>
                      <a:rect l="0" t="0" r="r" b="b"/>
                      <a:pathLst>
                        <a:path w="51" h="51">
                          <a:moveTo>
                            <a:pt x="19" y="48"/>
                          </a:moveTo>
                          <a:cubicBezTo>
                            <a:pt x="31" y="51"/>
                            <a:pt x="44" y="44"/>
                            <a:pt x="47" y="32"/>
                          </a:cubicBezTo>
                          <a:cubicBezTo>
                            <a:pt x="51" y="20"/>
                            <a:pt x="44" y="7"/>
                            <a:pt x="32" y="3"/>
                          </a:cubicBezTo>
                          <a:cubicBezTo>
                            <a:pt x="19" y="0"/>
                            <a:pt x="7" y="7"/>
                            <a:pt x="3" y="19"/>
                          </a:cubicBezTo>
                          <a:cubicBezTo>
                            <a:pt x="0" y="31"/>
                            <a:pt x="7" y="44"/>
                            <a:pt x="19" y="48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txBody>
                    <a:bodyPr vert="horz" wrap="square" lIns="51435" tIns="25718" rIns="51435" bIns="25718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/>
                      </a:pPr>
                      <a:endParaRPr lang="en-GB" sz="1600" b="1" kern="0" dirty="0">
                        <a:solidFill>
                          <a:prstClr val="black"/>
                        </a:solidFill>
                        <a:cs typeface="Arial" charset="0"/>
                      </a:endParaRPr>
                    </a:p>
                  </p:txBody>
                </p:sp>
                <p:sp>
                  <p:nvSpPr>
                    <p:cNvPr id="2083" name="Freeform 7"/>
                    <p:cNvSpPr>
                      <a:spLocks/>
                    </p:cNvSpPr>
                    <p:nvPr/>
                  </p:nvSpPr>
                  <p:spPr bwMode="auto">
                    <a:xfrm>
                      <a:off x="4419600" y="3122613"/>
                      <a:ext cx="306388" cy="836612"/>
                    </a:xfrm>
                    <a:custGeom>
                      <a:avLst/>
                      <a:gdLst>
                        <a:gd name="T0" fmla="*/ 70 w 82"/>
                        <a:gd name="T1" fmla="*/ 0 h 223"/>
                        <a:gd name="T2" fmla="*/ 70 w 82"/>
                        <a:gd name="T3" fmla="*/ 0 h 223"/>
                        <a:gd name="T4" fmla="*/ 12 w 82"/>
                        <a:gd name="T5" fmla="*/ 0 h 223"/>
                        <a:gd name="T6" fmla="*/ 12 w 82"/>
                        <a:gd name="T7" fmla="*/ 0 h 223"/>
                        <a:gd name="T8" fmla="*/ 0 w 82"/>
                        <a:gd name="T9" fmla="*/ 12 h 223"/>
                        <a:gd name="T10" fmla="*/ 0 w 82"/>
                        <a:gd name="T11" fmla="*/ 100 h 223"/>
                        <a:gd name="T12" fmla="*/ 12 w 82"/>
                        <a:gd name="T13" fmla="*/ 112 h 223"/>
                        <a:gd name="T14" fmla="*/ 16 w 82"/>
                        <a:gd name="T15" fmla="*/ 112 h 223"/>
                        <a:gd name="T16" fmla="*/ 16 w 82"/>
                        <a:gd name="T17" fmla="*/ 211 h 223"/>
                        <a:gd name="T18" fmla="*/ 28 w 82"/>
                        <a:gd name="T19" fmla="*/ 223 h 223"/>
                        <a:gd name="T20" fmla="*/ 41 w 82"/>
                        <a:gd name="T21" fmla="*/ 211 h 223"/>
                        <a:gd name="T22" fmla="*/ 41 w 82"/>
                        <a:gd name="T23" fmla="*/ 121 h 223"/>
                        <a:gd name="T24" fmla="*/ 42 w 82"/>
                        <a:gd name="T25" fmla="*/ 121 h 223"/>
                        <a:gd name="T26" fmla="*/ 42 w 82"/>
                        <a:gd name="T27" fmla="*/ 211 h 223"/>
                        <a:gd name="T28" fmla="*/ 54 w 82"/>
                        <a:gd name="T29" fmla="*/ 223 h 223"/>
                        <a:gd name="T30" fmla="*/ 66 w 82"/>
                        <a:gd name="T31" fmla="*/ 211 h 223"/>
                        <a:gd name="T32" fmla="*/ 66 w 82"/>
                        <a:gd name="T33" fmla="*/ 112 h 223"/>
                        <a:gd name="T34" fmla="*/ 70 w 82"/>
                        <a:gd name="T35" fmla="*/ 112 h 223"/>
                        <a:gd name="T36" fmla="*/ 82 w 82"/>
                        <a:gd name="T37" fmla="*/ 100 h 223"/>
                        <a:gd name="T38" fmla="*/ 82 w 82"/>
                        <a:gd name="T39" fmla="*/ 12 h 223"/>
                        <a:gd name="T40" fmla="*/ 70 w 82"/>
                        <a:gd name="T41" fmla="*/ 0 h 223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  <a:cxn ang="0">
                          <a:pos x="T30" y="T31"/>
                        </a:cxn>
                        <a:cxn ang="0">
                          <a:pos x="T32" y="T33"/>
                        </a:cxn>
                        <a:cxn ang="0">
                          <a:pos x="T34" y="T35"/>
                        </a:cxn>
                        <a:cxn ang="0">
                          <a:pos x="T36" y="T37"/>
                        </a:cxn>
                        <a:cxn ang="0">
                          <a:pos x="T38" y="T39"/>
                        </a:cxn>
                        <a:cxn ang="0">
                          <a:pos x="T40" y="T41"/>
                        </a:cxn>
                      </a:cxnLst>
                      <a:rect l="0" t="0" r="r" b="b"/>
                      <a:pathLst>
                        <a:path w="82" h="223">
                          <a:moveTo>
                            <a:pt x="70" y="0"/>
                          </a:moveTo>
                          <a:cubicBezTo>
                            <a:pt x="70" y="0"/>
                            <a:pt x="70" y="0"/>
                            <a:pt x="70" y="0"/>
                          </a:cubicBezTo>
                          <a:cubicBezTo>
                            <a:pt x="12" y="0"/>
                            <a:pt x="12" y="0"/>
                            <a:pt x="12" y="0"/>
                          </a:cubicBezTo>
                          <a:cubicBezTo>
                            <a:pt x="12" y="0"/>
                            <a:pt x="12" y="0"/>
                            <a:pt x="12" y="0"/>
                          </a:cubicBezTo>
                          <a:cubicBezTo>
                            <a:pt x="6" y="0"/>
                            <a:pt x="0" y="5"/>
                            <a:pt x="0" y="12"/>
                          </a:cubicBezTo>
                          <a:cubicBezTo>
                            <a:pt x="0" y="100"/>
                            <a:pt x="0" y="100"/>
                            <a:pt x="0" y="100"/>
                          </a:cubicBezTo>
                          <a:cubicBezTo>
                            <a:pt x="0" y="107"/>
                            <a:pt x="6" y="112"/>
                            <a:pt x="12" y="112"/>
                          </a:cubicBezTo>
                          <a:cubicBezTo>
                            <a:pt x="14" y="112"/>
                            <a:pt x="15" y="112"/>
                            <a:pt x="16" y="112"/>
                          </a:cubicBezTo>
                          <a:cubicBezTo>
                            <a:pt x="16" y="211"/>
                            <a:pt x="16" y="211"/>
                            <a:pt x="16" y="211"/>
                          </a:cubicBezTo>
                          <a:cubicBezTo>
                            <a:pt x="16" y="218"/>
                            <a:pt x="22" y="223"/>
                            <a:pt x="28" y="223"/>
                          </a:cubicBezTo>
                          <a:cubicBezTo>
                            <a:pt x="35" y="223"/>
                            <a:pt x="41" y="218"/>
                            <a:pt x="41" y="211"/>
                          </a:cubicBezTo>
                          <a:cubicBezTo>
                            <a:pt x="41" y="121"/>
                            <a:pt x="41" y="121"/>
                            <a:pt x="41" y="121"/>
                          </a:cubicBezTo>
                          <a:cubicBezTo>
                            <a:pt x="42" y="121"/>
                            <a:pt x="42" y="121"/>
                            <a:pt x="42" y="121"/>
                          </a:cubicBezTo>
                          <a:cubicBezTo>
                            <a:pt x="42" y="211"/>
                            <a:pt x="42" y="211"/>
                            <a:pt x="42" y="211"/>
                          </a:cubicBezTo>
                          <a:cubicBezTo>
                            <a:pt x="42" y="218"/>
                            <a:pt x="47" y="223"/>
                            <a:pt x="54" y="223"/>
                          </a:cubicBezTo>
                          <a:cubicBezTo>
                            <a:pt x="61" y="223"/>
                            <a:pt x="66" y="218"/>
                            <a:pt x="66" y="211"/>
                          </a:cubicBezTo>
                          <a:cubicBezTo>
                            <a:pt x="66" y="112"/>
                            <a:pt x="66" y="112"/>
                            <a:pt x="66" y="112"/>
                          </a:cubicBezTo>
                          <a:cubicBezTo>
                            <a:pt x="67" y="112"/>
                            <a:pt x="69" y="112"/>
                            <a:pt x="70" y="112"/>
                          </a:cubicBezTo>
                          <a:cubicBezTo>
                            <a:pt x="76" y="112"/>
                            <a:pt x="82" y="107"/>
                            <a:pt x="82" y="100"/>
                          </a:cubicBezTo>
                          <a:cubicBezTo>
                            <a:pt x="82" y="12"/>
                            <a:pt x="82" y="12"/>
                            <a:pt x="82" y="12"/>
                          </a:cubicBezTo>
                          <a:cubicBezTo>
                            <a:pt x="82" y="5"/>
                            <a:pt x="76" y="0"/>
                            <a:pt x="70" y="0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txBody>
                    <a:bodyPr vert="horz" wrap="square" lIns="51435" tIns="25718" rIns="51435" bIns="25718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/>
                      </a:pPr>
                      <a:endParaRPr lang="en-GB" sz="1600" b="1" kern="0" dirty="0">
                        <a:solidFill>
                          <a:prstClr val="black"/>
                        </a:solidFill>
                        <a:cs typeface="Arial" charset="0"/>
                      </a:endParaRPr>
                    </a:p>
                  </p:txBody>
                </p:sp>
              </p:grpSp>
              <p:grpSp>
                <p:nvGrpSpPr>
                  <p:cNvPr id="2055" name="Group 2054"/>
                  <p:cNvGrpSpPr/>
                  <p:nvPr/>
                </p:nvGrpSpPr>
                <p:grpSpPr>
                  <a:xfrm flipH="1">
                    <a:off x="5804739" y="4799933"/>
                    <a:ext cx="118522" cy="323218"/>
                    <a:chOff x="4419600" y="2886076"/>
                    <a:chExt cx="306388" cy="1073149"/>
                  </a:xfrm>
                  <a:grpFill/>
                </p:grpSpPr>
                <p:sp>
                  <p:nvSpPr>
                    <p:cNvPr id="2080" name="Freeform 6"/>
                    <p:cNvSpPr>
                      <a:spLocks/>
                    </p:cNvSpPr>
                    <p:nvPr/>
                  </p:nvSpPr>
                  <p:spPr bwMode="auto">
                    <a:xfrm>
                      <a:off x="4479925" y="2886076"/>
                      <a:ext cx="190500" cy="192087"/>
                    </a:xfrm>
                    <a:custGeom>
                      <a:avLst/>
                      <a:gdLst>
                        <a:gd name="T0" fmla="*/ 19 w 51"/>
                        <a:gd name="T1" fmla="*/ 48 h 51"/>
                        <a:gd name="T2" fmla="*/ 47 w 51"/>
                        <a:gd name="T3" fmla="*/ 32 h 51"/>
                        <a:gd name="T4" fmla="*/ 32 w 51"/>
                        <a:gd name="T5" fmla="*/ 3 h 51"/>
                        <a:gd name="T6" fmla="*/ 3 w 51"/>
                        <a:gd name="T7" fmla="*/ 19 h 51"/>
                        <a:gd name="T8" fmla="*/ 19 w 51"/>
                        <a:gd name="T9" fmla="*/ 48 h 5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</a:cxnLst>
                      <a:rect l="0" t="0" r="r" b="b"/>
                      <a:pathLst>
                        <a:path w="51" h="51">
                          <a:moveTo>
                            <a:pt x="19" y="48"/>
                          </a:moveTo>
                          <a:cubicBezTo>
                            <a:pt x="31" y="51"/>
                            <a:pt x="44" y="44"/>
                            <a:pt x="47" y="32"/>
                          </a:cubicBezTo>
                          <a:cubicBezTo>
                            <a:pt x="51" y="20"/>
                            <a:pt x="44" y="7"/>
                            <a:pt x="32" y="3"/>
                          </a:cubicBezTo>
                          <a:cubicBezTo>
                            <a:pt x="19" y="0"/>
                            <a:pt x="7" y="7"/>
                            <a:pt x="3" y="19"/>
                          </a:cubicBezTo>
                          <a:cubicBezTo>
                            <a:pt x="0" y="31"/>
                            <a:pt x="7" y="44"/>
                            <a:pt x="19" y="48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txBody>
                    <a:bodyPr vert="horz" wrap="square" lIns="51435" tIns="25718" rIns="51435" bIns="25718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/>
                      </a:pPr>
                      <a:endParaRPr lang="en-GB" sz="1600" b="1" kern="0" dirty="0">
                        <a:solidFill>
                          <a:prstClr val="black"/>
                        </a:solidFill>
                        <a:cs typeface="Arial" charset="0"/>
                      </a:endParaRPr>
                    </a:p>
                  </p:txBody>
                </p:sp>
                <p:sp>
                  <p:nvSpPr>
                    <p:cNvPr id="2081" name="Freeform 7"/>
                    <p:cNvSpPr>
                      <a:spLocks/>
                    </p:cNvSpPr>
                    <p:nvPr/>
                  </p:nvSpPr>
                  <p:spPr bwMode="auto">
                    <a:xfrm>
                      <a:off x="4419600" y="3122613"/>
                      <a:ext cx="306388" cy="836612"/>
                    </a:xfrm>
                    <a:custGeom>
                      <a:avLst/>
                      <a:gdLst>
                        <a:gd name="T0" fmla="*/ 70 w 82"/>
                        <a:gd name="T1" fmla="*/ 0 h 223"/>
                        <a:gd name="T2" fmla="*/ 70 w 82"/>
                        <a:gd name="T3" fmla="*/ 0 h 223"/>
                        <a:gd name="T4" fmla="*/ 12 w 82"/>
                        <a:gd name="T5" fmla="*/ 0 h 223"/>
                        <a:gd name="T6" fmla="*/ 12 w 82"/>
                        <a:gd name="T7" fmla="*/ 0 h 223"/>
                        <a:gd name="T8" fmla="*/ 0 w 82"/>
                        <a:gd name="T9" fmla="*/ 12 h 223"/>
                        <a:gd name="T10" fmla="*/ 0 w 82"/>
                        <a:gd name="T11" fmla="*/ 100 h 223"/>
                        <a:gd name="T12" fmla="*/ 12 w 82"/>
                        <a:gd name="T13" fmla="*/ 112 h 223"/>
                        <a:gd name="T14" fmla="*/ 16 w 82"/>
                        <a:gd name="T15" fmla="*/ 112 h 223"/>
                        <a:gd name="T16" fmla="*/ 16 w 82"/>
                        <a:gd name="T17" fmla="*/ 211 h 223"/>
                        <a:gd name="T18" fmla="*/ 28 w 82"/>
                        <a:gd name="T19" fmla="*/ 223 h 223"/>
                        <a:gd name="T20" fmla="*/ 41 w 82"/>
                        <a:gd name="T21" fmla="*/ 211 h 223"/>
                        <a:gd name="T22" fmla="*/ 41 w 82"/>
                        <a:gd name="T23" fmla="*/ 121 h 223"/>
                        <a:gd name="T24" fmla="*/ 42 w 82"/>
                        <a:gd name="T25" fmla="*/ 121 h 223"/>
                        <a:gd name="T26" fmla="*/ 42 w 82"/>
                        <a:gd name="T27" fmla="*/ 211 h 223"/>
                        <a:gd name="T28" fmla="*/ 54 w 82"/>
                        <a:gd name="T29" fmla="*/ 223 h 223"/>
                        <a:gd name="T30" fmla="*/ 66 w 82"/>
                        <a:gd name="T31" fmla="*/ 211 h 223"/>
                        <a:gd name="T32" fmla="*/ 66 w 82"/>
                        <a:gd name="T33" fmla="*/ 112 h 223"/>
                        <a:gd name="T34" fmla="*/ 70 w 82"/>
                        <a:gd name="T35" fmla="*/ 112 h 223"/>
                        <a:gd name="T36" fmla="*/ 82 w 82"/>
                        <a:gd name="T37" fmla="*/ 100 h 223"/>
                        <a:gd name="T38" fmla="*/ 82 w 82"/>
                        <a:gd name="T39" fmla="*/ 12 h 223"/>
                        <a:gd name="T40" fmla="*/ 70 w 82"/>
                        <a:gd name="T41" fmla="*/ 0 h 223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  <a:cxn ang="0">
                          <a:pos x="T30" y="T31"/>
                        </a:cxn>
                        <a:cxn ang="0">
                          <a:pos x="T32" y="T33"/>
                        </a:cxn>
                        <a:cxn ang="0">
                          <a:pos x="T34" y="T35"/>
                        </a:cxn>
                        <a:cxn ang="0">
                          <a:pos x="T36" y="T37"/>
                        </a:cxn>
                        <a:cxn ang="0">
                          <a:pos x="T38" y="T39"/>
                        </a:cxn>
                        <a:cxn ang="0">
                          <a:pos x="T40" y="T41"/>
                        </a:cxn>
                      </a:cxnLst>
                      <a:rect l="0" t="0" r="r" b="b"/>
                      <a:pathLst>
                        <a:path w="82" h="223">
                          <a:moveTo>
                            <a:pt x="70" y="0"/>
                          </a:moveTo>
                          <a:cubicBezTo>
                            <a:pt x="70" y="0"/>
                            <a:pt x="70" y="0"/>
                            <a:pt x="70" y="0"/>
                          </a:cubicBezTo>
                          <a:cubicBezTo>
                            <a:pt x="12" y="0"/>
                            <a:pt x="12" y="0"/>
                            <a:pt x="12" y="0"/>
                          </a:cubicBezTo>
                          <a:cubicBezTo>
                            <a:pt x="12" y="0"/>
                            <a:pt x="12" y="0"/>
                            <a:pt x="12" y="0"/>
                          </a:cubicBezTo>
                          <a:cubicBezTo>
                            <a:pt x="6" y="0"/>
                            <a:pt x="0" y="5"/>
                            <a:pt x="0" y="12"/>
                          </a:cubicBezTo>
                          <a:cubicBezTo>
                            <a:pt x="0" y="100"/>
                            <a:pt x="0" y="100"/>
                            <a:pt x="0" y="100"/>
                          </a:cubicBezTo>
                          <a:cubicBezTo>
                            <a:pt x="0" y="107"/>
                            <a:pt x="6" y="112"/>
                            <a:pt x="12" y="112"/>
                          </a:cubicBezTo>
                          <a:cubicBezTo>
                            <a:pt x="14" y="112"/>
                            <a:pt x="15" y="112"/>
                            <a:pt x="16" y="112"/>
                          </a:cubicBezTo>
                          <a:cubicBezTo>
                            <a:pt x="16" y="211"/>
                            <a:pt x="16" y="211"/>
                            <a:pt x="16" y="211"/>
                          </a:cubicBezTo>
                          <a:cubicBezTo>
                            <a:pt x="16" y="218"/>
                            <a:pt x="22" y="223"/>
                            <a:pt x="28" y="223"/>
                          </a:cubicBezTo>
                          <a:cubicBezTo>
                            <a:pt x="35" y="223"/>
                            <a:pt x="41" y="218"/>
                            <a:pt x="41" y="211"/>
                          </a:cubicBezTo>
                          <a:cubicBezTo>
                            <a:pt x="41" y="121"/>
                            <a:pt x="41" y="121"/>
                            <a:pt x="41" y="121"/>
                          </a:cubicBezTo>
                          <a:cubicBezTo>
                            <a:pt x="42" y="121"/>
                            <a:pt x="42" y="121"/>
                            <a:pt x="42" y="121"/>
                          </a:cubicBezTo>
                          <a:cubicBezTo>
                            <a:pt x="42" y="211"/>
                            <a:pt x="42" y="211"/>
                            <a:pt x="42" y="211"/>
                          </a:cubicBezTo>
                          <a:cubicBezTo>
                            <a:pt x="42" y="218"/>
                            <a:pt x="47" y="223"/>
                            <a:pt x="54" y="223"/>
                          </a:cubicBezTo>
                          <a:cubicBezTo>
                            <a:pt x="61" y="223"/>
                            <a:pt x="66" y="218"/>
                            <a:pt x="66" y="211"/>
                          </a:cubicBezTo>
                          <a:cubicBezTo>
                            <a:pt x="66" y="112"/>
                            <a:pt x="66" y="112"/>
                            <a:pt x="66" y="112"/>
                          </a:cubicBezTo>
                          <a:cubicBezTo>
                            <a:pt x="67" y="112"/>
                            <a:pt x="69" y="112"/>
                            <a:pt x="70" y="112"/>
                          </a:cubicBezTo>
                          <a:cubicBezTo>
                            <a:pt x="76" y="112"/>
                            <a:pt x="82" y="107"/>
                            <a:pt x="82" y="100"/>
                          </a:cubicBezTo>
                          <a:cubicBezTo>
                            <a:pt x="82" y="12"/>
                            <a:pt x="82" y="12"/>
                            <a:pt x="82" y="12"/>
                          </a:cubicBezTo>
                          <a:cubicBezTo>
                            <a:pt x="82" y="5"/>
                            <a:pt x="76" y="0"/>
                            <a:pt x="70" y="0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txBody>
                    <a:bodyPr vert="horz" wrap="square" lIns="51435" tIns="25718" rIns="51435" bIns="25718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/>
                      </a:pPr>
                      <a:endParaRPr lang="en-GB" sz="1600" b="1" kern="0" dirty="0">
                        <a:solidFill>
                          <a:prstClr val="black"/>
                        </a:solidFill>
                        <a:cs typeface="Arial" charset="0"/>
                      </a:endParaRPr>
                    </a:p>
                  </p:txBody>
                </p:sp>
              </p:grpSp>
              <p:grpSp>
                <p:nvGrpSpPr>
                  <p:cNvPr id="2056" name="Group 2055"/>
                  <p:cNvGrpSpPr/>
                  <p:nvPr/>
                </p:nvGrpSpPr>
                <p:grpSpPr>
                  <a:xfrm flipH="1">
                    <a:off x="5971734" y="4799933"/>
                    <a:ext cx="118522" cy="323218"/>
                    <a:chOff x="4419600" y="2886076"/>
                    <a:chExt cx="306388" cy="1073149"/>
                  </a:xfrm>
                  <a:grpFill/>
                </p:grpSpPr>
                <p:sp>
                  <p:nvSpPr>
                    <p:cNvPr id="2078" name="Freeform 6"/>
                    <p:cNvSpPr>
                      <a:spLocks/>
                    </p:cNvSpPr>
                    <p:nvPr/>
                  </p:nvSpPr>
                  <p:spPr bwMode="auto">
                    <a:xfrm>
                      <a:off x="4479925" y="2886076"/>
                      <a:ext cx="190500" cy="192087"/>
                    </a:xfrm>
                    <a:custGeom>
                      <a:avLst/>
                      <a:gdLst>
                        <a:gd name="T0" fmla="*/ 19 w 51"/>
                        <a:gd name="T1" fmla="*/ 48 h 51"/>
                        <a:gd name="T2" fmla="*/ 47 w 51"/>
                        <a:gd name="T3" fmla="*/ 32 h 51"/>
                        <a:gd name="T4" fmla="*/ 32 w 51"/>
                        <a:gd name="T5" fmla="*/ 3 h 51"/>
                        <a:gd name="T6" fmla="*/ 3 w 51"/>
                        <a:gd name="T7" fmla="*/ 19 h 51"/>
                        <a:gd name="T8" fmla="*/ 19 w 51"/>
                        <a:gd name="T9" fmla="*/ 48 h 5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</a:cxnLst>
                      <a:rect l="0" t="0" r="r" b="b"/>
                      <a:pathLst>
                        <a:path w="51" h="51">
                          <a:moveTo>
                            <a:pt x="19" y="48"/>
                          </a:moveTo>
                          <a:cubicBezTo>
                            <a:pt x="31" y="51"/>
                            <a:pt x="44" y="44"/>
                            <a:pt x="47" y="32"/>
                          </a:cubicBezTo>
                          <a:cubicBezTo>
                            <a:pt x="51" y="20"/>
                            <a:pt x="44" y="7"/>
                            <a:pt x="32" y="3"/>
                          </a:cubicBezTo>
                          <a:cubicBezTo>
                            <a:pt x="19" y="0"/>
                            <a:pt x="7" y="7"/>
                            <a:pt x="3" y="19"/>
                          </a:cubicBezTo>
                          <a:cubicBezTo>
                            <a:pt x="0" y="31"/>
                            <a:pt x="7" y="44"/>
                            <a:pt x="19" y="48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txBody>
                    <a:bodyPr vert="horz" wrap="square" lIns="51435" tIns="25718" rIns="51435" bIns="25718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/>
                      </a:pPr>
                      <a:endParaRPr lang="en-GB" sz="1600" b="1" kern="0" dirty="0">
                        <a:solidFill>
                          <a:prstClr val="black"/>
                        </a:solidFill>
                        <a:cs typeface="Arial" charset="0"/>
                      </a:endParaRPr>
                    </a:p>
                  </p:txBody>
                </p:sp>
                <p:sp>
                  <p:nvSpPr>
                    <p:cNvPr id="2079" name="Freeform 7"/>
                    <p:cNvSpPr>
                      <a:spLocks/>
                    </p:cNvSpPr>
                    <p:nvPr/>
                  </p:nvSpPr>
                  <p:spPr bwMode="auto">
                    <a:xfrm>
                      <a:off x="4419600" y="3122613"/>
                      <a:ext cx="306388" cy="836612"/>
                    </a:xfrm>
                    <a:custGeom>
                      <a:avLst/>
                      <a:gdLst>
                        <a:gd name="T0" fmla="*/ 70 w 82"/>
                        <a:gd name="T1" fmla="*/ 0 h 223"/>
                        <a:gd name="T2" fmla="*/ 70 w 82"/>
                        <a:gd name="T3" fmla="*/ 0 h 223"/>
                        <a:gd name="T4" fmla="*/ 12 w 82"/>
                        <a:gd name="T5" fmla="*/ 0 h 223"/>
                        <a:gd name="T6" fmla="*/ 12 w 82"/>
                        <a:gd name="T7" fmla="*/ 0 h 223"/>
                        <a:gd name="T8" fmla="*/ 0 w 82"/>
                        <a:gd name="T9" fmla="*/ 12 h 223"/>
                        <a:gd name="T10" fmla="*/ 0 w 82"/>
                        <a:gd name="T11" fmla="*/ 100 h 223"/>
                        <a:gd name="T12" fmla="*/ 12 w 82"/>
                        <a:gd name="T13" fmla="*/ 112 h 223"/>
                        <a:gd name="T14" fmla="*/ 16 w 82"/>
                        <a:gd name="T15" fmla="*/ 112 h 223"/>
                        <a:gd name="T16" fmla="*/ 16 w 82"/>
                        <a:gd name="T17" fmla="*/ 211 h 223"/>
                        <a:gd name="T18" fmla="*/ 28 w 82"/>
                        <a:gd name="T19" fmla="*/ 223 h 223"/>
                        <a:gd name="T20" fmla="*/ 41 w 82"/>
                        <a:gd name="T21" fmla="*/ 211 h 223"/>
                        <a:gd name="T22" fmla="*/ 41 w 82"/>
                        <a:gd name="T23" fmla="*/ 121 h 223"/>
                        <a:gd name="T24" fmla="*/ 42 w 82"/>
                        <a:gd name="T25" fmla="*/ 121 h 223"/>
                        <a:gd name="T26" fmla="*/ 42 w 82"/>
                        <a:gd name="T27" fmla="*/ 211 h 223"/>
                        <a:gd name="T28" fmla="*/ 54 w 82"/>
                        <a:gd name="T29" fmla="*/ 223 h 223"/>
                        <a:gd name="T30" fmla="*/ 66 w 82"/>
                        <a:gd name="T31" fmla="*/ 211 h 223"/>
                        <a:gd name="T32" fmla="*/ 66 w 82"/>
                        <a:gd name="T33" fmla="*/ 112 h 223"/>
                        <a:gd name="T34" fmla="*/ 70 w 82"/>
                        <a:gd name="T35" fmla="*/ 112 h 223"/>
                        <a:gd name="T36" fmla="*/ 82 w 82"/>
                        <a:gd name="T37" fmla="*/ 100 h 223"/>
                        <a:gd name="T38" fmla="*/ 82 w 82"/>
                        <a:gd name="T39" fmla="*/ 12 h 223"/>
                        <a:gd name="T40" fmla="*/ 70 w 82"/>
                        <a:gd name="T41" fmla="*/ 0 h 223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  <a:cxn ang="0">
                          <a:pos x="T30" y="T31"/>
                        </a:cxn>
                        <a:cxn ang="0">
                          <a:pos x="T32" y="T33"/>
                        </a:cxn>
                        <a:cxn ang="0">
                          <a:pos x="T34" y="T35"/>
                        </a:cxn>
                        <a:cxn ang="0">
                          <a:pos x="T36" y="T37"/>
                        </a:cxn>
                        <a:cxn ang="0">
                          <a:pos x="T38" y="T39"/>
                        </a:cxn>
                        <a:cxn ang="0">
                          <a:pos x="T40" y="T41"/>
                        </a:cxn>
                      </a:cxnLst>
                      <a:rect l="0" t="0" r="r" b="b"/>
                      <a:pathLst>
                        <a:path w="82" h="223">
                          <a:moveTo>
                            <a:pt x="70" y="0"/>
                          </a:moveTo>
                          <a:cubicBezTo>
                            <a:pt x="70" y="0"/>
                            <a:pt x="70" y="0"/>
                            <a:pt x="70" y="0"/>
                          </a:cubicBezTo>
                          <a:cubicBezTo>
                            <a:pt x="12" y="0"/>
                            <a:pt x="12" y="0"/>
                            <a:pt x="12" y="0"/>
                          </a:cubicBezTo>
                          <a:cubicBezTo>
                            <a:pt x="12" y="0"/>
                            <a:pt x="12" y="0"/>
                            <a:pt x="12" y="0"/>
                          </a:cubicBezTo>
                          <a:cubicBezTo>
                            <a:pt x="6" y="0"/>
                            <a:pt x="0" y="5"/>
                            <a:pt x="0" y="12"/>
                          </a:cubicBezTo>
                          <a:cubicBezTo>
                            <a:pt x="0" y="100"/>
                            <a:pt x="0" y="100"/>
                            <a:pt x="0" y="100"/>
                          </a:cubicBezTo>
                          <a:cubicBezTo>
                            <a:pt x="0" y="107"/>
                            <a:pt x="6" y="112"/>
                            <a:pt x="12" y="112"/>
                          </a:cubicBezTo>
                          <a:cubicBezTo>
                            <a:pt x="14" y="112"/>
                            <a:pt x="15" y="112"/>
                            <a:pt x="16" y="112"/>
                          </a:cubicBezTo>
                          <a:cubicBezTo>
                            <a:pt x="16" y="211"/>
                            <a:pt x="16" y="211"/>
                            <a:pt x="16" y="211"/>
                          </a:cubicBezTo>
                          <a:cubicBezTo>
                            <a:pt x="16" y="218"/>
                            <a:pt x="22" y="223"/>
                            <a:pt x="28" y="223"/>
                          </a:cubicBezTo>
                          <a:cubicBezTo>
                            <a:pt x="35" y="223"/>
                            <a:pt x="41" y="218"/>
                            <a:pt x="41" y="211"/>
                          </a:cubicBezTo>
                          <a:cubicBezTo>
                            <a:pt x="41" y="121"/>
                            <a:pt x="41" y="121"/>
                            <a:pt x="41" y="121"/>
                          </a:cubicBezTo>
                          <a:cubicBezTo>
                            <a:pt x="42" y="121"/>
                            <a:pt x="42" y="121"/>
                            <a:pt x="42" y="121"/>
                          </a:cubicBezTo>
                          <a:cubicBezTo>
                            <a:pt x="42" y="211"/>
                            <a:pt x="42" y="211"/>
                            <a:pt x="42" y="211"/>
                          </a:cubicBezTo>
                          <a:cubicBezTo>
                            <a:pt x="42" y="218"/>
                            <a:pt x="47" y="223"/>
                            <a:pt x="54" y="223"/>
                          </a:cubicBezTo>
                          <a:cubicBezTo>
                            <a:pt x="61" y="223"/>
                            <a:pt x="66" y="218"/>
                            <a:pt x="66" y="211"/>
                          </a:cubicBezTo>
                          <a:cubicBezTo>
                            <a:pt x="66" y="112"/>
                            <a:pt x="66" y="112"/>
                            <a:pt x="66" y="112"/>
                          </a:cubicBezTo>
                          <a:cubicBezTo>
                            <a:pt x="67" y="112"/>
                            <a:pt x="69" y="112"/>
                            <a:pt x="70" y="112"/>
                          </a:cubicBezTo>
                          <a:cubicBezTo>
                            <a:pt x="76" y="112"/>
                            <a:pt x="82" y="107"/>
                            <a:pt x="82" y="100"/>
                          </a:cubicBezTo>
                          <a:cubicBezTo>
                            <a:pt x="82" y="12"/>
                            <a:pt x="82" y="12"/>
                            <a:pt x="82" y="12"/>
                          </a:cubicBezTo>
                          <a:cubicBezTo>
                            <a:pt x="82" y="5"/>
                            <a:pt x="76" y="0"/>
                            <a:pt x="70" y="0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txBody>
                    <a:bodyPr vert="horz" wrap="square" lIns="51435" tIns="25718" rIns="51435" bIns="25718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/>
                      </a:pPr>
                      <a:endParaRPr lang="en-GB" sz="1600" b="1" kern="0" dirty="0">
                        <a:solidFill>
                          <a:prstClr val="black"/>
                        </a:solidFill>
                        <a:cs typeface="Arial" charset="0"/>
                      </a:endParaRPr>
                    </a:p>
                  </p:txBody>
                </p:sp>
              </p:grpSp>
              <p:grpSp>
                <p:nvGrpSpPr>
                  <p:cNvPr id="2057" name="Group 2056"/>
                  <p:cNvGrpSpPr/>
                  <p:nvPr/>
                </p:nvGrpSpPr>
                <p:grpSpPr>
                  <a:xfrm flipH="1">
                    <a:off x="6138728" y="4799933"/>
                    <a:ext cx="118522" cy="323218"/>
                    <a:chOff x="4419600" y="2886076"/>
                    <a:chExt cx="306388" cy="1073149"/>
                  </a:xfrm>
                  <a:grpFill/>
                </p:grpSpPr>
                <p:sp>
                  <p:nvSpPr>
                    <p:cNvPr id="2076" name="Freeform 6"/>
                    <p:cNvSpPr>
                      <a:spLocks/>
                    </p:cNvSpPr>
                    <p:nvPr/>
                  </p:nvSpPr>
                  <p:spPr bwMode="auto">
                    <a:xfrm>
                      <a:off x="4479925" y="2886076"/>
                      <a:ext cx="190500" cy="192087"/>
                    </a:xfrm>
                    <a:custGeom>
                      <a:avLst/>
                      <a:gdLst>
                        <a:gd name="T0" fmla="*/ 19 w 51"/>
                        <a:gd name="T1" fmla="*/ 48 h 51"/>
                        <a:gd name="T2" fmla="*/ 47 w 51"/>
                        <a:gd name="T3" fmla="*/ 32 h 51"/>
                        <a:gd name="T4" fmla="*/ 32 w 51"/>
                        <a:gd name="T5" fmla="*/ 3 h 51"/>
                        <a:gd name="T6" fmla="*/ 3 w 51"/>
                        <a:gd name="T7" fmla="*/ 19 h 51"/>
                        <a:gd name="T8" fmla="*/ 19 w 51"/>
                        <a:gd name="T9" fmla="*/ 48 h 5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</a:cxnLst>
                      <a:rect l="0" t="0" r="r" b="b"/>
                      <a:pathLst>
                        <a:path w="51" h="51">
                          <a:moveTo>
                            <a:pt x="19" y="48"/>
                          </a:moveTo>
                          <a:cubicBezTo>
                            <a:pt x="31" y="51"/>
                            <a:pt x="44" y="44"/>
                            <a:pt x="47" y="32"/>
                          </a:cubicBezTo>
                          <a:cubicBezTo>
                            <a:pt x="51" y="20"/>
                            <a:pt x="44" y="7"/>
                            <a:pt x="32" y="3"/>
                          </a:cubicBezTo>
                          <a:cubicBezTo>
                            <a:pt x="19" y="0"/>
                            <a:pt x="7" y="7"/>
                            <a:pt x="3" y="19"/>
                          </a:cubicBezTo>
                          <a:cubicBezTo>
                            <a:pt x="0" y="31"/>
                            <a:pt x="7" y="44"/>
                            <a:pt x="19" y="48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txBody>
                    <a:bodyPr vert="horz" wrap="square" lIns="51435" tIns="25718" rIns="51435" bIns="25718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/>
                      </a:pPr>
                      <a:endParaRPr lang="en-GB" sz="1600" b="1" kern="0" dirty="0">
                        <a:solidFill>
                          <a:prstClr val="black"/>
                        </a:solidFill>
                        <a:cs typeface="Arial" charset="0"/>
                      </a:endParaRPr>
                    </a:p>
                  </p:txBody>
                </p:sp>
                <p:sp>
                  <p:nvSpPr>
                    <p:cNvPr id="2077" name="Freeform 7"/>
                    <p:cNvSpPr>
                      <a:spLocks/>
                    </p:cNvSpPr>
                    <p:nvPr/>
                  </p:nvSpPr>
                  <p:spPr bwMode="auto">
                    <a:xfrm>
                      <a:off x="4419600" y="3122613"/>
                      <a:ext cx="306388" cy="836612"/>
                    </a:xfrm>
                    <a:custGeom>
                      <a:avLst/>
                      <a:gdLst>
                        <a:gd name="T0" fmla="*/ 70 w 82"/>
                        <a:gd name="T1" fmla="*/ 0 h 223"/>
                        <a:gd name="T2" fmla="*/ 70 w 82"/>
                        <a:gd name="T3" fmla="*/ 0 h 223"/>
                        <a:gd name="T4" fmla="*/ 12 w 82"/>
                        <a:gd name="T5" fmla="*/ 0 h 223"/>
                        <a:gd name="T6" fmla="*/ 12 w 82"/>
                        <a:gd name="T7" fmla="*/ 0 h 223"/>
                        <a:gd name="T8" fmla="*/ 0 w 82"/>
                        <a:gd name="T9" fmla="*/ 12 h 223"/>
                        <a:gd name="T10" fmla="*/ 0 w 82"/>
                        <a:gd name="T11" fmla="*/ 100 h 223"/>
                        <a:gd name="T12" fmla="*/ 12 w 82"/>
                        <a:gd name="T13" fmla="*/ 112 h 223"/>
                        <a:gd name="T14" fmla="*/ 16 w 82"/>
                        <a:gd name="T15" fmla="*/ 112 h 223"/>
                        <a:gd name="T16" fmla="*/ 16 w 82"/>
                        <a:gd name="T17" fmla="*/ 211 h 223"/>
                        <a:gd name="T18" fmla="*/ 28 w 82"/>
                        <a:gd name="T19" fmla="*/ 223 h 223"/>
                        <a:gd name="T20" fmla="*/ 41 w 82"/>
                        <a:gd name="T21" fmla="*/ 211 h 223"/>
                        <a:gd name="T22" fmla="*/ 41 w 82"/>
                        <a:gd name="T23" fmla="*/ 121 h 223"/>
                        <a:gd name="T24" fmla="*/ 42 w 82"/>
                        <a:gd name="T25" fmla="*/ 121 h 223"/>
                        <a:gd name="T26" fmla="*/ 42 w 82"/>
                        <a:gd name="T27" fmla="*/ 211 h 223"/>
                        <a:gd name="T28" fmla="*/ 54 w 82"/>
                        <a:gd name="T29" fmla="*/ 223 h 223"/>
                        <a:gd name="T30" fmla="*/ 66 w 82"/>
                        <a:gd name="T31" fmla="*/ 211 h 223"/>
                        <a:gd name="T32" fmla="*/ 66 w 82"/>
                        <a:gd name="T33" fmla="*/ 112 h 223"/>
                        <a:gd name="T34" fmla="*/ 70 w 82"/>
                        <a:gd name="T35" fmla="*/ 112 h 223"/>
                        <a:gd name="T36" fmla="*/ 82 w 82"/>
                        <a:gd name="T37" fmla="*/ 100 h 223"/>
                        <a:gd name="T38" fmla="*/ 82 w 82"/>
                        <a:gd name="T39" fmla="*/ 12 h 223"/>
                        <a:gd name="T40" fmla="*/ 70 w 82"/>
                        <a:gd name="T41" fmla="*/ 0 h 223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  <a:cxn ang="0">
                          <a:pos x="T30" y="T31"/>
                        </a:cxn>
                        <a:cxn ang="0">
                          <a:pos x="T32" y="T33"/>
                        </a:cxn>
                        <a:cxn ang="0">
                          <a:pos x="T34" y="T35"/>
                        </a:cxn>
                        <a:cxn ang="0">
                          <a:pos x="T36" y="T37"/>
                        </a:cxn>
                        <a:cxn ang="0">
                          <a:pos x="T38" y="T39"/>
                        </a:cxn>
                        <a:cxn ang="0">
                          <a:pos x="T40" y="T41"/>
                        </a:cxn>
                      </a:cxnLst>
                      <a:rect l="0" t="0" r="r" b="b"/>
                      <a:pathLst>
                        <a:path w="82" h="223">
                          <a:moveTo>
                            <a:pt x="70" y="0"/>
                          </a:moveTo>
                          <a:cubicBezTo>
                            <a:pt x="70" y="0"/>
                            <a:pt x="70" y="0"/>
                            <a:pt x="70" y="0"/>
                          </a:cubicBezTo>
                          <a:cubicBezTo>
                            <a:pt x="12" y="0"/>
                            <a:pt x="12" y="0"/>
                            <a:pt x="12" y="0"/>
                          </a:cubicBezTo>
                          <a:cubicBezTo>
                            <a:pt x="12" y="0"/>
                            <a:pt x="12" y="0"/>
                            <a:pt x="12" y="0"/>
                          </a:cubicBezTo>
                          <a:cubicBezTo>
                            <a:pt x="6" y="0"/>
                            <a:pt x="0" y="5"/>
                            <a:pt x="0" y="12"/>
                          </a:cubicBezTo>
                          <a:cubicBezTo>
                            <a:pt x="0" y="100"/>
                            <a:pt x="0" y="100"/>
                            <a:pt x="0" y="100"/>
                          </a:cubicBezTo>
                          <a:cubicBezTo>
                            <a:pt x="0" y="107"/>
                            <a:pt x="6" y="112"/>
                            <a:pt x="12" y="112"/>
                          </a:cubicBezTo>
                          <a:cubicBezTo>
                            <a:pt x="14" y="112"/>
                            <a:pt x="15" y="112"/>
                            <a:pt x="16" y="112"/>
                          </a:cubicBezTo>
                          <a:cubicBezTo>
                            <a:pt x="16" y="211"/>
                            <a:pt x="16" y="211"/>
                            <a:pt x="16" y="211"/>
                          </a:cubicBezTo>
                          <a:cubicBezTo>
                            <a:pt x="16" y="218"/>
                            <a:pt x="22" y="223"/>
                            <a:pt x="28" y="223"/>
                          </a:cubicBezTo>
                          <a:cubicBezTo>
                            <a:pt x="35" y="223"/>
                            <a:pt x="41" y="218"/>
                            <a:pt x="41" y="211"/>
                          </a:cubicBezTo>
                          <a:cubicBezTo>
                            <a:pt x="41" y="121"/>
                            <a:pt x="41" y="121"/>
                            <a:pt x="41" y="121"/>
                          </a:cubicBezTo>
                          <a:cubicBezTo>
                            <a:pt x="42" y="121"/>
                            <a:pt x="42" y="121"/>
                            <a:pt x="42" y="121"/>
                          </a:cubicBezTo>
                          <a:cubicBezTo>
                            <a:pt x="42" y="211"/>
                            <a:pt x="42" y="211"/>
                            <a:pt x="42" y="211"/>
                          </a:cubicBezTo>
                          <a:cubicBezTo>
                            <a:pt x="42" y="218"/>
                            <a:pt x="47" y="223"/>
                            <a:pt x="54" y="223"/>
                          </a:cubicBezTo>
                          <a:cubicBezTo>
                            <a:pt x="61" y="223"/>
                            <a:pt x="66" y="218"/>
                            <a:pt x="66" y="211"/>
                          </a:cubicBezTo>
                          <a:cubicBezTo>
                            <a:pt x="66" y="112"/>
                            <a:pt x="66" y="112"/>
                            <a:pt x="66" y="112"/>
                          </a:cubicBezTo>
                          <a:cubicBezTo>
                            <a:pt x="67" y="112"/>
                            <a:pt x="69" y="112"/>
                            <a:pt x="70" y="112"/>
                          </a:cubicBezTo>
                          <a:cubicBezTo>
                            <a:pt x="76" y="112"/>
                            <a:pt x="82" y="107"/>
                            <a:pt x="82" y="100"/>
                          </a:cubicBezTo>
                          <a:cubicBezTo>
                            <a:pt x="82" y="12"/>
                            <a:pt x="82" y="12"/>
                            <a:pt x="82" y="12"/>
                          </a:cubicBezTo>
                          <a:cubicBezTo>
                            <a:pt x="82" y="5"/>
                            <a:pt x="76" y="0"/>
                            <a:pt x="70" y="0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txBody>
                    <a:bodyPr vert="horz" wrap="square" lIns="51435" tIns="25718" rIns="51435" bIns="25718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/>
                      </a:pPr>
                      <a:endParaRPr lang="en-GB" sz="1600" b="1" kern="0" dirty="0">
                        <a:solidFill>
                          <a:prstClr val="black"/>
                        </a:solidFill>
                        <a:cs typeface="Arial" charset="0"/>
                      </a:endParaRPr>
                    </a:p>
                  </p:txBody>
                </p:sp>
              </p:grpSp>
              <p:grpSp>
                <p:nvGrpSpPr>
                  <p:cNvPr id="2058" name="Group 2057"/>
                  <p:cNvGrpSpPr/>
                  <p:nvPr/>
                </p:nvGrpSpPr>
                <p:grpSpPr>
                  <a:xfrm flipH="1">
                    <a:off x="6305723" y="4799933"/>
                    <a:ext cx="118522" cy="323218"/>
                    <a:chOff x="4419600" y="2886076"/>
                    <a:chExt cx="306388" cy="1073149"/>
                  </a:xfrm>
                  <a:grpFill/>
                </p:grpSpPr>
                <p:sp>
                  <p:nvSpPr>
                    <p:cNvPr id="2074" name="Freeform 6"/>
                    <p:cNvSpPr>
                      <a:spLocks/>
                    </p:cNvSpPr>
                    <p:nvPr/>
                  </p:nvSpPr>
                  <p:spPr bwMode="auto">
                    <a:xfrm>
                      <a:off x="4479925" y="2886076"/>
                      <a:ext cx="190500" cy="192087"/>
                    </a:xfrm>
                    <a:custGeom>
                      <a:avLst/>
                      <a:gdLst>
                        <a:gd name="T0" fmla="*/ 19 w 51"/>
                        <a:gd name="T1" fmla="*/ 48 h 51"/>
                        <a:gd name="T2" fmla="*/ 47 w 51"/>
                        <a:gd name="T3" fmla="*/ 32 h 51"/>
                        <a:gd name="T4" fmla="*/ 32 w 51"/>
                        <a:gd name="T5" fmla="*/ 3 h 51"/>
                        <a:gd name="T6" fmla="*/ 3 w 51"/>
                        <a:gd name="T7" fmla="*/ 19 h 51"/>
                        <a:gd name="T8" fmla="*/ 19 w 51"/>
                        <a:gd name="T9" fmla="*/ 48 h 5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</a:cxnLst>
                      <a:rect l="0" t="0" r="r" b="b"/>
                      <a:pathLst>
                        <a:path w="51" h="51">
                          <a:moveTo>
                            <a:pt x="19" y="48"/>
                          </a:moveTo>
                          <a:cubicBezTo>
                            <a:pt x="31" y="51"/>
                            <a:pt x="44" y="44"/>
                            <a:pt x="47" y="32"/>
                          </a:cubicBezTo>
                          <a:cubicBezTo>
                            <a:pt x="51" y="20"/>
                            <a:pt x="44" y="7"/>
                            <a:pt x="32" y="3"/>
                          </a:cubicBezTo>
                          <a:cubicBezTo>
                            <a:pt x="19" y="0"/>
                            <a:pt x="7" y="7"/>
                            <a:pt x="3" y="19"/>
                          </a:cubicBezTo>
                          <a:cubicBezTo>
                            <a:pt x="0" y="31"/>
                            <a:pt x="7" y="44"/>
                            <a:pt x="19" y="48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txBody>
                    <a:bodyPr vert="horz" wrap="square" lIns="51435" tIns="25718" rIns="51435" bIns="25718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/>
                      </a:pPr>
                      <a:endParaRPr lang="en-GB" sz="1600" b="1" kern="0" dirty="0">
                        <a:solidFill>
                          <a:prstClr val="black"/>
                        </a:solidFill>
                        <a:cs typeface="Arial" charset="0"/>
                      </a:endParaRPr>
                    </a:p>
                  </p:txBody>
                </p:sp>
                <p:sp>
                  <p:nvSpPr>
                    <p:cNvPr id="2075" name="Freeform 7"/>
                    <p:cNvSpPr>
                      <a:spLocks/>
                    </p:cNvSpPr>
                    <p:nvPr/>
                  </p:nvSpPr>
                  <p:spPr bwMode="auto">
                    <a:xfrm>
                      <a:off x="4419600" y="3122613"/>
                      <a:ext cx="306388" cy="836612"/>
                    </a:xfrm>
                    <a:custGeom>
                      <a:avLst/>
                      <a:gdLst>
                        <a:gd name="T0" fmla="*/ 70 w 82"/>
                        <a:gd name="T1" fmla="*/ 0 h 223"/>
                        <a:gd name="T2" fmla="*/ 70 w 82"/>
                        <a:gd name="T3" fmla="*/ 0 h 223"/>
                        <a:gd name="T4" fmla="*/ 12 w 82"/>
                        <a:gd name="T5" fmla="*/ 0 h 223"/>
                        <a:gd name="T6" fmla="*/ 12 w 82"/>
                        <a:gd name="T7" fmla="*/ 0 h 223"/>
                        <a:gd name="T8" fmla="*/ 0 w 82"/>
                        <a:gd name="T9" fmla="*/ 12 h 223"/>
                        <a:gd name="T10" fmla="*/ 0 w 82"/>
                        <a:gd name="T11" fmla="*/ 100 h 223"/>
                        <a:gd name="T12" fmla="*/ 12 w 82"/>
                        <a:gd name="T13" fmla="*/ 112 h 223"/>
                        <a:gd name="T14" fmla="*/ 16 w 82"/>
                        <a:gd name="T15" fmla="*/ 112 h 223"/>
                        <a:gd name="T16" fmla="*/ 16 w 82"/>
                        <a:gd name="T17" fmla="*/ 211 h 223"/>
                        <a:gd name="T18" fmla="*/ 28 w 82"/>
                        <a:gd name="T19" fmla="*/ 223 h 223"/>
                        <a:gd name="T20" fmla="*/ 41 w 82"/>
                        <a:gd name="T21" fmla="*/ 211 h 223"/>
                        <a:gd name="T22" fmla="*/ 41 w 82"/>
                        <a:gd name="T23" fmla="*/ 121 h 223"/>
                        <a:gd name="T24" fmla="*/ 42 w 82"/>
                        <a:gd name="T25" fmla="*/ 121 h 223"/>
                        <a:gd name="T26" fmla="*/ 42 w 82"/>
                        <a:gd name="T27" fmla="*/ 211 h 223"/>
                        <a:gd name="T28" fmla="*/ 54 w 82"/>
                        <a:gd name="T29" fmla="*/ 223 h 223"/>
                        <a:gd name="T30" fmla="*/ 66 w 82"/>
                        <a:gd name="T31" fmla="*/ 211 h 223"/>
                        <a:gd name="T32" fmla="*/ 66 w 82"/>
                        <a:gd name="T33" fmla="*/ 112 h 223"/>
                        <a:gd name="T34" fmla="*/ 70 w 82"/>
                        <a:gd name="T35" fmla="*/ 112 h 223"/>
                        <a:gd name="T36" fmla="*/ 82 w 82"/>
                        <a:gd name="T37" fmla="*/ 100 h 223"/>
                        <a:gd name="T38" fmla="*/ 82 w 82"/>
                        <a:gd name="T39" fmla="*/ 12 h 223"/>
                        <a:gd name="T40" fmla="*/ 70 w 82"/>
                        <a:gd name="T41" fmla="*/ 0 h 223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  <a:cxn ang="0">
                          <a:pos x="T30" y="T31"/>
                        </a:cxn>
                        <a:cxn ang="0">
                          <a:pos x="T32" y="T33"/>
                        </a:cxn>
                        <a:cxn ang="0">
                          <a:pos x="T34" y="T35"/>
                        </a:cxn>
                        <a:cxn ang="0">
                          <a:pos x="T36" y="T37"/>
                        </a:cxn>
                        <a:cxn ang="0">
                          <a:pos x="T38" y="T39"/>
                        </a:cxn>
                        <a:cxn ang="0">
                          <a:pos x="T40" y="T41"/>
                        </a:cxn>
                      </a:cxnLst>
                      <a:rect l="0" t="0" r="r" b="b"/>
                      <a:pathLst>
                        <a:path w="82" h="223">
                          <a:moveTo>
                            <a:pt x="70" y="0"/>
                          </a:moveTo>
                          <a:cubicBezTo>
                            <a:pt x="70" y="0"/>
                            <a:pt x="70" y="0"/>
                            <a:pt x="70" y="0"/>
                          </a:cubicBezTo>
                          <a:cubicBezTo>
                            <a:pt x="12" y="0"/>
                            <a:pt x="12" y="0"/>
                            <a:pt x="12" y="0"/>
                          </a:cubicBezTo>
                          <a:cubicBezTo>
                            <a:pt x="12" y="0"/>
                            <a:pt x="12" y="0"/>
                            <a:pt x="12" y="0"/>
                          </a:cubicBezTo>
                          <a:cubicBezTo>
                            <a:pt x="6" y="0"/>
                            <a:pt x="0" y="5"/>
                            <a:pt x="0" y="12"/>
                          </a:cubicBezTo>
                          <a:cubicBezTo>
                            <a:pt x="0" y="100"/>
                            <a:pt x="0" y="100"/>
                            <a:pt x="0" y="100"/>
                          </a:cubicBezTo>
                          <a:cubicBezTo>
                            <a:pt x="0" y="107"/>
                            <a:pt x="6" y="112"/>
                            <a:pt x="12" y="112"/>
                          </a:cubicBezTo>
                          <a:cubicBezTo>
                            <a:pt x="14" y="112"/>
                            <a:pt x="15" y="112"/>
                            <a:pt x="16" y="112"/>
                          </a:cubicBezTo>
                          <a:cubicBezTo>
                            <a:pt x="16" y="211"/>
                            <a:pt x="16" y="211"/>
                            <a:pt x="16" y="211"/>
                          </a:cubicBezTo>
                          <a:cubicBezTo>
                            <a:pt x="16" y="218"/>
                            <a:pt x="22" y="223"/>
                            <a:pt x="28" y="223"/>
                          </a:cubicBezTo>
                          <a:cubicBezTo>
                            <a:pt x="35" y="223"/>
                            <a:pt x="41" y="218"/>
                            <a:pt x="41" y="211"/>
                          </a:cubicBezTo>
                          <a:cubicBezTo>
                            <a:pt x="41" y="121"/>
                            <a:pt x="41" y="121"/>
                            <a:pt x="41" y="121"/>
                          </a:cubicBezTo>
                          <a:cubicBezTo>
                            <a:pt x="42" y="121"/>
                            <a:pt x="42" y="121"/>
                            <a:pt x="42" y="121"/>
                          </a:cubicBezTo>
                          <a:cubicBezTo>
                            <a:pt x="42" y="211"/>
                            <a:pt x="42" y="211"/>
                            <a:pt x="42" y="211"/>
                          </a:cubicBezTo>
                          <a:cubicBezTo>
                            <a:pt x="42" y="218"/>
                            <a:pt x="47" y="223"/>
                            <a:pt x="54" y="223"/>
                          </a:cubicBezTo>
                          <a:cubicBezTo>
                            <a:pt x="61" y="223"/>
                            <a:pt x="66" y="218"/>
                            <a:pt x="66" y="211"/>
                          </a:cubicBezTo>
                          <a:cubicBezTo>
                            <a:pt x="66" y="112"/>
                            <a:pt x="66" y="112"/>
                            <a:pt x="66" y="112"/>
                          </a:cubicBezTo>
                          <a:cubicBezTo>
                            <a:pt x="67" y="112"/>
                            <a:pt x="69" y="112"/>
                            <a:pt x="70" y="112"/>
                          </a:cubicBezTo>
                          <a:cubicBezTo>
                            <a:pt x="76" y="112"/>
                            <a:pt x="82" y="107"/>
                            <a:pt x="82" y="100"/>
                          </a:cubicBezTo>
                          <a:cubicBezTo>
                            <a:pt x="82" y="12"/>
                            <a:pt x="82" y="12"/>
                            <a:pt x="82" y="12"/>
                          </a:cubicBezTo>
                          <a:cubicBezTo>
                            <a:pt x="82" y="5"/>
                            <a:pt x="76" y="0"/>
                            <a:pt x="70" y="0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txBody>
                    <a:bodyPr vert="horz" wrap="square" lIns="51435" tIns="25718" rIns="51435" bIns="25718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/>
                      </a:pPr>
                      <a:endParaRPr lang="en-GB" sz="1600" b="1" kern="0" dirty="0">
                        <a:solidFill>
                          <a:prstClr val="black"/>
                        </a:solidFill>
                        <a:cs typeface="Arial" charset="0"/>
                      </a:endParaRPr>
                    </a:p>
                  </p:txBody>
                </p:sp>
              </p:grpSp>
              <p:grpSp>
                <p:nvGrpSpPr>
                  <p:cNvPr id="2059" name="Group 2058"/>
                  <p:cNvGrpSpPr/>
                  <p:nvPr/>
                </p:nvGrpSpPr>
                <p:grpSpPr>
                  <a:xfrm flipH="1">
                    <a:off x="5637745" y="5141979"/>
                    <a:ext cx="118522" cy="323218"/>
                    <a:chOff x="4419600" y="2886076"/>
                    <a:chExt cx="306388" cy="1073149"/>
                  </a:xfrm>
                  <a:grpFill/>
                </p:grpSpPr>
                <p:sp>
                  <p:nvSpPr>
                    <p:cNvPr id="2072" name="Freeform 6"/>
                    <p:cNvSpPr>
                      <a:spLocks/>
                    </p:cNvSpPr>
                    <p:nvPr/>
                  </p:nvSpPr>
                  <p:spPr bwMode="auto">
                    <a:xfrm>
                      <a:off x="4479925" y="2886076"/>
                      <a:ext cx="190500" cy="192087"/>
                    </a:xfrm>
                    <a:custGeom>
                      <a:avLst/>
                      <a:gdLst>
                        <a:gd name="T0" fmla="*/ 19 w 51"/>
                        <a:gd name="T1" fmla="*/ 48 h 51"/>
                        <a:gd name="T2" fmla="*/ 47 w 51"/>
                        <a:gd name="T3" fmla="*/ 32 h 51"/>
                        <a:gd name="T4" fmla="*/ 32 w 51"/>
                        <a:gd name="T5" fmla="*/ 3 h 51"/>
                        <a:gd name="T6" fmla="*/ 3 w 51"/>
                        <a:gd name="T7" fmla="*/ 19 h 51"/>
                        <a:gd name="T8" fmla="*/ 19 w 51"/>
                        <a:gd name="T9" fmla="*/ 48 h 5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</a:cxnLst>
                      <a:rect l="0" t="0" r="r" b="b"/>
                      <a:pathLst>
                        <a:path w="51" h="51">
                          <a:moveTo>
                            <a:pt x="19" y="48"/>
                          </a:moveTo>
                          <a:cubicBezTo>
                            <a:pt x="31" y="51"/>
                            <a:pt x="44" y="44"/>
                            <a:pt x="47" y="32"/>
                          </a:cubicBezTo>
                          <a:cubicBezTo>
                            <a:pt x="51" y="20"/>
                            <a:pt x="44" y="7"/>
                            <a:pt x="32" y="3"/>
                          </a:cubicBezTo>
                          <a:cubicBezTo>
                            <a:pt x="19" y="0"/>
                            <a:pt x="7" y="7"/>
                            <a:pt x="3" y="19"/>
                          </a:cubicBezTo>
                          <a:cubicBezTo>
                            <a:pt x="0" y="31"/>
                            <a:pt x="7" y="44"/>
                            <a:pt x="19" y="48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txBody>
                    <a:bodyPr vert="horz" wrap="square" lIns="51435" tIns="25718" rIns="51435" bIns="25718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/>
                      </a:pPr>
                      <a:endParaRPr lang="en-GB" sz="1600" b="1" kern="0" dirty="0">
                        <a:solidFill>
                          <a:prstClr val="black"/>
                        </a:solidFill>
                        <a:cs typeface="Arial" charset="0"/>
                      </a:endParaRPr>
                    </a:p>
                  </p:txBody>
                </p:sp>
                <p:sp>
                  <p:nvSpPr>
                    <p:cNvPr id="2073" name="Freeform 7"/>
                    <p:cNvSpPr>
                      <a:spLocks/>
                    </p:cNvSpPr>
                    <p:nvPr/>
                  </p:nvSpPr>
                  <p:spPr bwMode="auto">
                    <a:xfrm>
                      <a:off x="4419600" y="3122613"/>
                      <a:ext cx="306388" cy="836612"/>
                    </a:xfrm>
                    <a:custGeom>
                      <a:avLst/>
                      <a:gdLst>
                        <a:gd name="T0" fmla="*/ 70 w 82"/>
                        <a:gd name="T1" fmla="*/ 0 h 223"/>
                        <a:gd name="T2" fmla="*/ 70 w 82"/>
                        <a:gd name="T3" fmla="*/ 0 h 223"/>
                        <a:gd name="T4" fmla="*/ 12 w 82"/>
                        <a:gd name="T5" fmla="*/ 0 h 223"/>
                        <a:gd name="T6" fmla="*/ 12 w 82"/>
                        <a:gd name="T7" fmla="*/ 0 h 223"/>
                        <a:gd name="T8" fmla="*/ 0 w 82"/>
                        <a:gd name="T9" fmla="*/ 12 h 223"/>
                        <a:gd name="T10" fmla="*/ 0 w 82"/>
                        <a:gd name="T11" fmla="*/ 100 h 223"/>
                        <a:gd name="T12" fmla="*/ 12 w 82"/>
                        <a:gd name="T13" fmla="*/ 112 h 223"/>
                        <a:gd name="T14" fmla="*/ 16 w 82"/>
                        <a:gd name="T15" fmla="*/ 112 h 223"/>
                        <a:gd name="T16" fmla="*/ 16 w 82"/>
                        <a:gd name="T17" fmla="*/ 211 h 223"/>
                        <a:gd name="T18" fmla="*/ 28 w 82"/>
                        <a:gd name="T19" fmla="*/ 223 h 223"/>
                        <a:gd name="T20" fmla="*/ 41 w 82"/>
                        <a:gd name="T21" fmla="*/ 211 h 223"/>
                        <a:gd name="T22" fmla="*/ 41 w 82"/>
                        <a:gd name="T23" fmla="*/ 121 h 223"/>
                        <a:gd name="T24" fmla="*/ 42 w 82"/>
                        <a:gd name="T25" fmla="*/ 121 h 223"/>
                        <a:gd name="T26" fmla="*/ 42 w 82"/>
                        <a:gd name="T27" fmla="*/ 211 h 223"/>
                        <a:gd name="T28" fmla="*/ 54 w 82"/>
                        <a:gd name="T29" fmla="*/ 223 h 223"/>
                        <a:gd name="T30" fmla="*/ 66 w 82"/>
                        <a:gd name="T31" fmla="*/ 211 h 223"/>
                        <a:gd name="T32" fmla="*/ 66 w 82"/>
                        <a:gd name="T33" fmla="*/ 112 h 223"/>
                        <a:gd name="T34" fmla="*/ 70 w 82"/>
                        <a:gd name="T35" fmla="*/ 112 h 223"/>
                        <a:gd name="T36" fmla="*/ 82 w 82"/>
                        <a:gd name="T37" fmla="*/ 100 h 223"/>
                        <a:gd name="T38" fmla="*/ 82 w 82"/>
                        <a:gd name="T39" fmla="*/ 12 h 223"/>
                        <a:gd name="T40" fmla="*/ 70 w 82"/>
                        <a:gd name="T41" fmla="*/ 0 h 223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  <a:cxn ang="0">
                          <a:pos x="T30" y="T31"/>
                        </a:cxn>
                        <a:cxn ang="0">
                          <a:pos x="T32" y="T33"/>
                        </a:cxn>
                        <a:cxn ang="0">
                          <a:pos x="T34" y="T35"/>
                        </a:cxn>
                        <a:cxn ang="0">
                          <a:pos x="T36" y="T37"/>
                        </a:cxn>
                        <a:cxn ang="0">
                          <a:pos x="T38" y="T39"/>
                        </a:cxn>
                        <a:cxn ang="0">
                          <a:pos x="T40" y="T41"/>
                        </a:cxn>
                      </a:cxnLst>
                      <a:rect l="0" t="0" r="r" b="b"/>
                      <a:pathLst>
                        <a:path w="82" h="223">
                          <a:moveTo>
                            <a:pt x="70" y="0"/>
                          </a:moveTo>
                          <a:cubicBezTo>
                            <a:pt x="70" y="0"/>
                            <a:pt x="70" y="0"/>
                            <a:pt x="70" y="0"/>
                          </a:cubicBezTo>
                          <a:cubicBezTo>
                            <a:pt x="12" y="0"/>
                            <a:pt x="12" y="0"/>
                            <a:pt x="12" y="0"/>
                          </a:cubicBezTo>
                          <a:cubicBezTo>
                            <a:pt x="12" y="0"/>
                            <a:pt x="12" y="0"/>
                            <a:pt x="12" y="0"/>
                          </a:cubicBezTo>
                          <a:cubicBezTo>
                            <a:pt x="6" y="0"/>
                            <a:pt x="0" y="5"/>
                            <a:pt x="0" y="12"/>
                          </a:cubicBezTo>
                          <a:cubicBezTo>
                            <a:pt x="0" y="100"/>
                            <a:pt x="0" y="100"/>
                            <a:pt x="0" y="100"/>
                          </a:cubicBezTo>
                          <a:cubicBezTo>
                            <a:pt x="0" y="107"/>
                            <a:pt x="6" y="112"/>
                            <a:pt x="12" y="112"/>
                          </a:cubicBezTo>
                          <a:cubicBezTo>
                            <a:pt x="14" y="112"/>
                            <a:pt x="15" y="112"/>
                            <a:pt x="16" y="112"/>
                          </a:cubicBezTo>
                          <a:cubicBezTo>
                            <a:pt x="16" y="211"/>
                            <a:pt x="16" y="211"/>
                            <a:pt x="16" y="211"/>
                          </a:cubicBezTo>
                          <a:cubicBezTo>
                            <a:pt x="16" y="218"/>
                            <a:pt x="22" y="223"/>
                            <a:pt x="28" y="223"/>
                          </a:cubicBezTo>
                          <a:cubicBezTo>
                            <a:pt x="35" y="223"/>
                            <a:pt x="41" y="218"/>
                            <a:pt x="41" y="211"/>
                          </a:cubicBezTo>
                          <a:cubicBezTo>
                            <a:pt x="41" y="121"/>
                            <a:pt x="41" y="121"/>
                            <a:pt x="41" y="121"/>
                          </a:cubicBezTo>
                          <a:cubicBezTo>
                            <a:pt x="42" y="121"/>
                            <a:pt x="42" y="121"/>
                            <a:pt x="42" y="121"/>
                          </a:cubicBezTo>
                          <a:cubicBezTo>
                            <a:pt x="42" y="211"/>
                            <a:pt x="42" y="211"/>
                            <a:pt x="42" y="211"/>
                          </a:cubicBezTo>
                          <a:cubicBezTo>
                            <a:pt x="42" y="218"/>
                            <a:pt x="47" y="223"/>
                            <a:pt x="54" y="223"/>
                          </a:cubicBezTo>
                          <a:cubicBezTo>
                            <a:pt x="61" y="223"/>
                            <a:pt x="66" y="218"/>
                            <a:pt x="66" y="211"/>
                          </a:cubicBezTo>
                          <a:cubicBezTo>
                            <a:pt x="66" y="112"/>
                            <a:pt x="66" y="112"/>
                            <a:pt x="66" y="112"/>
                          </a:cubicBezTo>
                          <a:cubicBezTo>
                            <a:pt x="67" y="112"/>
                            <a:pt x="69" y="112"/>
                            <a:pt x="70" y="112"/>
                          </a:cubicBezTo>
                          <a:cubicBezTo>
                            <a:pt x="76" y="112"/>
                            <a:pt x="82" y="107"/>
                            <a:pt x="82" y="100"/>
                          </a:cubicBezTo>
                          <a:cubicBezTo>
                            <a:pt x="82" y="12"/>
                            <a:pt x="82" y="12"/>
                            <a:pt x="82" y="12"/>
                          </a:cubicBezTo>
                          <a:cubicBezTo>
                            <a:pt x="82" y="5"/>
                            <a:pt x="76" y="0"/>
                            <a:pt x="70" y="0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txBody>
                    <a:bodyPr vert="horz" wrap="square" lIns="51435" tIns="25718" rIns="51435" bIns="25718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/>
                      </a:pPr>
                      <a:endParaRPr lang="en-GB" sz="1600" b="1" kern="0" dirty="0">
                        <a:solidFill>
                          <a:prstClr val="black"/>
                        </a:solidFill>
                        <a:cs typeface="Arial" charset="0"/>
                      </a:endParaRPr>
                    </a:p>
                  </p:txBody>
                </p:sp>
              </p:grpSp>
              <p:grpSp>
                <p:nvGrpSpPr>
                  <p:cNvPr id="2060" name="Group 2059"/>
                  <p:cNvGrpSpPr/>
                  <p:nvPr/>
                </p:nvGrpSpPr>
                <p:grpSpPr>
                  <a:xfrm flipH="1">
                    <a:off x="5804739" y="5141979"/>
                    <a:ext cx="118522" cy="323218"/>
                    <a:chOff x="4419600" y="2886076"/>
                    <a:chExt cx="306388" cy="1073149"/>
                  </a:xfrm>
                  <a:grpFill/>
                </p:grpSpPr>
                <p:sp>
                  <p:nvSpPr>
                    <p:cNvPr id="2070" name="Freeform 6"/>
                    <p:cNvSpPr>
                      <a:spLocks/>
                    </p:cNvSpPr>
                    <p:nvPr/>
                  </p:nvSpPr>
                  <p:spPr bwMode="auto">
                    <a:xfrm>
                      <a:off x="4479925" y="2886076"/>
                      <a:ext cx="190500" cy="192087"/>
                    </a:xfrm>
                    <a:custGeom>
                      <a:avLst/>
                      <a:gdLst>
                        <a:gd name="T0" fmla="*/ 19 w 51"/>
                        <a:gd name="T1" fmla="*/ 48 h 51"/>
                        <a:gd name="T2" fmla="*/ 47 w 51"/>
                        <a:gd name="T3" fmla="*/ 32 h 51"/>
                        <a:gd name="T4" fmla="*/ 32 w 51"/>
                        <a:gd name="T5" fmla="*/ 3 h 51"/>
                        <a:gd name="T6" fmla="*/ 3 w 51"/>
                        <a:gd name="T7" fmla="*/ 19 h 51"/>
                        <a:gd name="T8" fmla="*/ 19 w 51"/>
                        <a:gd name="T9" fmla="*/ 48 h 5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</a:cxnLst>
                      <a:rect l="0" t="0" r="r" b="b"/>
                      <a:pathLst>
                        <a:path w="51" h="51">
                          <a:moveTo>
                            <a:pt x="19" y="48"/>
                          </a:moveTo>
                          <a:cubicBezTo>
                            <a:pt x="31" y="51"/>
                            <a:pt x="44" y="44"/>
                            <a:pt x="47" y="32"/>
                          </a:cubicBezTo>
                          <a:cubicBezTo>
                            <a:pt x="51" y="20"/>
                            <a:pt x="44" y="7"/>
                            <a:pt x="32" y="3"/>
                          </a:cubicBezTo>
                          <a:cubicBezTo>
                            <a:pt x="19" y="0"/>
                            <a:pt x="7" y="7"/>
                            <a:pt x="3" y="19"/>
                          </a:cubicBezTo>
                          <a:cubicBezTo>
                            <a:pt x="0" y="31"/>
                            <a:pt x="7" y="44"/>
                            <a:pt x="19" y="48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txBody>
                    <a:bodyPr vert="horz" wrap="square" lIns="51435" tIns="25718" rIns="51435" bIns="25718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/>
                      </a:pPr>
                      <a:endParaRPr lang="en-GB" sz="1600" b="1" kern="0" dirty="0">
                        <a:solidFill>
                          <a:prstClr val="black"/>
                        </a:solidFill>
                        <a:cs typeface="Arial" charset="0"/>
                      </a:endParaRPr>
                    </a:p>
                  </p:txBody>
                </p:sp>
                <p:sp>
                  <p:nvSpPr>
                    <p:cNvPr id="2071" name="Freeform 7"/>
                    <p:cNvSpPr>
                      <a:spLocks/>
                    </p:cNvSpPr>
                    <p:nvPr/>
                  </p:nvSpPr>
                  <p:spPr bwMode="auto">
                    <a:xfrm>
                      <a:off x="4419600" y="3122613"/>
                      <a:ext cx="306388" cy="836612"/>
                    </a:xfrm>
                    <a:custGeom>
                      <a:avLst/>
                      <a:gdLst>
                        <a:gd name="T0" fmla="*/ 70 w 82"/>
                        <a:gd name="T1" fmla="*/ 0 h 223"/>
                        <a:gd name="T2" fmla="*/ 70 w 82"/>
                        <a:gd name="T3" fmla="*/ 0 h 223"/>
                        <a:gd name="T4" fmla="*/ 12 w 82"/>
                        <a:gd name="T5" fmla="*/ 0 h 223"/>
                        <a:gd name="T6" fmla="*/ 12 w 82"/>
                        <a:gd name="T7" fmla="*/ 0 h 223"/>
                        <a:gd name="T8" fmla="*/ 0 w 82"/>
                        <a:gd name="T9" fmla="*/ 12 h 223"/>
                        <a:gd name="T10" fmla="*/ 0 w 82"/>
                        <a:gd name="T11" fmla="*/ 100 h 223"/>
                        <a:gd name="T12" fmla="*/ 12 w 82"/>
                        <a:gd name="T13" fmla="*/ 112 h 223"/>
                        <a:gd name="T14" fmla="*/ 16 w 82"/>
                        <a:gd name="T15" fmla="*/ 112 h 223"/>
                        <a:gd name="T16" fmla="*/ 16 w 82"/>
                        <a:gd name="T17" fmla="*/ 211 h 223"/>
                        <a:gd name="T18" fmla="*/ 28 w 82"/>
                        <a:gd name="T19" fmla="*/ 223 h 223"/>
                        <a:gd name="T20" fmla="*/ 41 w 82"/>
                        <a:gd name="T21" fmla="*/ 211 h 223"/>
                        <a:gd name="T22" fmla="*/ 41 w 82"/>
                        <a:gd name="T23" fmla="*/ 121 h 223"/>
                        <a:gd name="T24" fmla="*/ 42 w 82"/>
                        <a:gd name="T25" fmla="*/ 121 h 223"/>
                        <a:gd name="T26" fmla="*/ 42 w 82"/>
                        <a:gd name="T27" fmla="*/ 211 h 223"/>
                        <a:gd name="T28" fmla="*/ 54 w 82"/>
                        <a:gd name="T29" fmla="*/ 223 h 223"/>
                        <a:gd name="T30" fmla="*/ 66 w 82"/>
                        <a:gd name="T31" fmla="*/ 211 h 223"/>
                        <a:gd name="T32" fmla="*/ 66 w 82"/>
                        <a:gd name="T33" fmla="*/ 112 h 223"/>
                        <a:gd name="T34" fmla="*/ 70 w 82"/>
                        <a:gd name="T35" fmla="*/ 112 h 223"/>
                        <a:gd name="T36" fmla="*/ 82 w 82"/>
                        <a:gd name="T37" fmla="*/ 100 h 223"/>
                        <a:gd name="T38" fmla="*/ 82 w 82"/>
                        <a:gd name="T39" fmla="*/ 12 h 223"/>
                        <a:gd name="T40" fmla="*/ 70 w 82"/>
                        <a:gd name="T41" fmla="*/ 0 h 223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  <a:cxn ang="0">
                          <a:pos x="T30" y="T31"/>
                        </a:cxn>
                        <a:cxn ang="0">
                          <a:pos x="T32" y="T33"/>
                        </a:cxn>
                        <a:cxn ang="0">
                          <a:pos x="T34" y="T35"/>
                        </a:cxn>
                        <a:cxn ang="0">
                          <a:pos x="T36" y="T37"/>
                        </a:cxn>
                        <a:cxn ang="0">
                          <a:pos x="T38" y="T39"/>
                        </a:cxn>
                        <a:cxn ang="0">
                          <a:pos x="T40" y="T41"/>
                        </a:cxn>
                      </a:cxnLst>
                      <a:rect l="0" t="0" r="r" b="b"/>
                      <a:pathLst>
                        <a:path w="82" h="223">
                          <a:moveTo>
                            <a:pt x="70" y="0"/>
                          </a:moveTo>
                          <a:cubicBezTo>
                            <a:pt x="70" y="0"/>
                            <a:pt x="70" y="0"/>
                            <a:pt x="70" y="0"/>
                          </a:cubicBezTo>
                          <a:cubicBezTo>
                            <a:pt x="12" y="0"/>
                            <a:pt x="12" y="0"/>
                            <a:pt x="12" y="0"/>
                          </a:cubicBezTo>
                          <a:cubicBezTo>
                            <a:pt x="12" y="0"/>
                            <a:pt x="12" y="0"/>
                            <a:pt x="12" y="0"/>
                          </a:cubicBezTo>
                          <a:cubicBezTo>
                            <a:pt x="6" y="0"/>
                            <a:pt x="0" y="5"/>
                            <a:pt x="0" y="12"/>
                          </a:cubicBezTo>
                          <a:cubicBezTo>
                            <a:pt x="0" y="100"/>
                            <a:pt x="0" y="100"/>
                            <a:pt x="0" y="100"/>
                          </a:cubicBezTo>
                          <a:cubicBezTo>
                            <a:pt x="0" y="107"/>
                            <a:pt x="6" y="112"/>
                            <a:pt x="12" y="112"/>
                          </a:cubicBezTo>
                          <a:cubicBezTo>
                            <a:pt x="14" y="112"/>
                            <a:pt x="15" y="112"/>
                            <a:pt x="16" y="112"/>
                          </a:cubicBezTo>
                          <a:cubicBezTo>
                            <a:pt x="16" y="211"/>
                            <a:pt x="16" y="211"/>
                            <a:pt x="16" y="211"/>
                          </a:cubicBezTo>
                          <a:cubicBezTo>
                            <a:pt x="16" y="218"/>
                            <a:pt x="22" y="223"/>
                            <a:pt x="28" y="223"/>
                          </a:cubicBezTo>
                          <a:cubicBezTo>
                            <a:pt x="35" y="223"/>
                            <a:pt x="41" y="218"/>
                            <a:pt x="41" y="211"/>
                          </a:cubicBezTo>
                          <a:cubicBezTo>
                            <a:pt x="41" y="121"/>
                            <a:pt x="41" y="121"/>
                            <a:pt x="41" y="121"/>
                          </a:cubicBezTo>
                          <a:cubicBezTo>
                            <a:pt x="42" y="121"/>
                            <a:pt x="42" y="121"/>
                            <a:pt x="42" y="121"/>
                          </a:cubicBezTo>
                          <a:cubicBezTo>
                            <a:pt x="42" y="211"/>
                            <a:pt x="42" y="211"/>
                            <a:pt x="42" y="211"/>
                          </a:cubicBezTo>
                          <a:cubicBezTo>
                            <a:pt x="42" y="218"/>
                            <a:pt x="47" y="223"/>
                            <a:pt x="54" y="223"/>
                          </a:cubicBezTo>
                          <a:cubicBezTo>
                            <a:pt x="61" y="223"/>
                            <a:pt x="66" y="218"/>
                            <a:pt x="66" y="211"/>
                          </a:cubicBezTo>
                          <a:cubicBezTo>
                            <a:pt x="66" y="112"/>
                            <a:pt x="66" y="112"/>
                            <a:pt x="66" y="112"/>
                          </a:cubicBezTo>
                          <a:cubicBezTo>
                            <a:pt x="67" y="112"/>
                            <a:pt x="69" y="112"/>
                            <a:pt x="70" y="112"/>
                          </a:cubicBezTo>
                          <a:cubicBezTo>
                            <a:pt x="76" y="112"/>
                            <a:pt x="82" y="107"/>
                            <a:pt x="82" y="100"/>
                          </a:cubicBezTo>
                          <a:cubicBezTo>
                            <a:pt x="82" y="12"/>
                            <a:pt x="82" y="12"/>
                            <a:pt x="82" y="12"/>
                          </a:cubicBezTo>
                          <a:cubicBezTo>
                            <a:pt x="82" y="5"/>
                            <a:pt x="76" y="0"/>
                            <a:pt x="70" y="0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txBody>
                    <a:bodyPr vert="horz" wrap="square" lIns="51435" tIns="25718" rIns="51435" bIns="25718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/>
                      </a:pPr>
                      <a:endParaRPr lang="en-GB" sz="1600" b="1" kern="0" dirty="0">
                        <a:solidFill>
                          <a:prstClr val="black"/>
                        </a:solidFill>
                        <a:cs typeface="Arial" charset="0"/>
                      </a:endParaRPr>
                    </a:p>
                  </p:txBody>
                </p:sp>
              </p:grpSp>
              <p:grpSp>
                <p:nvGrpSpPr>
                  <p:cNvPr id="2061" name="Group 2060"/>
                  <p:cNvGrpSpPr/>
                  <p:nvPr/>
                </p:nvGrpSpPr>
                <p:grpSpPr>
                  <a:xfrm flipH="1">
                    <a:off x="5971734" y="5141979"/>
                    <a:ext cx="118522" cy="323218"/>
                    <a:chOff x="4419600" y="2886076"/>
                    <a:chExt cx="306388" cy="1073149"/>
                  </a:xfrm>
                  <a:grpFill/>
                </p:grpSpPr>
                <p:sp>
                  <p:nvSpPr>
                    <p:cNvPr id="2068" name="Freeform 6"/>
                    <p:cNvSpPr>
                      <a:spLocks/>
                    </p:cNvSpPr>
                    <p:nvPr/>
                  </p:nvSpPr>
                  <p:spPr bwMode="auto">
                    <a:xfrm>
                      <a:off x="4479925" y="2886076"/>
                      <a:ext cx="190500" cy="192087"/>
                    </a:xfrm>
                    <a:custGeom>
                      <a:avLst/>
                      <a:gdLst>
                        <a:gd name="T0" fmla="*/ 19 w 51"/>
                        <a:gd name="T1" fmla="*/ 48 h 51"/>
                        <a:gd name="T2" fmla="*/ 47 w 51"/>
                        <a:gd name="T3" fmla="*/ 32 h 51"/>
                        <a:gd name="T4" fmla="*/ 32 w 51"/>
                        <a:gd name="T5" fmla="*/ 3 h 51"/>
                        <a:gd name="T6" fmla="*/ 3 w 51"/>
                        <a:gd name="T7" fmla="*/ 19 h 51"/>
                        <a:gd name="T8" fmla="*/ 19 w 51"/>
                        <a:gd name="T9" fmla="*/ 48 h 5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</a:cxnLst>
                      <a:rect l="0" t="0" r="r" b="b"/>
                      <a:pathLst>
                        <a:path w="51" h="51">
                          <a:moveTo>
                            <a:pt x="19" y="48"/>
                          </a:moveTo>
                          <a:cubicBezTo>
                            <a:pt x="31" y="51"/>
                            <a:pt x="44" y="44"/>
                            <a:pt x="47" y="32"/>
                          </a:cubicBezTo>
                          <a:cubicBezTo>
                            <a:pt x="51" y="20"/>
                            <a:pt x="44" y="7"/>
                            <a:pt x="32" y="3"/>
                          </a:cubicBezTo>
                          <a:cubicBezTo>
                            <a:pt x="19" y="0"/>
                            <a:pt x="7" y="7"/>
                            <a:pt x="3" y="19"/>
                          </a:cubicBezTo>
                          <a:cubicBezTo>
                            <a:pt x="0" y="31"/>
                            <a:pt x="7" y="44"/>
                            <a:pt x="19" y="48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txBody>
                    <a:bodyPr vert="horz" wrap="square" lIns="51435" tIns="25718" rIns="51435" bIns="25718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/>
                      </a:pPr>
                      <a:endParaRPr lang="en-GB" sz="1600" b="1" kern="0" dirty="0">
                        <a:solidFill>
                          <a:prstClr val="black"/>
                        </a:solidFill>
                        <a:cs typeface="Arial" charset="0"/>
                      </a:endParaRPr>
                    </a:p>
                  </p:txBody>
                </p:sp>
                <p:sp>
                  <p:nvSpPr>
                    <p:cNvPr id="2069" name="Freeform 7"/>
                    <p:cNvSpPr>
                      <a:spLocks/>
                    </p:cNvSpPr>
                    <p:nvPr/>
                  </p:nvSpPr>
                  <p:spPr bwMode="auto">
                    <a:xfrm>
                      <a:off x="4419600" y="3122613"/>
                      <a:ext cx="306388" cy="836612"/>
                    </a:xfrm>
                    <a:custGeom>
                      <a:avLst/>
                      <a:gdLst>
                        <a:gd name="T0" fmla="*/ 70 w 82"/>
                        <a:gd name="T1" fmla="*/ 0 h 223"/>
                        <a:gd name="T2" fmla="*/ 70 w 82"/>
                        <a:gd name="T3" fmla="*/ 0 h 223"/>
                        <a:gd name="T4" fmla="*/ 12 w 82"/>
                        <a:gd name="T5" fmla="*/ 0 h 223"/>
                        <a:gd name="T6" fmla="*/ 12 w 82"/>
                        <a:gd name="T7" fmla="*/ 0 h 223"/>
                        <a:gd name="T8" fmla="*/ 0 w 82"/>
                        <a:gd name="T9" fmla="*/ 12 h 223"/>
                        <a:gd name="T10" fmla="*/ 0 w 82"/>
                        <a:gd name="T11" fmla="*/ 100 h 223"/>
                        <a:gd name="T12" fmla="*/ 12 w 82"/>
                        <a:gd name="T13" fmla="*/ 112 h 223"/>
                        <a:gd name="T14" fmla="*/ 16 w 82"/>
                        <a:gd name="T15" fmla="*/ 112 h 223"/>
                        <a:gd name="T16" fmla="*/ 16 w 82"/>
                        <a:gd name="T17" fmla="*/ 211 h 223"/>
                        <a:gd name="T18" fmla="*/ 28 w 82"/>
                        <a:gd name="T19" fmla="*/ 223 h 223"/>
                        <a:gd name="T20" fmla="*/ 41 w 82"/>
                        <a:gd name="T21" fmla="*/ 211 h 223"/>
                        <a:gd name="T22" fmla="*/ 41 w 82"/>
                        <a:gd name="T23" fmla="*/ 121 h 223"/>
                        <a:gd name="T24" fmla="*/ 42 w 82"/>
                        <a:gd name="T25" fmla="*/ 121 h 223"/>
                        <a:gd name="T26" fmla="*/ 42 w 82"/>
                        <a:gd name="T27" fmla="*/ 211 h 223"/>
                        <a:gd name="T28" fmla="*/ 54 w 82"/>
                        <a:gd name="T29" fmla="*/ 223 h 223"/>
                        <a:gd name="T30" fmla="*/ 66 w 82"/>
                        <a:gd name="T31" fmla="*/ 211 h 223"/>
                        <a:gd name="T32" fmla="*/ 66 w 82"/>
                        <a:gd name="T33" fmla="*/ 112 h 223"/>
                        <a:gd name="T34" fmla="*/ 70 w 82"/>
                        <a:gd name="T35" fmla="*/ 112 h 223"/>
                        <a:gd name="T36" fmla="*/ 82 w 82"/>
                        <a:gd name="T37" fmla="*/ 100 h 223"/>
                        <a:gd name="T38" fmla="*/ 82 w 82"/>
                        <a:gd name="T39" fmla="*/ 12 h 223"/>
                        <a:gd name="T40" fmla="*/ 70 w 82"/>
                        <a:gd name="T41" fmla="*/ 0 h 223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  <a:cxn ang="0">
                          <a:pos x="T30" y="T31"/>
                        </a:cxn>
                        <a:cxn ang="0">
                          <a:pos x="T32" y="T33"/>
                        </a:cxn>
                        <a:cxn ang="0">
                          <a:pos x="T34" y="T35"/>
                        </a:cxn>
                        <a:cxn ang="0">
                          <a:pos x="T36" y="T37"/>
                        </a:cxn>
                        <a:cxn ang="0">
                          <a:pos x="T38" y="T39"/>
                        </a:cxn>
                        <a:cxn ang="0">
                          <a:pos x="T40" y="T41"/>
                        </a:cxn>
                      </a:cxnLst>
                      <a:rect l="0" t="0" r="r" b="b"/>
                      <a:pathLst>
                        <a:path w="82" h="223">
                          <a:moveTo>
                            <a:pt x="70" y="0"/>
                          </a:moveTo>
                          <a:cubicBezTo>
                            <a:pt x="70" y="0"/>
                            <a:pt x="70" y="0"/>
                            <a:pt x="70" y="0"/>
                          </a:cubicBezTo>
                          <a:cubicBezTo>
                            <a:pt x="12" y="0"/>
                            <a:pt x="12" y="0"/>
                            <a:pt x="12" y="0"/>
                          </a:cubicBezTo>
                          <a:cubicBezTo>
                            <a:pt x="12" y="0"/>
                            <a:pt x="12" y="0"/>
                            <a:pt x="12" y="0"/>
                          </a:cubicBezTo>
                          <a:cubicBezTo>
                            <a:pt x="6" y="0"/>
                            <a:pt x="0" y="5"/>
                            <a:pt x="0" y="12"/>
                          </a:cubicBezTo>
                          <a:cubicBezTo>
                            <a:pt x="0" y="100"/>
                            <a:pt x="0" y="100"/>
                            <a:pt x="0" y="100"/>
                          </a:cubicBezTo>
                          <a:cubicBezTo>
                            <a:pt x="0" y="107"/>
                            <a:pt x="6" y="112"/>
                            <a:pt x="12" y="112"/>
                          </a:cubicBezTo>
                          <a:cubicBezTo>
                            <a:pt x="14" y="112"/>
                            <a:pt x="15" y="112"/>
                            <a:pt x="16" y="112"/>
                          </a:cubicBezTo>
                          <a:cubicBezTo>
                            <a:pt x="16" y="211"/>
                            <a:pt x="16" y="211"/>
                            <a:pt x="16" y="211"/>
                          </a:cubicBezTo>
                          <a:cubicBezTo>
                            <a:pt x="16" y="218"/>
                            <a:pt x="22" y="223"/>
                            <a:pt x="28" y="223"/>
                          </a:cubicBezTo>
                          <a:cubicBezTo>
                            <a:pt x="35" y="223"/>
                            <a:pt x="41" y="218"/>
                            <a:pt x="41" y="211"/>
                          </a:cubicBezTo>
                          <a:cubicBezTo>
                            <a:pt x="41" y="121"/>
                            <a:pt x="41" y="121"/>
                            <a:pt x="41" y="121"/>
                          </a:cubicBezTo>
                          <a:cubicBezTo>
                            <a:pt x="42" y="121"/>
                            <a:pt x="42" y="121"/>
                            <a:pt x="42" y="121"/>
                          </a:cubicBezTo>
                          <a:cubicBezTo>
                            <a:pt x="42" y="211"/>
                            <a:pt x="42" y="211"/>
                            <a:pt x="42" y="211"/>
                          </a:cubicBezTo>
                          <a:cubicBezTo>
                            <a:pt x="42" y="218"/>
                            <a:pt x="47" y="223"/>
                            <a:pt x="54" y="223"/>
                          </a:cubicBezTo>
                          <a:cubicBezTo>
                            <a:pt x="61" y="223"/>
                            <a:pt x="66" y="218"/>
                            <a:pt x="66" y="211"/>
                          </a:cubicBezTo>
                          <a:cubicBezTo>
                            <a:pt x="66" y="112"/>
                            <a:pt x="66" y="112"/>
                            <a:pt x="66" y="112"/>
                          </a:cubicBezTo>
                          <a:cubicBezTo>
                            <a:pt x="67" y="112"/>
                            <a:pt x="69" y="112"/>
                            <a:pt x="70" y="112"/>
                          </a:cubicBezTo>
                          <a:cubicBezTo>
                            <a:pt x="76" y="112"/>
                            <a:pt x="82" y="107"/>
                            <a:pt x="82" y="100"/>
                          </a:cubicBezTo>
                          <a:cubicBezTo>
                            <a:pt x="82" y="12"/>
                            <a:pt x="82" y="12"/>
                            <a:pt x="82" y="12"/>
                          </a:cubicBezTo>
                          <a:cubicBezTo>
                            <a:pt x="82" y="5"/>
                            <a:pt x="76" y="0"/>
                            <a:pt x="70" y="0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txBody>
                    <a:bodyPr vert="horz" wrap="square" lIns="51435" tIns="25718" rIns="51435" bIns="25718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/>
                      </a:pPr>
                      <a:endParaRPr lang="en-GB" sz="1600" b="1" kern="0" dirty="0">
                        <a:solidFill>
                          <a:prstClr val="black"/>
                        </a:solidFill>
                        <a:cs typeface="Arial" charset="0"/>
                      </a:endParaRPr>
                    </a:p>
                  </p:txBody>
                </p:sp>
              </p:grpSp>
              <p:grpSp>
                <p:nvGrpSpPr>
                  <p:cNvPr id="2062" name="Group 2061"/>
                  <p:cNvGrpSpPr/>
                  <p:nvPr/>
                </p:nvGrpSpPr>
                <p:grpSpPr>
                  <a:xfrm flipH="1">
                    <a:off x="6138728" y="5141979"/>
                    <a:ext cx="118522" cy="323218"/>
                    <a:chOff x="4419600" y="2886076"/>
                    <a:chExt cx="306388" cy="1073149"/>
                  </a:xfrm>
                  <a:grpFill/>
                </p:grpSpPr>
                <p:sp>
                  <p:nvSpPr>
                    <p:cNvPr id="2066" name="Freeform 6"/>
                    <p:cNvSpPr>
                      <a:spLocks/>
                    </p:cNvSpPr>
                    <p:nvPr/>
                  </p:nvSpPr>
                  <p:spPr bwMode="auto">
                    <a:xfrm>
                      <a:off x="4479925" y="2886076"/>
                      <a:ext cx="190500" cy="192087"/>
                    </a:xfrm>
                    <a:custGeom>
                      <a:avLst/>
                      <a:gdLst>
                        <a:gd name="T0" fmla="*/ 19 w 51"/>
                        <a:gd name="T1" fmla="*/ 48 h 51"/>
                        <a:gd name="T2" fmla="*/ 47 w 51"/>
                        <a:gd name="T3" fmla="*/ 32 h 51"/>
                        <a:gd name="T4" fmla="*/ 32 w 51"/>
                        <a:gd name="T5" fmla="*/ 3 h 51"/>
                        <a:gd name="T6" fmla="*/ 3 w 51"/>
                        <a:gd name="T7" fmla="*/ 19 h 51"/>
                        <a:gd name="T8" fmla="*/ 19 w 51"/>
                        <a:gd name="T9" fmla="*/ 48 h 5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</a:cxnLst>
                      <a:rect l="0" t="0" r="r" b="b"/>
                      <a:pathLst>
                        <a:path w="51" h="51">
                          <a:moveTo>
                            <a:pt x="19" y="48"/>
                          </a:moveTo>
                          <a:cubicBezTo>
                            <a:pt x="31" y="51"/>
                            <a:pt x="44" y="44"/>
                            <a:pt x="47" y="32"/>
                          </a:cubicBezTo>
                          <a:cubicBezTo>
                            <a:pt x="51" y="20"/>
                            <a:pt x="44" y="7"/>
                            <a:pt x="32" y="3"/>
                          </a:cubicBezTo>
                          <a:cubicBezTo>
                            <a:pt x="19" y="0"/>
                            <a:pt x="7" y="7"/>
                            <a:pt x="3" y="19"/>
                          </a:cubicBezTo>
                          <a:cubicBezTo>
                            <a:pt x="0" y="31"/>
                            <a:pt x="7" y="44"/>
                            <a:pt x="19" y="48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txBody>
                    <a:bodyPr vert="horz" wrap="square" lIns="51435" tIns="25718" rIns="51435" bIns="25718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/>
                      </a:pPr>
                      <a:endParaRPr lang="en-GB" sz="1600" b="1" kern="0" dirty="0">
                        <a:solidFill>
                          <a:prstClr val="black"/>
                        </a:solidFill>
                        <a:cs typeface="Arial" charset="0"/>
                      </a:endParaRPr>
                    </a:p>
                  </p:txBody>
                </p:sp>
                <p:sp>
                  <p:nvSpPr>
                    <p:cNvPr id="2067" name="Freeform 7"/>
                    <p:cNvSpPr>
                      <a:spLocks/>
                    </p:cNvSpPr>
                    <p:nvPr/>
                  </p:nvSpPr>
                  <p:spPr bwMode="auto">
                    <a:xfrm>
                      <a:off x="4419600" y="3122613"/>
                      <a:ext cx="306388" cy="836612"/>
                    </a:xfrm>
                    <a:custGeom>
                      <a:avLst/>
                      <a:gdLst>
                        <a:gd name="T0" fmla="*/ 70 w 82"/>
                        <a:gd name="T1" fmla="*/ 0 h 223"/>
                        <a:gd name="T2" fmla="*/ 70 w 82"/>
                        <a:gd name="T3" fmla="*/ 0 h 223"/>
                        <a:gd name="T4" fmla="*/ 12 w 82"/>
                        <a:gd name="T5" fmla="*/ 0 h 223"/>
                        <a:gd name="T6" fmla="*/ 12 w 82"/>
                        <a:gd name="T7" fmla="*/ 0 h 223"/>
                        <a:gd name="T8" fmla="*/ 0 w 82"/>
                        <a:gd name="T9" fmla="*/ 12 h 223"/>
                        <a:gd name="T10" fmla="*/ 0 w 82"/>
                        <a:gd name="T11" fmla="*/ 100 h 223"/>
                        <a:gd name="T12" fmla="*/ 12 w 82"/>
                        <a:gd name="T13" fmla="*/ 112 h 223"/>
                        <a:gd name="T14" fmla="*/ 16 w 82"/>
                        <a:gd name="T15" fmla="*/ 112 h 223"/>
                        <a:gd name="T16" fmla="*/ 16 w 82"/>
                        <a:gd name="T17" fmla="*/ 211 h 223"/>
                        <a:gd name="T18" fmla="*/ 28 w 82"/>
                        <a:gd name="T19" fmla="*/ 223 h 223"/>
                        <a:gd name="T20" fmla="*/ 41 w 82"/>
                        <a:gd name="T21" fmla="*/ 211 h 223"/>
                        <a:gd name="T22" fmla="*/ 41 w 82"/>
                        <a:gd name="T23" fmla="*/ 121 h 223"/>
                        <a:gd name="T24" fmla="*/ 42 w 82"/>
                        <a:gd name="T25" fmla="*/ 121 h 223"/>
                        <a:gd name="T26" fmla="*/ 42 w 82"/>
                        <a:gd name="T27" fmla="*/ 211 h 223"/>
                        <a:gd name="T28" fmla="*/ 54 w 82"/>
                        <a:gd name="T29" fmla="*/ 223 h 223"/>
                        <a:gd name="T30" fmla="*/ 66 w 82"/>
                        <a:gd name="T31" fmla="*/ 211 h 223"/>
                        <a:gd name="T32" fmla="*/ 66 w 82"/>
                        <a:gd name="T33" fmla="*/ 112 h 223"/>
                        <a:gd name="T34" fmla="*/ 70 w 82"/>
                        <a:gd name="T35" fmla="*/ 112 h 223"/>
                        <a:gd name="T36" fmla="*/ 82 w 82"/>
                        <a:gd name="T37" fmla="*/ 100 h 223"/>
                        <a:gd name="T38" fmla="*/ 82 w 82"/>
                        <a:gd name="T39" fmla="*/ 12 h 223"/>
                        <a:gd name="T40" fmla="*/ 70 w 82"/>
                        <a:gd name="T41" fmla="*/ 0 h 223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  <a:cxn ang="0">
                          <a:pos x="T30" y="T31"/>
                        </a:cxn>
                        <a:cxn ang="0">
                          <a:pos x="T32" y="T33"/>
                        </a:cxn>
                        <a:cxn ang="0">
                          <a:pos x="T34" y="T35"/>
                        </a:cxn>
                        <a:cxn ang="0">
                          <a:pos x="T36" y="T37"/>
                        </a:cxn>
                        <a:cxn ang="0">
                          <a:pos x="T38" y="T39"/>
                        </a:cxn>
                        <a:cxn ang="0">
                          <a:pos x="T40" y="T41"/>
                        </a:cxn>
                      </a:cxnLst>
                      <a:rect l="0" t="0" r="r" b="b"/>
                      <a:pathLst>
                        <a:path w="82" h="223">
                          <a:moveTo>
                            <a:pt x="70" y="0"/>
                          </a:moveTo>
                          <a:cubicBezTo>
                            <a:pt x="70" y="0"/>
                            <a:pt x="70" y="0"/>
                            <a:pt x="70" y="0"/>
                          </a:cubicBezTo>
                          <a:cubicBezTo>
                            <a:pt x="12" y="0"/>
                            <a:pt x="12" y="0"/>
                            <a:pt x="12" y="0"/>
                          </a:cubicBezTo>
                          <a:cubicBezTo>
                            <a:pt x="12" y="0"/>
                            <a:pt x="12" y="0"/>
                            <a:pt x="12" y="0"/>
                          </a:cubicBezTo>
                          <a:cubicBezTo>
                            <a:pt x="6" y="0"/>
                            <a:pt x="0" y="5"/>
                            <a:pt x="0" y="12"/>
                          </a:cubicBezTo>
                          <a:cubicBezTo>
                            <a:pt x="0" y="100"/>
                            <a:pt x="0" y="100"/>
                            <a:pt x="0" y="100"/>
                          </a:cubicBezTo>
                          <a:cubicBezTo>
                            <a:pt x="0" y="107"/>
                            <a:pt x="6" y="112"/>
                            <a:pt x="12" y="112"/>
                          </a:cubicBezTo>
                          <a:cubicBezTo>
                            <a:pt x="14" y="112"/>
                            <a:pt x="15" y="112"/>
                            <a:pt x="16" y="112"/>
                          </a:cubicBezTo>
                          <a:cubicBezTo>
                            <a:pt x="16" y="211"/>
                            <a:pt x="16" y="211"/>
                            <a:pt x="16" y="211"/>
                          </a:cubicBezTo>
                          <a:cubicBezTo>
                            <a:pt x="16" y="218"/>
                            <a:pt x="22" y="223"/>
                            <a:pt x="28" y="223"/>
                          </a:cubicBezTo>
                          <a:cubicBezTo>
                            <a:pt x="35" y="223"/>
                            <a:pt x="41" y="218"/>
                            <a:pt x="41" y="211"/>
                          </a:cubicBezTo>
                          <a:cubicBezTo>
                            <a:pt x="41" y="121"/>
                            <a:pt x="41" y="121"/>
                            <a:pt x="41" y="121"/>
                          </a:cubicBezTo>
                          <a:cubicBezTo>
                            <a:pt x="42" y="121"/>
                            <a:pt x="42" y="121"/>
                            <a:pt x="42" y="121"/>
                          </a:cubicBezTo>
                          <a:cubicBezTo>
                            <a:pt x="42" y="211"/>
                            <a:pt x="42" y="211"/>
                            <a:pt x="42" y="211"/>
                          </a:cubicBezTo>
                          <a:cubicBezTo>
                            <a:pt x="42" y="218"/>
                            <a:pt x="47" y="223"/>
                            <a:pt x="54" y="223"/>
                          </a:cubicBezTo>
                          <a:cubicBezTo>
                            <a:pt x="61" y="223"/>
                            <a:pt x="66" y="218"/>
                            <a:pt x="66" y="211"/>
                          </a:cubicBezTo>
                          <a:cubicBezTo>
                            <a:pt x="66" y="112"/>
                            <a:pt x="66" y="112"/>
                            <a:pt x="66" y="112"/>
                          </a:cubicBezTo>
                          <a:cubicBezTo>
                            <a:pt x="67" y="112"/>
                            <a:pt x="69" y="112"/>
                            <a:pt x="70" y="112"/>
                          </a:cubicBezTo>
                          <a:cubicBezTo>
                            <a:pt x="76" y="112"/>
                            <a:pt x="82" y="107"/>
                            <a:pt x="82" y="100"/>
                          </a:cubicBezTo>
                          <a:cubicBezTo>
                            <a:pt x="82" y="12"/>
                            <a:pt x="82" y="12"/>
                            <a:pt x="82" y="12"/>
                          </a:cubicBezTo>
                          <a:cubicBezTo>
                            <a:pt x="82" y="5"/>
                            <a:pt x="76" y="0"/>
                            <a:pt x="70" y="0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txBody>
                    <a:bodyPr vert="horz" wrap="square" lIns="51435" tIns="25718" rIns="51435" bIns="25718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/>
                      </a:pPr>
                      <a:endParaRPr lang="en-GB" sz="1600" b="1" kern="0" dirty="0">
                        <a:solidFill>
                          <a:prstClr val="black"/>
                        </a:solidFill>
                        <a:cs typeface="Arial" charset="0"/>
                      </a:endParaRPr>
                    </a:p>
                  </p:txBody>
                </p:sp>
              </p:grpSp>
              <p:grpSp>
                <p:nvGrpSpPr>
                  <p:cNvPr id="2063" name="Group 2062"/>
                  <p:cNvGrpSpPr/>
                  <p:nvPr/>
                </p:nvGrpSpPr>
                <p:grpSpPr>
                  <a:xfrm flipH="1">
                    <a:off x="6305724" y="5141979"/>
                    <a:ext cx="118522" cy="323218"/>
                    <a:chOff x="4419600" y="2886076"/>
                    <a:chExt cx="306388" cy="1073149"/>
                  </a:xfrm>
                  <a:grpFill/>
                </p:grpSpPr>
                <p:sp>
                  <p:nvSpPr>
                    <p:cNvPr id="2064" name="Freeform 6"/>
                    <p:cNvSpPr>
                      <a:spLocks/>
                    </p:cNvSpPr>
                    <p:nvPr/>
                  </p:nvSpPr>
                  <p:spPr bwMode="auto">
                    <a:xfrm>
                      <a:off x="4479925" y="2886076"/>
                      <a:ext cx="190500" cy="192087"/>
                    </a:xfrm>
                    <a:custGeom>
                      <a:avLst/>
                      <a:gdLst>
                        <a:gd name="T0" fmla="*/ 19 w 51"/>
                        <a:gd name="T1" fmla="*/ 48 h 51"/>
                        <a:gd name="T2" fmla="*/ 47 w 51"/>
                        <a:gd name="T3" fmla="*/ 32 h 51"/>
                        <a:gd name="T4" fmla="*/ 32 w 51"/>
                        <a:gd name="T5" fmla="*/ 3 h 51"/>
                        <a:gd name="T6" fmla="*/ 3 w 51"/>
                        <a:gd name="T7" fmla="*/ 19 h 51"/>
                        <a:gd name="T8" fmla="*/ 19 w 51"/>
                        <a:gd name="T9" fmla="*/ 48 h 5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</a:cxnLst>
                      <a:rect l="0" t="0" r="r" b="b"/>
                      <a:pathLst>
                        <a:path w="51" h="51">
                          <a:moveTo>
                            <a:pt x="19" y="48"/>
                          </a:moveTo>
                          <a:cubicBezTo>
                            <a:pt x="31" y="51"/>
                            <a:pt x="44" y="44"/>
                            <a:pt x="47" y="32"/>
                          </a:cubicBezTo>
                          <a:cubicBezTo>
                            <a:pt x="51" y="20"/>
                            <a:pt x="44" y="7"/>
                            <a:pt x="32" y="3"/>
                          </a:cubicBezTo>
                          <a:cubicBezTo>
                            <a:pt x="19" y="0"/>
                            <a:pt x="7" y="7"/>
                            <a:pt x="3" y="19"/>
                          </a:cubicBezTo>
                          <a:cubicBezTo>
                            <a:pt x="0" y="31"/>
                            <a:pt x="7" y="44"/>
                            <a:pt x="19" y="48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txBody>
                    <a:bodyPr vert="horz" wrap="square" lIns="51435" tIns="25718" rIns="51435" bIns="25718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/>
                      </a:pPr>
                      <a:endParaRPr lang="en-GB" sz="1600" b="1" kern="0" dirty="0">
                        <a:solidFill>
                          <a:prstClr val="black"/>
                        </a:solidFill>
                        <a:cs typeface="Arial" charset="0"/>
                      </a:endParaRPr>
                    </a:p>
                  </p:txBody>
                </p:sp>
                <p:sp>
                  <p:nvSpPr>
                    <p:cNvPr id="2065" name="Freeform 7"/>
                    <p:cNvSpPr>
                      <a:spLocks/>
                    </p:cNvSpPr>
                    <p:nvPr/>
                  </p:nvSpPr>
                  <p:spPr bwMode="auto">
                    <a:xfrm>
                      <a:off x="4419600" y="3122613"/>
                      <a:ext cx="306388" cy="836612"/>
                    </a:xfrm>
                    <a:custGeom>
                      <a:avLst/>
                      <a:gdLst>
                        <a:gd name="T0" fmla="*/ 70 w 82"/>
                        <a:gd name="T1" fmla="*/ 0 h 223"/>
                        <a:gd name="T2" fmla="*/ 70 w 82"/>
                        <a:gd name="T3" fmla="*/ 0 h 223"/>
                        <a:gd name="T4" fmla="*/ 12 w 82"/>
                        <a:gd name="T5" fmla="*/ 0 h 223"/>
                        <a:gd name="T6" fmla="*/ 12 w 82"/>
                        <a:gd name="T7" fmla="*/ 0 h 223"/>
                        <a:gd name="T8" fmla="*/ 0 w 82"/>
                        <a:gd name="T9" fmla="*/ 12 h 223"/>
                        <a:gd name="T10" fmla="*/ 0 w 82"/>
                        <a:gd name="T11" fmla="*/ 100 h 223"/>
                        <a:gd name="T12" fmla="*/ 12 w 82"/>
                        <a:gd name="T13" fmla="*/ 112 h 223"/>
                        <a:gd name="T14" fmla="*/ 16 w 82"/>
                        <a:gd name="T15" fmla="*/ 112 h 223"/>
                        <a:gd name="T16" fmla="*/ 16 w 82"/>
                        <a:gd name="T17" fmla="*/ 211 h 223"/>
                        <a:gd name="T18" fmla="*/ 28 w 82"/>
                        <a:gd name="T19" fmla="*/ 223 h 223"/>
                        <a:gd name="T20" fmla="*/ 41 w 82"/>
                        <a:gd name="T21" fmla="*/ 211 h 223"/>
                        <a:gd name="T22" fmla="*/ 41 w 82"/>
                        <a:gd name="T23" fmla="*/ 121 h 223"/>
                        <a:gd name="T24" fmla="*/ 42 w 82"/>
                        <a:gd name="T25" fmla="*/ 121 h 223"/>
                        <a:gd name="T26" fmla="*/ 42 w 82"/>
                        <a:gd name="T27" fmla="*/ 211 h 223"/>
                        <a:gd name="T28" fmla="*/ 54 w 82"/>
                        <a:gd name="T29" fmla="*/ 223 h 223"/>
                        <a:gd name="T30" fmla="*/ 66 w 82"/>
                        <a:gd name="T31" fmla="*/ 211 h 223"/>
                        <a:gd name="T32" fmla="*/ 66 w 82"/>
                        <a:gd name="T33" fmla="*/ 112 h 223"/>
                        <a:gd name="T34" fmla="*/ 70 w 82"/>
                        <a:gd name="T35" fmla="*/ 112 h 223"/>
                        <a:gd name="T36" fmla="*/ 82 w 82"/>
                        <a:gd name="T37" fmla="*/ 100 h 223"/>
                        <a:gd name="T38" fmla="*/ 82 w 82"/>
                        <a:gd name="T39" fmla="*/ 12 h 223"/>
                        <a:gd name="T40" fmla="*/ 70 w 82"/>
                        <a:gd name="T41" fmla="*/ 0 h 223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  <a:cxn ang="0">
                          <a:pos x="T30" y="T31"/>
                        </a:cxn>
                        <a:cxn ang="0">
                          <a:pos x="T32" y="T33"/>
                        </a:cxn>
                        <a:cxn ang="0">
                          <a:pos x="T34" y="T35"/>
                        </a:cxn>
                        <a:cxn ang="0">
                          <a:pos x="T36" y="T37"/>
                        </a:cxn>
                        <a:cxn ang="0">
                          <a:pos x="T38" y="T39"/>
                        </a:cxn>
                        <a:cxn ang="0">
                          <a:pos x="T40" y="T41"/>
                        </a:cxn>
                      </a:cxnLst>
                      <a:rect l="0" t="0" r="r" b="b"/>
                      <a:pathLst>
                        <a:path w="82" h="223">
                          <a:moveTo>
                            <a:pt x="70" y="0"/>
                          </a:moveTo>
                          <a:cubicBezTo>
                            <a:pt x="70" y="0"/>
                            <a:pt x="70" y="0"/>
                            <a:pt x="70" y="0"/>
                          </a:cubicBezTo>
                          <a:cubicBezTo>
                            <a:pt x="12" y="0"/>
                            <a:pt x="12" y="0"/>
                            <a:pt x="12" y="0"/>
                          </a:cubicBezTo>
                          <a:cubicBezTo>
                            <a:pt x="12" y="0"/>
                            <a:pt x="12" y="0"/>
                            <a:pt x="12" y="0"/>
                          </a:cubicBezTo>
                          <a:cubicBezTo>
                            <a:pt x="6" y="0"/>
                            <a:pt x="0" y="5"/>
                            <a:pt x="0" y="12"/>
                          </a:cubicBezTo>
                          <a:cubicBezTo>
                            <a:pt x="0" y="100"/>
                            <a:pt x="0" y="100"/>
                            <a:pt x="0" y="100"/>
                          </a:cubicBezTo>
                          <a:cubicBezTo>
                            <a:pt x="0" y="107"/>
                            <a:pt x="6" y="112"/>
                            <a:pt x="12" y="112"/>
                          </a:cubicBezTo>
                          <a:cubicBezTo>
                            <a:pt x="14" y="112"/>
                            <a:pt x="15" y="112"/>
                            <a:pt x="16" y="112"/>
                          </a:cubicBezTo>
                          <a:cubicBezTo>
                            <a:pt x="16" y="211"/>
                            <a:pt x="16" y="211"/>
                            <a:pt x="16" y="211"/>
                          </a:cubicBezTo>
                          <a:cubicBezTo>
                            <a:pt x="16" y="218"/>
                            <a:pt x="22" y="223"/>
                            <a:pt x="28" y="223"/>
                          </a:cubicBezTo>
                          <a:cubicBezTo>
                            <a:pt x="35" y="223"/>
                            <a:pt x="41" y="218"/>
                            <a:pt x="41" y="211"/>
                          </a:cubicBezTo>
                          <a:cubicBezTo>
                            <a:pt x="41" y="121"/>
                            <a:pt x="41" y="121"/>
                            <a:pt x="41" y="121"/>
                          </a:cubicBezTo>
                          <a:cubicBezTo>
                            <a:pt x="42" y="121"/>
                            <a:pt x="42" y="121"/>
                            <a:pt x="42" y="121"/>
                          </a:cubicBezTo>
                          <a:cubicBezTo>
                            <a:pt x="42" y="211"/>
                            <a:pt x="42" y="211"/>
                            <a:pt x="42" y="211"/>
                          </a:cubicBezTo>
                          <a:cubicBezTo>
                            <a:pt x="42" y="218"/>
                            <a:pt x="47" y="223"/>
                            <a:pt x="54" y="223"/>
                          </a:cubicBezTo>
                          <a:cubicBezTo>
                            <a:pt x="61" y="223"/>
                            <a:pt x="66" y="218"/>
                            <a:pt x="66" y="211"/>
                          </a:cubicBezTo>
                          <a:cubicBezTo>
                            <a:pt x="66" y="112"/>
                            <a:pt x="66" y="112"/>
                            <a:pt x="66" y="112"/>
                          </a:cubicBezTo>
                          <a:cubicBezTo>
                            <a:pt x="67" y="112"/>
                            <a:pt x="69" y="112"/>
                            <a:pt x="70" y="112"/>
                          </a:cubicBezTo>
                          <a:cubicBezTo>
                            <a:pt x="76" y="112"/>
                            <a:pt x="82" y="107"/>
                            <a:pt x="82" y="100"/>
                          </a:cubicBezTo>
                          <a:cubicBezTo>
                            <a:pt x="82" y="12"/>
                            <a:pt x="82" y="12"/>
                            <a:pt x="82" y="12"/>
                          </a:cubicBezTo>
                          <a:cubicBezTo>
                            <a:pt x="82" y="5"/>
                            <a:pt x="76" y="0"/>
                            <a:pt x="70" y="0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txBody>
                    <a:bodyPr vert="horz" wrap="square" lIns="51435" tIns="25718" rIns="51435" bIns="25718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/>
                      </a:pPr>
                      <a:endParaRPr lang="en-GB" sz="1600" b="1" kern="0" dirty="0">
                        <a:solidFill>
                          <a:prstClr val="black"/>
                        </a:solidFill>
                        <a:cs typeface="Arial" charset="0"/>
                      </a:endParaRPr>
                    </a:p>
                  </p:txBody>
                </p:sp>
              </p:grpSp>
            </p:grpSp>
            <p:grpSp>
              <p:nvGrpSpPr>
                <p:cNvPr id="2023" name="Group 2022"/>
                <p:cNvGrpSpPr/>
                <p:nvPr/>
              </p:nvGrpSpPr>
              <p:grpSpPr>
                <a:xfrm>
                  <a:off x="2945415" y="2939038"/>
                  <a:ext cx="786501" cy="665264"/>
                  <a:chOff x="5637745" y="4799933"/>
                  <a:chExt cx="786501" cy="665264"/>
                </a:xfrm>
                <a:grpFill/>
              </p:grpSpPr>
              <p:grpSp>
                <p:nvGrpSpPr>
                  <p:cNvPr id="2024" name="Group 2023"/>
                  <p:cNvGrpSpPr/>
                  <p:nvPr/>
                </p:nvGrpSpPr>
                <p:grpSpPr>
                  <a:xfrm flipH="1">
                    <a:off x="5637745" y="4799933"/>
                    <a:ext cx="118522" cy="323218"/>
                    <a:chOff x="4419600" y="2886076"/>
                    <a:chExt cx="306388" cy="1073149"/>
                  </a:xfrm>
                  <a:grpFill/>
                </p:grpSpPr>
                <p:sp>
                  <p:nvSpPr>
                    <p:cNvPr id="2052" name="Freeform 6"/>
                    <p:cNvSpPr>
                      <a:spLocks/>
                    </p:cNvSpPr>
                    <p:nvPr/>
                  </p:nvSpPr>
                  <p:spPr bwMode="auto">
                    <a:xfrm>
                      <a:off x="4479925" y="2886076"/>
                      <a:ext cx="190500" cy="192087"/>
                    </a:xfrm>
                    <a:custGeom>
                      <a:avLst/>
                      <a:gdLst>
                        <a:gd name="T0" fmla="*/ 19 w 51"/>
                        <a:gd name="T1" fmla="*/ 48 h 51"/>
                        <a:gd name="T2" fmla="*/ 47 w 51"/>
                        <a:gd name="T3" fmla="*/ 32 h 51"/>
                        <a:gd name="T4" fmla="*/ 32 w 51"/>
                        <a:gd name="T5" fmla="*/ 3 h 51"/>
                        <a:gd name="T6" fmla="*/ 3 w 51"/>
                        <a:gd name="T7" fmla="*/ 19 h 51"/>
                        <a:gd name="T8" fmla="*/ 19 w 51"/>
                        <a:gd name="T9" fmla="*/ 48 h 5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</a:cxnLst>
                      <a:rect l="0" t="0" r="r" b="b"/>
                      <a:pathLst>
                        <a:path w="51" h="51">
                          <a:moveTo>
                            <a:pt x="19" y="48"/>
                          </a:moveTo>
                          <a:cubicBezTo>
                            <a:pt x="31" y="51"/>
                            <a:pt x="44" y="44"/>
                            <a:pt x="47" y="32"/>
                          </a:cubicBezTo>
                          <a:cubicBezTo>
                            <a:pt x="51" y="20"/>
                            <a:pt x="44" y="7"/>
                            <a:pt x="32" y="3"/>
                          </a:cubicBezTo>
                          <a:cubicBezTo>
                            <a:pt x="19" y="0"/>
                            <a:pt x="7" y="7"/>
                            <a:pt x="3" y="19"/>
                          </a:cubicBezTo>
                          <a:cubicBezTo>
                            <a:pt x="0" y="31"/>
                            <a:pt x="7" y="44"/>
                            <a:pt x="19" y="48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txBody>
                    <a:bodyPr vert="horz" wrap="square" lIns="51435" tIns="25718" rIns="51435" bIns="25718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/>
                      </a:pPr>
                      <a:endParaRPr lang="en-GB" sz="1600" b="1" kern="0" dirty="0">
                        <a:solidFill>
                          <a:prstClr val="black"/>
                        </a:solidFill>
                        <a:cs typeface="Arial" charset="0"/>
                      </a:endParaRPr>
                    </a:p>
                  </p:txBody>
                </p:sp>
                <p:sp>
                  <p:nvSpPr>
                    <p:cNvPr id="2053" name="Freeform 7"/>
                    <p:cNvSpPr>
                      <a:spLocks/>
                    </p:cNvSpPr>
                    <p:nvPr/>
                  </p:nvSpPr>
                  <p:spPr bwMode="auto">
                    <a:xfrm>
                      <a:off x="4419600" y="3122613"/>
                      <a:ext cx="306388" cy="836612"/>
                    </a:xfrm>
                    <a:custGeom>
                      <a:avLst/>
                      <a:gdLst>
                        <a:gd name="T0" fmla="*/ 70 w 82"/>
                        <a:gd name="T1" fmla="*/ 0 h 223"/>
                        <a:gd name="T2" fmla="*/ 70 w 82"/>
                        <a:gd name="T3" fmla="*/ 0 h 223"/>
                        <a:gd name="T4" fmla="*/ 12 w 82"/>
                        <a:gd name="T5" fmla="*/ 0 h 223"/>
                        <a:gd name="T6" fmla="*/ 12 w 82"/>
                        <a:gd name="T7" fmla="*/ 0 h 223"/>
                        <a:gd name="T8" fmla="*/ 0 w 82"/>
                        <a:gd name="T9" fmla="*/ 12 h 223"/>
                        <a:gd name="T10" fmla="*/ 0 w 82"/>
                        <a:gd name="T11" fmla="*/ 100 h 223"/>
                        <a:gd name="T12" fmla="*/ 12 w 82"/>
                        <a:gd name="T13" fmla="*/ 112 h 223"/>
                        <a:gd name="T14" fmla="*/ 16 w 82"/>
                        <a:gd name="T15" fmla="*/ 112 h 223"/>
                        <a:gd name="T16" fmla="*/ 16 w 82"/>
                        <a:gd name="T17" fmla="*/ 211 h 223"/>
                        <a:gd name="T18" fmla="*/ 28 w 82"/>
                        <a:gd name="T19" fmla="*/ 223 h 223"/>
                        <a:gd name="T20" fmla="*/ 41 w 82"/>
                        <a:gd name="T21" fmla="*/ 211 h 223"/>
                        <a:gd name="T22" fmla="*/ 41 w 82"/>
                        <a:gd name="T23" fmla="*/ 121 h 223"/>
                        <a:gd name="T24" fmla="*/ 42 w 82"/>
                        <a:gd name="T25" fmla="*/ 121 h 223"/>
                        <a:gd name="T26" fmla="*/ 42 w 82"/>
                        <a:gd name="T27" fmla="*/ 211 h 223"/>
                        <a:gd name="T28" fmla="*/ 54 w 82"/>
                        <a:gd name="T29" fmla="*/ 223 h 223"/>
                        <a:gd name="T30" fmla="*/ 66 w 82"/>
                        <a:gd name="T31" fmla="*/ 211 h 223"/>
                        <a:gd name="T32" fmla="*/ 66 w 82"/>
                        <a:gd name="T33" fmla="*/ 112 h 223"/>
                        <a:gd name="T34" fmla="*/ 70 w 82"/>
                        <a:gd name="T35" fmla="*/ 112 h 223"/>
                        <a:gd name="T36" fmla="*/ 82 w 82"/>
                        <a:gd name="T37" fmla="*/ 100 h 223"/>
                        <a:gd name="T38" fmla="*/ 82 w 82"/>
                        <a:gd name="T39" fmla="*/ 12 h 223"/>
                        <a:gd name="T40" fmla="*/ 70 w 82"/>
                        <a:gd name="T41" fmla="*/ 0 h 223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  <a:cxn ang="0">
                          <a:pos x="T30" y="T31"/>
                        </a:cxn>
                        <a:cxn ang="0">
                          <a:pos x="T32" y="T33"/>
                        </a:cxn>
                        <a:cxn ang="0">
                          <a:pos x="T34" y="T35"/>
                        </a:cxn>
                        <a:cxn ang="0">
                          <a:pos x="T36" y="T37"/>
                        </a:cxn>
                        <a:cxn ang="0">
                          <a:pos x="T38" y="T39"/>
                        </a:cxn>
                        <a:cxn ang="0">
                          <a:pos x="T40" y="T41"/>
                        </a:cxn>
                      </a:cxnLst>
                      <a:rect l="0" t="0" r="r" b="b"/>
                      <a:pathLst>
                        <a:path w="82" h="223">
                          <a:moveTo>
                            <a:pt x="70" y="0"/>
                          </a:moveTo>
                          <a:cubicBezTo>
                            <a:pt x="70" y="0"/>
                            <a:pt x="70" y="0"/>
                            <a:pt x="70" y="0"/>
                          </a:cubicBezTo>
                          <a:cubicBezTo>
                            <a:pt x="12" y="0"/>
                            <a:pt x="12" y="0"/>
                            <a:pt x="12" y="0"/>
                          </a:cubicBezTo>
                          <a:cubicBezTo>
                            <a:pt x="12" y="0"/>
                            <a:pt x="12" y="0"/>
                            <a:pt x="12" y="0"/>
                          </a:cubicBezTo>
                          <a:cubicBezTo>
                            <a:pt x="6" y="0"/>
                            <a:pt x="0" y="5"/>
                            <a:pt x="0" y="12"/>
                          </a:cubicBezTo>
                          <a:cubicBezTo>
                            <a:pt x="0" y="100"/>
                            <a:pt x="0" y="100"/>
                            <a:pt x="0" y="100"/>
                          </a:cubicBezTo>
                          <a:cubicBezTo>
                            <a:pt x="0" y="107"/>
                            <a:pt x="6" y="112"/>
                            <a:pt x="12" y="112"/>
                          </a:cubicBezTo>
                          <a:cubicBezTo>
                            <a:pt x="14" y="112"/>
                            <a:pt x="15" y="112"/>
                            <a:pt x="16" y="112"/>
                          </a:cubicBezTo>
                          <a:cubicBezTo>
                            <a:pt x="16" y="211"/>
                            <a:pt x="16" y="211"/>
                            <a:pt x="16" y="211"/>
                          </a:cubicBezTo>
                          <a:cubicBezTo>
                            <a:pt x="16" y="218"/>
                            <a:pt x="22" y="223"/>
                            <a:pt x="28" y="223"/>
                          </a:cubicBezTo>
                          <a:cubicBezTo>
                            <a:pt x="35" y="223"/>
                            <a:pt x="41" y="218"/>
                            <a:pt x="41" y="211"/>
                          </a:cubicBezTo>
                          <a:cubicBezTo>
                            <a:pt x="41" y="121"/>
                            <a:pt x="41" y="121"/>
                            <a:pt x="41" y="121"/>
                          </a:cubicBezTo>
                          <a:cubicBezTo>
                            <a:pt x="42" y="121"/>
                            <a:pt x="42" y="121"/>
                            <a:pt x="42" y="121"/>
                          </a:cubicBezTo>
                          <a:cubicBezTo>
                            <a:pt x="42" y="211"/>
                            <a:pt x="42" y="211"/>
                            <a:pt x="42" y="211"/>
                          </a:cubicBezTo>
                          <a:cubicBezTo>
                            <a:pt x="42" y="218"/>
                            <a:pt x="47" y="223"/>
                            <a:pt x="54" y="223"/>
                          </a:cubicBezTo>
                          <a:cubicBezTo>
                            <a:pt x="61" y="223"/>
                            <a:pt x="66" y="218"/>
                            <a:pt x="66" y="211"/>
                          </a:cubicBezTo>
                          <a:cubicBezTo>
                            <a:pt x="66" y="112"/>
                            <a:pt x="66" y="112"/>
                            <a:pt x="66" y="112"/>
                          </a:cubicBezTo>
                          <a:cubicBezTo>
                            <a:pt x="67" y="112"/>
                            <a:pt x="69" y="112"/>
                            <a:pt x="70" y="112"/>
                          </a:cubicBezTo>
                          <a:cubicBezTo>
                            <a:pt x="76" y="112"/>
                            <a:pt x="82" y="107"/>
                            <a:pt x="82" y="100"/>
                          </a:cubicBezTo>
                          <a:cubicBezTo>
                            <a:pt x="82" y="12"/>
                            <a:pt x="82" y="12"/>
                            <a:pt x="82" y="12"/>
                          </a:cubicBezTo>
                          <a:cubicBezTo>
                            <a:pt x="82" y="5"/>
                            <a:pt x="76" y="0"/>
                            <a:pt x="70" y="0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txBody>
                    <a:bodyPr vert="horz" wrap="square" lIns="51435" tIns="25718" rIns="51435" bIns="25718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/>
                      </a:pPr>
                      <a:endParaRPr lang="en-GB" sz="1600" b="1" kern="0" dirty="0">
                        <a:solidFill>
                          <a:prstClr val="black"/>
                        </a:solidFill>
                        <a:cs typeface="Arial" charset="0"/>
                      </a:endParaRPr>
                    </a:p>
                  </p:txBody>
                </p:sp>
              </p:grpSp>
              <p:grpSp>
                <p:nvGrpSpPr>
                  <p:cNvPr id="2025" name="Group 2024"/>
                  <p:cNvGrpSpPr/>
                  <p:nvPr/>
                </p:nvGrpSpPr>
                <p:grpSpPr>
                  <a:xfrm flipH="1">
                    <a:off x="5804739" y="4799933"/>
                    <a:ext cx="118522" cy="323218"/>
                    <a:chOff x="4419600" y="2886076"/>
                    <a:chExt cx="306388" cy="1073149"/>
                  </a:xfrm>
                  <a:grpFill/>
                </p:grpSpPr>
                <p:sp>
                  <p:nvSpPr>
                    <p:cNvPr id="2050" name="Freeform 6"/>
                    <p:cNvSpPr>
                      <a:spLocks/>
                    </p:cNvSpPr>
                    <p:nvPr/>
                  </p:nvSpPr>
                  <p:spPr bwMode="auto">
                    <a:xfrm>
                      <a:off x="4479925" y="2886076"/>
                      <a:ext cx="190500" cy="192087"/>
                    </a:xfrm>
                    <a:custGeom>
                      <a:avLst/>
                      <a:gdLst>
                        <a:gd name="T0" fmla="*/ 19 w 51"/>
                        <a:gd name="T1" fmla="*/ 48 h 51"/>
                        <a:gd name="T2" fmla="*/ 47 w 51"/>
                        <a:gd name="T3" fmla="*/ 32 h 51"/>
                        <a:gd name="T4" fmla="*/ 32 w 51"/>
                        <a:gd name="T5" fmla="*/ 3 h 51"/>
                        <a:gd name="T6" fmla="*/ 3 w 51"/>
                        <a:gd name="T7" fmla="*/ 19 h 51"/>
                        <a:gd name="T8" fmla="*/ 19 w 51"/>
                        <a:gd name="T9" fmla="*/ 48 h 5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</a:cxnLst>
                      <a:rect l="0" t="0" r="r" b="b"/>
                      <a:pathLst>
                        <a:path w="51" h="51">
                          <a:moveTo>
                            <a:pt x="19" y="48"/>
                          </a:moveTo>
                          <a:cubicBezTo>
                            <a:pt x="31" y="51"/>
                            <a:pt x="44" y="44"/>
                            <a:pt x="47" y="32"/>
                          </a:cubicBezTo>
                          <a:cubicBezTo>
                            <a:pt x="51" y="20"/>
                            <a:pt x="44" y="7"/>
                            <a:pt x="32" y="3"/>
                          </a:cubicBezTo>
                          <a:cubicBezTo>
                            <a:pt x="19" y="0"/>
                            <a:pt x="7" y="7"/>
                            <a:pt x="3" y="19"/>
                          </a:cubicBezTo>
                          <a:cubicBezTo>
                            <a:pt x="0" y="31"/>
                            <a:pt x="7" y="44"/>
                            <a:pt x="19" y="48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txBody>
                    <a:bodyPr vert="horz" wrap="square" lIns="51435" tIns="25718" rIns="51435" bIns="25718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/>
                      </a:pPr>
                      <a:endParaRPr lang="en-GB" sz="1600" b="1" kern="0" dirty="0">
                        <a:solidFill>
                          <a:prstClr val="black"/>
                        </a:solidFill>
                        <a:cs typeface="Arial" charset="0"/>
                      </a:endParaRPr>
                    </a:p>
                  </p:txBody>
                </p:sp>
                <p:sp>
                  <p:nvSpPr>
                    <p:cNvPr id="2051" name="Freeform 7"/>
                    <p:cNvSpPr>
                      <a:spLocks/>
                    </p:cNvSpPr>
                    <p:nvPr/>
                  </p:nvSpPr>
                  <p:spPr bwMode="auto">
                    <a:xfrm>
                      <a:off x="4419600" y="3122613"/>
                      <a:ext cx="306388" cy="836612"/>
                    </a:xfrm>
                    <a:custGeom>
                      <a:avLst/>
                      <a:gdLst>
                        <a:gd name="T0" fmla="*/ 70 w 82"/>
                        <a:gd name="T1" fmla="*/ 0 h 223"/>
                        <a:gd name="T2" fmla="*/ 70 w 82"/>
                        <a:gd name="T3" fmla="*/ 0 h 223"/>
                        <a:gd name="T4" fmla="*/ 12 w 82"/>
                        <a:gd name="T5" fmla="*/ 0 h 223"/>
                        <a:gd name="T6" fmla="*/ 12 w 82"/>
                        <a:gd name="T7" fmla="*/ 0 h 223"/>
                        <a:gd name="T8" fmla="*/ 0 w 82"/>
                        <a:gd name="T9" fmla="*/ 12 h 223"/>
                        <a:gd name="T10" fmla="*/ 0 w 82"/>
                        <a:gd name="T11" fmla="*/ 100 h 223"/>
                        <a:gd name="T12" fmla="*/ 12 w 82"/>
                        <a:gd name="T13" fmla="*/ 112 h 223"/>
                        <a:gd name="T14" fmla="*/ 16 w 82"/>
                        <a:gd name="T15" fmla="*/ 112 h 223"/>
                        <a:gd name="T16" fmla="*/ 16 w 82"/>
                        <a:gd name="T17" fmla="*/ 211 h 223"/>
                        <a:gd name="T18" fmla="*/ 28 w 82"/>
                        <a:gd name="T19" fmla="*/ 223 h 223"/>
                        <a:gd name="T20" fmla="*/ 41 w 82"/>
                        <a:gd name="T21" fmla="*/ 211 h 223"/>
                        <a:gd name="T22" fmla="*/ 41 w 82"/>
                        <a:gd name="T23" fmla="*/ 121 h 223"/>
                        <a:gd name="T24" fmla="*/ 42 w 82"/>
                        <a:gd name="T25" fmla="*/ 121 h 223"/>
                        <a:gd name="T26" fmla="*/ 42 w 82"/>
                        <a:gd name="T27" fmla="*/ 211 h 223"/>
                        <a:gd name="T28" fmla="*/ 54 w 82"/>
                        <a:gd name="T29" fmla="*/ 223 h 223"/>
                        <a:gd name="T30" fmla="*/ 66 w 82"/>
                        <a:gd name="T31" fmla="*/ 211 h 223"/>
                        <a:gd name="T32" fmla="*/ 66 w 82"/>
                        <a:gd name="T33" fmla="*/ 112 h 223"/>
                        <a:gd name="T34" fmla="*/ 70 w 82"/>
                        <a:gd name="T35" fmla="*/ 112 h 223"/>
                        <a:gd name="T36" fmla="*/ 82 w 82"/>
                        <a:gd name="T37" fmla="*/ 100 h 223"/>
                        <a:gd name="T38" fmla="*/ 82 w 82"/>
                        <a:gd name="T39" fmla="*/ 12 h 223"/>
                        <a:gd name="T40" fmla="*/ 70 w 82"/>
                        <a:gd name="T41" fmla="*/ 0 h 223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  <a:cxn ang="0">
                          <a:pos x="T30" y="T31"/>
                        </a:cxn>
                        <a:cxn ang="0">
                          <a:pos x="T32" y="T33"/>
                        </a:cxn>
                        <a:cxn ang="0">
                          <a:pos x="T34" y="T35"/>
                        </a:cxn>
                        <a:cxn ang="0">
                          <a:pos x="T36" y="T37"/>
                        </a:cxn>
                        <a:cxn ang="0">
                          <a:pos x="T38" y="T39"/>
                        </a:cxn>
                        <a:cxn ang="0">
                          <a:pos x="T40" y="T41"/>
                        </a:cxn>
                      </a:cxnLst>
                      <a:rect l="0" t="0" r="r" b="b"/>
                      <a:pathLst>
                        <a:path w="82" h="223">
                          <a:moveTo>
                            <a:pt x="70" y="0"/>
                          </a:moveTo>
                          <a:cubicBezTo>
                            <a:pt x="70" y="0"/>
                            <a:pt x="70" y="0"/>
                            <a:pt x="70" y="0"/>
                          </a:cubicBezTo>
                          <a:cubicBezTo>
                            <a:pt x="12" y="0"/>
                            <a:pt x="12" y="0"/>
                            <a:pt x="12" y="0"/>
                          </a:cubicBezTo>
                          <a:cubicBezTo>
                            <a:pt x="12" y="0"/>
                            <a:pt x="12" y="0"/>
                            <a:pt x="12" y="0"/>
                          </a:cubicBezTo>
                          <a:cubicBezTo>
                            <a:pt x="6" y="0"/>
                            <a:pt x="0" y="5"/>
                            <a:pt x="0" y="12"/>
                          </a:cubicBezTo>
                          <a:cubicBezTo>
                            <a:pt x="0" y="100"/>
                            <a:pt x="0" y="100"/>
                            <a:pt x="0" y="100"/>
                          </a:cubicBezTo>
                          <a:cubicBezTo>
                            <a:pt x="0" y="107"/>
                            <a:pt x="6" y="112"/>
                            <a:pt x="12" y="112"/>
                          </a:cubicBezTo>
                          <a:cubicBezTo>
                            <a:pt x="14" y="112"/>
                            <a:pt x="15" y="112"/>
                            <a:pt x="16" y="112"/>
                          </a:cubicBezTo>
                          <a:cubicBezTo>
                            <a:pt x="16" y="211"/>
                            <a:pt x="16" y="211"/>
                            <a:pt x="16" y="211"/>
                          </a:cubicBezTo>
                          <a:cubicBezTo>
                            <a:pt x="16" y="218"/>
                            <a:pt x="22" y="223"/>
                            <a:pt x="28" y="223"/>
                          </a:cubicBezTo>
                          <a:cubicBezTo>
                            <a:pt x="35" y="223"/>
                            <a:pt x="41" y="218"/>
                            <a:pt x="41" y="211"/>
                          </a:cubicBezTo>
                          <a:cubicBezTo>
                            <a:pt x="41" y="121"/>
                            <a:pt x="41" y="121"/>
                            <a:pt x="41" y="121"/>
                          </a:cubicBezTo>
                          <a:cubicBezTo>
                            <a:pt x="42" y="121"/>
                            <a:pt x="42" y="121"/>
                            <a:pt x="42" y="121"/>
                          </a:cubicBezTo>
                          <a:cubicBezTo>
                            <a:pt x="42" y="211"/>
                            <a:pt x="42" y="211"/>
                            <a:pt x="42" y="211"/>
                          </a:cubicBezTo>
                          <a:cubicBezTo>
                            <a:pt x="42" y="218"/>
                            <a:pt x="47" y="223"/>
                            <a:pt x="54" y="223"/>
                          </a:cubicBezTo>
                          <a:cubicBezTo>
                            <a:pt x="61" y="223"/>
                            <a:pt x="66" y="218"/>
                            <a:pt x="66" y="211"/>
                          </a:cubicBezTo>
                          <a:cubicBezTo>
                            <a:pt x="66" y="112"/>
                            <a:pt x="66" y="112"/>
                            <a:pt x="66" y="112"/>
                          </a:cubicBezTo>
                          <a:cubicBezTo>
                            <a:pt x="67" y="112"/>
                            <a:pt x="69" y="112"/>
                            <a:pt x="70" y="112"/>
                          </a:cubicBezTo>
                          <a:cubicBezTo>
                            <a:pt x="76" y="112"/>
                            <a:pt x="82" y="107"/>
                            <a:pt x="82" y="100"/>
                          </a:cubicBezTo>
                          <a:cubicBezTo>
                            <a:pt x="82" y="12"/>
                            <a:pt x="82" y="12"/>
                            <a:pt x="82" y="12"/>
                          </a:cubicBezTo>
                          <a:cubicBezTo>
                            <a:pt x="82" y="5"/>
                            <a:pt x="76" y="0"/>
                            <a:pt x="70" y="0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txBody>
                    <a:bodyPr vert="horz" wrap="square" lIns="51435" tIns="25718" rIns="51435" bIns="25718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/>
                      </a:pPr>
                      <a:endParaRPr lang="en-GB" sz="1600" b="1" kern="0" dirty="0">
                        <a:solidFill>
                          <a:prstClr val="black"/>
                        </a:solidFill>
                        <a:cs typeface="Arial" charset="0"/>
                      </a:endParaRPr>
                    </a:p>
                  </p:txBody>
                </p:sp>
              </p:grpSp>
              <p:grpSp>
                <p:nvGrpSpPr>
                  <p:cNvPr id="2026" name="Group 2025"/>
                  <p:cNvGrpSpPr/>
                  <p:nvPr/>
                </p:nvGrpSpPr>
                <p:grpSpPr>
                  <a:xfrm flipH="1">
                    <a:off x="5971734" y="4799933"/>
                    <a:ext cx="118522" cy="323218"/>
                    <a:chOff x="4419600" y="2886076"/>
                    <a:chExt cx="306388" cy="1073149"/>
                  </a:xfrm>
                  <a:grpFill/>
                </p:grpSpPr>
                <p:sp>
                  <p:nvSpPr>
                    <p:cNvPr id="2048" name="Freeform 6"/>
                    <p:cNvSpPr>
                      <a:spLocks/>
                    </p:cNvSpPr>
                    <p:nvPr/>
                  </p:nvSpPr>
                  <p:spPr bwMode="auto">
                    <a:xfrm>
                      <a:off x="4479925" y="2886076"/>
                      <a:ext cx="190500" cy="192087"/>
                    </a:xfrm>
                    <a:custGeom>
                      <a:avLst/>
                      <a:gdLst>
                        <a:gd name="T0" fmla="*/ 19 w 51"/>
                        <a:gd name="T1" fmla="*/ 48 h 51"/>
                        <a:gd name="T2" fmla="*/ 47 w 51"/>
                        <a:gd name="T3" fmla="*/ 32 h 51"/>
                        <a:gd name="T4" fmla="*/ 32 w 51"/>
                        <a:gd name="T5" fmla="*/ 3 h 51"/>
                        <a:gd name="T6" fmla="*/ 3 w 51"/>
                        <a:gd name="T7" fmla="*/ 19 h 51"/>
                        <a:gd name="T8" fmla="*/ 19 w 51"/>
                        <a:gd name="T9" fmla="*/ 48 h 5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</a:cxnLst>
                      <a:rect l="0" t="0" r="r" b="b"/>
                      <a:pathLst>
                        <a:path w="51" h="51">
                          <a:moveTo>
                            <a:pt x="19" y="48"/>
                          </a:moveTo>
                          <a:cubicBezTo>
                            <a:pt x="31" y="51"/>
                            <a:pt x="44" y="44"/>
                            <a:pt x="47" y="32"/>
                          </a:cubicBezTo>
                          <a:cubicBezTo>
                            <a:pt x="51" y="20"/>
                            <a:pt x="44" y="7"/>
                            <a:pt x="32" y="3"/>
                          </a:cubicBezTo>
                          <a:cubicBezTo>
                            <a:pt x="19" y="0"/>
                            <a:pt x="7" y="7"/>
                            <a:pt x="3" y="19"/>
                          </a:cubicBezTo>
                          <a:cubicBezTo>
                            <a:pt x="0" y="31"/>
                            <a:pt x="7" y="44"/>
                            <a:pt x="19" y="48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txBody>
                    <a:bodyPr vert="horz" wrap="square" lIns="51435" tIns="25718" rIns="51435" bIns="25718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/>
                      </a:pPr>
                      <a:endParaRPr lang="en-GB" sz="1600" b="1" kern="0" dirty="0">
                        <a:solidFill>
                          <a:prstClr val="black"/>
                        </a:solidFill>
                        <a:cs typeface="Arial" charset="0"/>
                      </a:endParaRPr>
                    </a:p>
                  </p:txBody>
                </p:sp>
                <p:sp>
                  <p:nvSpPr>
                    <p:cNvPr id="2049" name="Freeform 7"/>
                    <p:cNvSpPr>
                      <a:spLocks/>
                    </p:cNvSpPr>
                    <p:nvPr/>
                  </p:nvSpPr>
                  <p:spPr bwMode="auto">
                    <a:xfrm>
                      <a:off x="4419600" y="3122613"/>
                      <a:ext cx="306388" cy="836612"/>
                    </a:xfrm>
                    <a:custGeom>
                      <a:avLst/>
                      <a:gdLst>
                        <a:gd name="T0" fmla="*/ 70 w 82"/>
                        <a:gd name="T1" fmla="*/ 0 h 223"/>
                        <a:gd name="T2" fmla="*/ 70 w 82"/>
                        <a:gd name="T3" fmla="*/ 0 h 223"/>
                        <a:gd name="T4" fmla="*/ 12 w 82"/>
                        <a:gd name="T5" fmla="*/ 0 h 223"/>
                        <a:gd name="T6" fmla="*/ 12 w 82"/>
                        <a:gd name="T7" fmla="*/ 0 h 223"/>
                        <a:gd name="T8" fmla="*/ 0 w 82"/>
                        <a:gd name="T9" fmla="*/ 12 h 223"/>
                        <a:gd name="T10" fmla="*/ 0 w 82"/>
                        <a:gd name="T11" fmla="*/ 100 h 223"/>
                        <a:gd name="T12" fmla="*/ 12 w 82"/>
                        <a:gd name="T13" fmla="*/ 112 h 223"/>
                        <a:gd name="T14" fmla="*/ 16 w 82"/>
                        <a:gd name="T15" fmla="*/ 112 h 223"/>
                        <a:gd name="T16" fmla="*/ 16 w 82"/>
                        <a:gd name="T17" fmla="*/ 211 h 223"/>
                        <a:gd name="T18" fmla="*/ 28 w 82"/>
                        <a:gd name="T19" fmla="*/ 223 h 223"/>
                        <a:gd name="T20" fmla="*/ 41 w 82"/>
                        <a:gd name="T21" fmla="*/ 211 h 223"/>
                        <a:gd name="T22" fmla="*/ 41 w 82"/>
                        <a:gd name="T23" fmla="*/ 121 h 223"/>
                        <a:gd name="T24" fmla="*/ 42 w 82"/>
                        <a:gd name="T25" fmla="*/ 121 h 223"/>
                        <a:gd name="T26" fmla="*/ 42 w 82"/>
                        <a:gd name="T27" fmla="*/ 211 h 223"/>
                        <a:gd name="T28" fmla="*/ 54 w 82"/>
                        <a:gd name="T29" fmla="*/ 223 h 223"/>
                        <a:gd name="T30" fmla="*/ 66 w 82"/>
                        <a:gd name="T31" fmla="*/ 211 h 223"/>
                        <a:gd name="T32" fmla="*/ 66 w 82"/>
                        <a:gd name="T33" fmla="*/ 112 h 223"/>
                        <a:gd name="T34" fmla="*/ 70 w 82"/>
                        <a:gd name="T35" fmla="*/ 112 h 223"/>
                        <a:gd name="T36" fmla="*/ 82 w 82"/>
                        <a:gd name="T37" fmla="*/ 100 h 223"/>
                        <a:gd name="T38" fmla="*/ 82 w 82"/>
                        <a:gd name="T39" fmla="*/ 12 h 223"/>
                        <a:gd name="T40" fmla="*/ 70 w 82"/>
                        <a:gd name="T41" fmla="*/ 0 h 223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  <a:cxn ang="0">
                          <a:pos x="T30" y="T31"/>
                        </a:cxn>
                        <a:cxn ang="0">
                          <a:pos x="T32" y="T33"/>
                        </a:cxn>
                        <a:cxn ang="0">
                          <a:pos x="T34" y="T35"/>
                        </a:cxn>
                        <a:cxn ang="0">
                          <a:pos x="T36" y="T37"/>
                        </a:cxn>
                        <a:cxn ang="0">
                          <a:pos x="T38" y="T39"/>
                        </a:cxn>
                        <a:cxn ang="0">
                          <a:pos x="T40" y="T41"/>
                        </a:cxn>
                      </a:cxnLst>
                      <a:rect l="0" t="0" r="r" b="b"/>
                      <a:pathLst>
                        <a:path w="82" h="223">
                          <a:moveTo>
                            <a:pt x="70" y="0"/>
                          </a:moveTo>
                          <a:cubicBezTo>
                            <a:pt x="70" y="0"/>
                            <a:pt x="70" y="0"/>
                            <a:pt x="70" y="0"/>
                          </a:cubicBezTo>
                          <a:cubicBezTo>
                            <a:pt x="12" y="0"/>
                            <a:pt x="12" y="0"/>
                            <a:pt x="12" y="0"/>
                          </a:cubicBezTo>
                          <a:cubicBezTo>
                            <a:pt x="12" y="0"/>
                            <a:pt x="12" y="0"/>
                            <a:pt x="12" y="0"/>
                          </a:cubicBezTo>
                          <a:cubicBezTo>
                            <a:pt x="6" y="0"/>
                            <a:pt x="0" y="5"/>
                            <a:pt x="0" y="12"/>
                          </a:cubicBezTo>
                          <a:cubicBezTo>
                            <a:pt x="0" y="100"/>
                            <a:pt x="0" y="100"/>
                            <a:pt x="0" y="100"/>
                          </a:cubicBezTo>
                          <a:cubicBezTo>
                            <a:pt x="0" y="107"/>
                            <a:pt x="6" y="112"/>
                            <a:pt x="12" y="112"/>
                          </a:cubicBezTo>
                          <a:cubicBezTo>
                            <a:pt x="14" y="112"/>
                            <a:pt x="15" y="112"/>
                            <a:pt x="16" y="112"/>
                          </a:cubicBezTo>
                          <a:cubicBezTo>
                            <a:pt x="16" y="211"/>
                            <a:pt x="16" y="211"/>
                            <a:pt x="16" y="211"/>
                          </a:cubicBezTo>
                          <a:cubicBezTo>
                            <a:pt x="16" y="218"/>
                            <a:pt x="22" y="223"/>
                            <a:pt x="28" y="223"/>
                          </a:cubicBezTo>
                          <a:cubicBezTo>
                            <a:pt x="35" y="223"/>
                            <a:pt x="41" y="218"/>
                            <a:pt x="41" y="211"/>
                          </a:cubicBezTo>
                          <a:cubicBezTo>
                            <a:pt x="41" y="121"/>
                            <a:pt x="41" y="121"/>
                            <a:pt x="41" y="121"/>
                          </a:cubicBezTo>
                          <a:cubicBezTo>
                            <a:pt x="42" y="121"/>
                            <a:pt x="42" y="121"/>
                            <a:pt x="42" y="121"/>
                          </a:cubicBezTo>
                          <a:cubicBezTo>
                            <a:pt x="42" y="211"/>
                            <a:pt x="42" y="211"/>
                            <a:pt x="42" y="211"/>
                          </a:cubicBezTo>
                          <a:cubicBezTo>
                            <a:pt x="42" y="218"/>
                            <a:pt x="47" y="223"/>
                            <a:pt x="54" y="223"/>
                          </a:cubicBezTo>
                          <a:cubicBezTo>
                            <a:pt x="61" y="223"/>
                            <a:pt x="66" y="218"/>
                            <a:pt x="66" y="211"/>
                          </a:cubicBezTo>
                          <a:cubicBezTo>
                            <a:pt x="66" y="112"/>
                            <a:pt x="66" y="112"/>
                            <a:pt x="66" y="112"/>
                          </a:cubicBezTo>
                          <a:cubicBezTo>
                            <a:pt x="67" y="112"/>
                            <a:pt x="69" y="112"/>
                            <a:pt x="70" y="112"/>
                          </a:cubicBezTo>
                          <a:cubicBezTo>
                            <a:pt x="76" y="112"/>
                            <a:pt x="82" y="107"/>
                            <a:pt x="82" y="100"/>
                          </a:cubicBezTo>
                          <a:cubicBezTo>
                            <a:pt x="82" y="12"/>
                            <a:pt x="82" y="12"/>
                            <a:pt x="82" y="12"/>
                          </a:cubicBezTo>
                          <a:cubicBezTo>
                            <a:pt x="82" y="5"/>
                            <a:pt x="76" y="0"/>
                            <a:pt x="70" y="0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txBody>
                    <a:bodyPr vert="horz" wrap="square" lIns="51435" tIns="25718" rIns="51435" bIns="25718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/>
                      </a:pPr>
                      <a:endParaRPr lang="en-GB" sz="1600" b="1" kern="0" dirty="0">
                        <a:solidFill>
                          <a:prstClr val="black"/>
                        </a:solidFill>
                        <a:cs typeface="Arial" charset="0"/>
                      </a:endParaRPr>
                    </a:p>
                  </p:txBody>
                </p:sp>
              </p:grpSp>
              <p:grpSp>
                <p:nvGrpSpPr>
                  <p:cNvPr id="2027" name="Group 2026"/>
                  <p:cNvGrpSpPr/>
                  <p:nvPr/>
                </p:nvGrpSpPr>
                <p:grpSpPr>
                  <a:xfrm flipH="1">
                    <a:off x="6138728" y="4799933"/>
                    <a:ext cx="118522" cy="323218"/>
                    <a:chOff x="4419600" y="2886076"/>
                    <a:chExt cx="306388" cy="1073149"/>
                  </a:xfrm>
                  <a:grpFill/>
                </p:grpSpPr>
                <p:sp>
                  <p:nvSpPr>
                    <p:cNvPr id="2046" name="Freeform 6"/>
                    <p:cNvSpPr>
                      <a:spLocks/>
                    </p:cNvSpPr>
                    <p:nvPr/>
                  </p:nvSpPr>
                  <p:spPr bwMode="auto">
                    <a:xfrm>
                      <a:off x="4479925" y="2886076"/>
                      <a:ext cx="190500" cy="192087"/>
                    </a:xfrm>
                    <a:custGeom>
                      <a:avLst/>
                      <a:gdLst>
                        <a:gd name="T0" fmla="*/ 19 w 51"/>
                        <a:gd name="T1" fmla="*/ 48 h 51"/>
                        <a:gd name="T2" fmla="*/ 47 w 51"/>
                        <a:gd name="T3" fmla="*/ 32 h 51"/>
                        <a:gd name="T4" fmla="*/ 32 w 51"/>
                        <a:gd name="T5" fmla="*/ 3 h 51"/>
                        <a:gd name="T6" fmla="*/ 3 w 51"/>
                        <a:gd name="T7" fmla="*/ 19 h 51"/>
                        <a:gd name="T8" fmla="*/ 19 w 51"/>
                        <a:gd name="T9" fmla="*/ 48 h 5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</a:cxnLst>
                      <a:rect l="0" t="0" r="r" b="b"/>
                      <a:pathLst>
                        <a:path w="51" h="51">
                          <a:moveTo>
                            <a:pt x="19" y="48"/>
                          </a:moveTo>
                          <a:cubicBezTo>
                            <a:pt x="31" y="51"/>
                            <a:pt x="44" y="44"/>
                            <a:pt x="47" y="32"/>
                          </a:cubicBezTo>
                          <a:cubicBezTo>
                            <a:pt x="51" y="20"/>
                            <a:pt x="44" y="7"/>
                            <a:pt x="32" y="3"/>
                          </a:cubicBezTo>
                          <a:cubicBezTo>
                            <a:pt x="19" y="0"/>
                            <a:pt x="7" y="7"/>
                            <a:pt x="3" y="19"/>
                          </a:cubicBezTo>
                          <a:cubicBezTo>
                            <a:pt x="0" y="31"/>
                            <a:pt x="7" y="44"/>
                            <a:pt x="19" y="48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txBody>
                    <a:bodyPr vert="horz" wrap="square" lIns="51435" tIns="25718" rIns="51435" bIns="25718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/>
                      </a:pPr>
                      <a:endParaRPr lang="en-GB" sz="1600" b="1" kern="0" dirty="0">
                        <a:solidFill>
                          <a:prstClr val="black"/>
                        </a:solidFill>
                        <a:cs typeface="Arial" charset="0"/>
                      </a:endParaRPr>
                    </a:p>
                  </p:txBody>
                </p:sp>
                <p:sp>
                  <p:nvSpPr>
                    <p:cNvPr id="2047" name="Freeform 7"/>
                    <p:cNvSpPr>
                      <a:spLocks/>
                    </p:cNvSpPr>
                    <p:nvPr/>
                  </p:nvSpPr>
                  <p:spPr bwMode="auto">
                    <a:xfrm>
                      <a:off x="4419600" y="3122613"/>
                      <a:ext cx="306388" cy="836612"/>
                    </a:xfrm>
                    <a:custGeom>
                      <a:avLst/>
                      <a:gdLst>
                        <a:gd name="T0" fmla="*/ 70 w 82"/>
                        <a:gd name="T1" fmla="*/ 0 h 223"/>
                        <a:gd name="T2" fmla="*/ 70 w 82"/>
                        <a:gd name="T3" fmla="*/ 0 h 223"/>
                        <a:gd name="T4" fmla="*/ 12 w 82"/>
                        <a:gd name="T5" fmla="*/ 0 h 223"/>
                        <a:gd name="T6" fmla="*/ 12 w 82"/>
                        <a:gd name="T7" fmla="*/ 0 h 223"/>
                        <a:gd name="T8" fmla="*/ 0 w 82"/>
                        <a:gd name="T9" fmla="*/ 12 h 223"/>
                        <a:gd name="T10" fmla="*/ 0 w 82"/>
                        <a:gd name="T11" fmla="*/ 100 h 223"/>
                        <a:gd name="T12" fmla="*/ 12 w 82"/>
                        <a:gd name="T13" fmla="*/ 112 h 223"/>
                        <a:gd name="T14" fmla="*/ 16 w 82"/>
                        <a:gd name="T15" fmla="*/ 112 h 223"/>
                        <a:gd name="T16" fmla="*/ 16 w 82"/>
                        <a:gd name="T17" fmla="*/ 211 h 223"/>
                        <a:gd name="T18" fmla="*/ 28 w 82"/>
                        <a:gd name="T19" fmla="*/ 223 h 223"/>
                        <a:gd name="T20" fmla="*/ 41 w 82"/>
                        <a:gd name="T21" fmla="*/ 211 h 223"/>
                        <a:gd name="T22" fmla="*/ 41 w 82"/>
                        <a:gd name="T23" fmla="*/ 121 h 223"/>
                        <a:gd name="T24" fmla="*/ 42 w 82"/>
                        <a:gd name="T25" fmla="*/ 121 h 223"/>
                        <a:gd name="T26" fmla="*/ 42 w 82"/>
                        <a:gd name="T27" fmla="*/ 211 h 223"/>
                        <a:gd name="T28" fmla="*/ 54 w 82"/>
                        <a:gd name="T29" fmla="*/ 223 h 223"/>
                        <a:gd name="T30" fmla="*/ 66 w 82"/>
                        <a:gd name="T31" fmla="*/ 211 h 223"/>
                        <a:gd name="T32" fmla="*/ 66 w 82"/>
                        <a:gd name="T33" fmla="*/ 112 h 223"/>
                        <a:gd name="T34" fmla="*/ 70 w 82"/>
                        <a:gd name="T35" fmla="*/ 112 h 223"/>
                        <a:gd name="T36" fmla="*/ 82 w 82"/>
                        <a:gd name="T37" fmla="*/ 100 h 223"/>
                        <a:gd name="T38" fmla="*/ 82 w 82"/>
                        <a:gd name="T39" fmla="*/ 12 h 223"/>
                        <a:gd name="T40" fmla="*/ 70 w 82"/>
                        <a:gd name="T41" fmla="*/ 0 h 223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  <a:cxn ang="0">
                          <a:pos x="T30" y="T31"/>
                        </a:cxn>
                        <a:cxn ang="0">
                          <a:pos x="T32" y="T33"/>
                        </a:cxn>
                        <a:cxn ang="0">
                          <a:pos x="T34" y="T35"/>
                        </a:cxn>
                        <a:cxn ang="0">
                          <a:pos x="T36" y="T37"/>
                        </a:cxn>
                        <a:cxn ang="0">
                          <a:pos x="T38" y="T39"/>
                        </a:cxn>
                        <a:cxn ang="0">
                          <a:pos x="T40" y="T41"/>
                        </a:cxn>
                      </a:cxnLst>
                      <a:rect l="0" t="0" r="r" b="b"/>
                      <a:pathLst>
                        <a:path w="82" h="223">
                          <a:moveTo>
                            <a:pt x="70" y="0"/>
                          </a:moveTo>
                          <a:cubicBezTo>
                            <a:pt x="70" y="0"/>
                            <a:pt x="70" y="0"/>
                            <a:pt x="70" y="0"/>
                          </a:cubicBezTo>
                          <a:cubicBezTo>
                            <a:pt x="12" y="0"/>
                            <a:pt x="12" y="0"/>
                            <a:pt x="12" y="0"/>
                          </a:cubicBezTo>
                          <a:cubicBezTo>
                            <a:pt x="12" y="0"/>
                            <a:pt x="12" y="0"/>
                            <a:pt x="12" y="0"/>
                          </a:cubicBezTo>
                          <a:cubicBezTo>
                            <a:pt x="6" y="0"/>
                            <a:pt x="0" y="5"/>
                            <a:pt x="0" y="12"/>
                          </a:cubicBezTo>
                          <a:cubicBezTo>
                            <a:pt x="0" y="100"/>
                            <a:pt x="0" y="100"/>
                            <a:pt x="0" y="100"/>
                          </a:cubicBezTo>
                          <a:cubicBezTo>
                            <a:pt x="0" y="107"/>
                            <a:pt x="6" y="112"/>
                            <a:pt x="12" y="112"/>
                          </a:cubicBezTo>
                          <a:cubicBezTo>
                            <a:pt x="14" y="112"/>
                            <a:pt x="15" y="112"/>
                            <a:pt x="16" y="112"/>
                          </a:cubicBezTo>
                          <a:cubicBezTo>
                            <a:pt x="16" y="211"/>
                            <a:pt x="16" y="211"/>
                            <a:pt x="16" y="211"/>
                          </a:cubicBezTo>
                          <a:cubicBezTo>
                            <a:pt x="16" y="218"/>
                            <a:pt x="22" y="223"/>
                            <a:pt x="28" y="223"/>
                          </a:cubicBezTo>
                          <a:cubicBezTo>
                            <a:pt x="35" y="223"/>
                            <a:pt x="41" y="218"/>
                            <a:pt x="41" y="211"/>
                          </a:cubicBezTo>
                          <a:cubicBezTo>
                            <a:pt x="41" y="121"/>
                            <a:pt x="41" y="121"/>
                            <a:pt x="41" y="121"/>
                          </a:cubicBezTo>
                          <a:cubicBezTo>
                            <a:pt x="42" y="121"/>
                            <a:pt x="42" y="121"/>
                            <a:pt x="42" y="121"/>
                          </a:cubicBezTo>
                          <a:cubicBezTo>
                            <a:pt x="42" y="211"/>
                            <a:pt x="42" y="211"/>
                            <a:pt x="42" y="211"/>
                          </a:cubicBezTo>
                          <a:cubicBezTo>
                            <a:pt x="42" y="218"/>
                            <a:pt x="47" y="223"/>
                            <a:pt x="54" y="223"/>
                          </a:cubicBezTo>
                          <a:cubicBezTo>
                            <a:pt x="61" y="223"/>
                            <a:pt x="66" y="218"/>
                            <a:pt x="66" y="211"/>
                          </a:cubicBezTo>
                          <a:cubicBezTo>
                            <a:pt x="66" y="112"/>
                            <a:pt x="66" y="112"/>
                            <a:pt x="66" y="112"/>
                          </a:cubicBezTo>
                          <a:cubicBezTo>
                            <a:pt x="67" y="112"/>
                            <a:pt x="69" y="112"/>
                            <a:pt x="70" y="112"/>
                          </a:cubicBezTo>
                          <a:cubicBezTo>
                            <a:pt x="76" y="112"/>
                            <a:pt x="82" y="107"/>
                            <a:pt x="82" y="100"/>
                          </a:cubicBezTo>
                          <a:cubicBezTo>
                            <a:pt x="82" y="12"/>
                            <a:pt x="82" y="12"/>
                            <a:pt x="82" y="12"/>
                          </a:cubicBezTo>
                          <a:cubicBezTo>
                            <a:pt x="82" y="5"/>
                            <a:pt x="76" y="0"/>
                            <a:pt x="70" y="0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txBody>
                    <a:bodyPr vert="horz" wrap="square" lIns="51435" tIns="25718" rIns="51435" bIns="25718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/>
                      </a:pPr>
                      <a:endParaRPr lang="en-GB" sz="1600" b="1" kern="0" dirty="0">
                        <a:solidFill>
                          <a:prstClr val="black"/>
                        </a:solidFill>
                        <a:cs typeface="Arial" charset="0"/>
                      </a:endParaRPr>
                    </a:p>
                  </p:txBody>
                </p:sp>
              </p:grpSp>
              <p:grpSp>
                <p:nvGrpSpPr>
                  <p:cNvPr id="2028" name="Group 2027"/>
                  <p:cNvGrpSpPr/>
                  <p:nvPr/>
                </p:nvGrpSpPr>
                <p:grpSpPr>
                  <a:xfrm flipH="1">
                    <a:off x="6305723" y="4799933"/>
                    <a:ext cx="118522" cy="323218"/>
                    <a:chOff x="4419600" y="2886076"/>
                    <a:chExt cx="306388" cy="1073149"/>
                  </a:xfrm>
                  <a:grpFill/>
                </p:grpSpPr>
                <p:sp>
                  <p:nvSpPr>
                    <p:cNvPr id="2044" name="Freeform 6"/>
                    <p:cNvSpPr>
                      <a:spLocks/>
                    </p:cNvSpPr>
                    <p:nvPr/>
                  </p:nvSpPr>
                  <p:spPr bwMode="auto">
                    <a:xfrm>
                      <a:off x="4479925" y="2886076"/>
                      <a:ext cx="190500" cy="192087"/>
                    </a:xfrm>
                    <a:custGeom>
                      <a:avLst/>
                      <a:gdLst>
                        <a:gd name="T0" fmla="*/ 19 w 51"/>
                        <a:gd name="T1" fmla="*/ 48 h 51"/>
                        <a:gd name="T2" fmla="*/ 47 w 51"/>
                        <a:gd name="T3" fmla="*/ 32 h 51"/>
                        <a:gd name="T4" fmla="*/ 32 w 51"/>
                        <a:gd name="T5" fmla="*/ 3 h 51"/>
                        <a:gd name="T6" fmla="*/ 3 w 51"/>
                        <a:gd name="T7" fmla="*/ 19 h 51"/>
                        <a:gd name="T8" fmla="*/ 19 w 51"/>
                        <a:gd name="T9" fmla="*/ 48 h 5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</a:cxnLst>
                      <a:rect l="0" t="0" r="r" b="b"/>
                      <a:pathLst>
                        <a:path w="51" h="51">
                          <a:moveTo>
                            <a:pt x="19" y="48"/>
                          </a:moveTo>
                          <a:cubicBezTo>
                            <a:pt x="31" y="51"/>
                            <a:pt x="44" y="44"/>
                            <a:pt x="47" y="32"/>
                          </a:cubicBezTo>
                          <a:cubicBezTo>
                            <a:pt x="51" y="20"/>
                            <a:pt x="44" y="7"/>
                            <a:pt x="32" y="3"/>
                          </a:cubicBezTo>
                          <a:cubicBezTo>
                            <a:pt x="19" y="0"/>
                            <a:pt x="7" y="7"/>
                            <a:pt x="3" y="19"/>
                          </a:cubicBezTo>
                          <a:cubicBezTo>
                            <a:pt x="0" y="31"/>
                            <a:pt x="7" y="44"/>
                            <a:pt x="19" y="48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txBody>
                    <a:bodyPr vert="horz" wrap="square" lIns="51435" tIns="25718" rIns="51435" bIns="25718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/>
                      </a:pPr>
                      <a:endParaRPr lang="en-GB" sz="1600" b="1" kern="0" dirty="0">
                        <a:solidFill>
                          <a:prstClr val="black"/>
                        </a:solidFill>
                        <a:cs typeface="Arial" charset="0"/>
                      </a:endParaRPr>
                    </a:p>
                  </p:txBody>
                </p:sp>
                <p:sp>
                  <p:nvSpPr>
                    <p:cNvPr id="2045" name="Freeform 7"/>
                    <p:cNvSpPr>
                      <a:spLocks/>
                    </p:cNvSpPr>
                    <p:nvPr/>
                  </p:nvSpPr>
                  <p:spPr bwMode="auto">
                    <a:xfrm>
                      <a:off x="4419600" y="3122613"/>
                      <a:ext cx="306388" cy="836612"/>
                    </a:xfrm>
                    <a:custGeom>
                      <a:avLst/>
                      <a:gdLst>
                        <a:gd name="T0" fmla="*/ 70 w 82"/>
                        <a:gd name="T1" fmla="*/ 0 h 223"/>
                        <a:gd name="T2" fmla="*/ 70 w 82"/>
                        <a:gd name="T3" fmla="*/ 0 h 223"/>
                        <a:gd name="T4" fmla="*/ 12 w 82"/>
                        <a:gd name="T5" fmla="*/ 0 h 223"/>
                        <a:gd name="T6" fmla="*/ 12 w 82"/>
                        <a:gd name="T7" fmla="*/ 0 h 223"/>
                        <a:gd name="T8" fmla="*/ 0 w 82"/>
                        <a:gd name="T9" fmla="*/ 12 h 223"/>
                        <a:gd name="T10" fmla="*/ 0 w 82"/>
                        <a:gd name="T11" fmla="*/ 100 h 223"/>
                        <a:gd name="T12" fmla="*/ 12 w 82"/>
                        <a:gd name="T13" fmla="*/ 112 h 223"/>
                        <a:gd name="T14" fmla="*/ 16 w 82"/>
                        <a:gd name="T15" fmla="*/ 112 h 223"/>
                        <a:gd name="T16" fmla="*/ 16 w 82"/>
                        <a:gd name="T17" fmla="*/ 211 h 223"/>
                        <a:gd name="T18" fmla="*/ 28 w 82"/>
                        <a:gd name="T19" fmla="*/ 223 h 223"/>
                        <a:gd name="T20" fmla="*/ 41 w 82"/>
                        <a:gd name="T21" fmla="*/ 211 h 223"/>
                        <a:gd name="T22" fmla="*/ 41 w 82"/>
                        <a:gd name="T23" fmla="*/ 121 h 223"/>
                        <a:gd name="T24" fmla="*/ 42 w 82"/>
                        <a:gd name="T25" fmla="*/ 121 h 223"/>
                        <a:gd name="T26" fmla="*/ 42 w 82"/>
                        <a:gd name="T27" fmla="*/ 211 h 223"/>
                        <a:gd name="T28" fmla="*/ 54 w 82"/>
                        <a:gd name="T29" fmla="*/ 223 h 223"/>
                        <a:gd name="T30" fmla="*/ 66 w 82"/>
                        <a:gd name="T31" fmla="*/ 211 h 223"/>
                        <a:gd name="T32" fmla="*/ 66 w 82"/>
                        <a:gd name="T33" fmla="*/ 112 h 223"/>
                        <a:gd name="T34" fmla="*/ 70 w 82"/>
                        <a:gd name="T35" fmla="*/ 112 h 223"/>
                        <a:gd name="T36" fmla="*/ 82 w 82"/>
                        <a:gd name="T37" fmla="*/ 100 h 223"/>
                        <a:gd name="T38" fmla="*/ 82 w 82"/>
                        <a:gd name="T39" fmla="*/ 12 h 223"/>
                        <a:gd name="T40" fmla="*/ 70 w 82"/>
                        <a:gd name="T41" fmla="*/ 0 h 223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  <a:cxn ang="0">
                          <a:pos x="T30" y="T31"/>
                        </a:cxn>
                        <a:cxn ang="0">
                          <a:pos x="T32" y="T33"/>
                        </a:cxn>
                        <a:cxn ang="0">
                          <a:pos x="T34" y="T35"/>
                        </a:cxn>
                        <a:cxn ang="0">
                          <a:pos x="T36" y="T37"/>
                        </a:cxn>
                        <a:cxn ang="0">
                          <a:pos x="T38" y="T39"/>
                        </a:cxn>
                        <a:cxn ang="0">
                          <a:pos x="T40" y="T41"/>
                        </a:cxn>
                      </a:cxnLst>
                      <a:rect l="0" t="0" r="r" b="b"/>
                      <a:pathLst>
                        <a:path w="82" h="223">
                          <a:moveTo>
                            <a:pt x="70" y="0"/>
                          </a:moveTo>
                          <a:cubicBezTo>
                            <a:pt x="70" y="0"/>
                            <a:pt x="70" y="0"/>
                            <a:pt x="70" y="0"/>
                          </a:cubicBezTo>
                          <a:cubicBezTo>
                            <a:pt x="12" y="0"/>
                            <a:pt x="12" y="0"/>
                            <a:pt x="12" y="0"/>
                          </a:cubicBezTo>
                          <a:cubicBezTo>
                            <a:pt x="12" y="0"/>
                            <a:pt x="12" y="0"/>
                            <a:pt x="12" y="0"/>
                          </a:cubicBezTo>
                          <a:cubicBezTo>
                            <a:pt x="6" y="0"/>
                            <a:pt x="0" y="5"/>
                            <a:pt x="0" y="12"/>
                          </a:cubicBezTo>
                          <a:cubicBezTo>
                            <a:pt x="0" y="100"/>
                            <a:pt x="0" y="100"/>
                            <a:pt x="0" y="100"/>
                          </a:cubicBezTo>
                          <a:cubicBezTo>
                            <a:pt x="0" y="107"/>
                            <a:pt x="6" y="112"/>
                            <a:pt x="12" y="112"/>
                          </a:cubicBezTo>
                          <a:cubicBezTo>
                            <a:pt x="14" y="112"/>
                            <a:pt x="15" y="112"/>
                            <a:pt x="16" y="112"/>
                          </a:cubicBezTo>
                          <a:cubicBezTo>
                            <a:pt x="16" y="211"/>
                            <a:pt x="16" y="211"/>
                            <a:pt x="16" y="211"/>
                          </a:cubicBezTo>
                          <a:cubicBezTo>
                            <a:pt x="16" y="218"/>
                            <a:pt x="22" y="223"/>
                            <a:pt x="28" y="223"/>
                          </a:cubicBezTo>
                          <a:cubicBezTo>
                            <a:pt x="35" y="223"/>
                            <a:pt x="41" y="218"/>
                            <a:pt x="41" y="211"/>
                          </a:cubicBezTo>
                          <a:cubicBezTo>
                            <a:pt x="41" y="121"/>
                            <a:pt x="41" y="121"/>
                            <a:pt x="41" y="121"/>
                          </a:cubicBezTo>
                          <a:cubicBezTo>
                            <a:pt x="42" y="121"/>
                            <a:pt x="42" y="121"/>
                            <a:pt x="42" y="121"/>
                          </a:cubicBezTo>
                          <a:cubicBezTo>
                            <a:pt x="42" y="211"/>
                            <a:pt x="42" y="211"/>
                            <a:pt x="42" y="211"/>
                          </a:cubicBezTo>
                          <a:cubicBezTo>
                            <a:pt x="42" y="218"/>
                            <a:pt x="47" y="223"/>
                            <a:pt x="54" y="223"/>
                          </a:cubicBezTo>
                          <a:cubicBezTo>
                            <a:pt x="61" y="223"/>
                            <a:pt x="66" y="218"/>
                            <a:pt x="66" y="211"/>
                          </a:cubicBezTo>
                          <a:cubicBezTo>
                            <a:pt x="66" y="112"/>
                            <a:pt x="66" y="112"/>
                            <a:pt x="66" y="112"/>
                          </a:cubicBezTo>
                          <a:cubicBezTo>
                            <a:pt x="67" y="112"/>
                            <a:pt x="69" y="112"/>
                            <a:pt x="70" y="112"/>
                          </a:cubicBezTo>
                          <a:cubicBezTo>
                            <a:pt x="76" y="112"/>
                            <a:pt x="82" y="107"/>
                            <a:pt x="82" y="100"/>
                          </a:cubicBezTo>
                          <a:cubicBezTo>
                            <a:pt x="82" y="12"/>
                            <a:pt x="82" y="12"/>
                            <a:pt x="82" y="12"/>
                          </a:cubicBezTo>
                          <a:cubicBezTo>
                            <a:pt x="82" y="5"/>
                            <a:pt x="76" y="0"/>
                            <a:pt x="70" y="0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txBody>
                    <a:bodyPr vert="horz" wrap="square" lIns="51435" tIns="25718" rIns="51435" bIns="25718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/>
                      </a:pPr>
                      <a:endParaRPr lang="en-GB" sz="1600" b="1" kern="0" dirty="0">
                        <a:solidFill>
                          <a:prstClr val="black"/>
                        </a:solidFill>
                        <a:cs typeface="Arial" charset="0"/>
                      </a:endParaRPr>
                    </a:p>
                  </p:txBody>
                </p:sp>
              </p:grpSp>
              <p:grpSp>
                <p:nvGrpSpPr>
                  <p:cNvPr id="2029" name="Group 2028"/>
                  <p:cNvGrpSpPr/>
                  <p:nvPr/>
                </p:nvGrpSpPr>
                <p:grpSpPr>
                  <a:xfrm flipH="1">
                    <a:off x="5637745" y="5141979"/>
                    <a:ext cx="118522" cy="323218"/>
                    <a:chOff x="4419600" y="2886076"/>
                    <a:chExt cx="306388" cy="1073149"/>
                  </a:xfrm>
                  <a:grpFill/>
                </p:grpSpPr>
                <p:sp>
                  <p:nvSpPr>
                    <p:cNvPr id="2042" name="Freeform 6"/>
                    <p:cNvSpPr>
                      <a:spLocks/>
                    </p:cNvSpPr>
                    <p:nvPr/>
                  </p:nvSpPr>
                  <p:spPr bwMode="auto">
                    <a:xfrm>
                      <a:off x="4479925" y="2886076"/>
                      <a:ext cx="190500" cy="192087"/>
                    </a:xfrm>
                    <a:custGeom>
                      <a:avLst/>
                      <a:gdLst>
                        <a:gd name="T0" fmla="*/ 19 w 51"/>
                        <a:gd name="T1" fmla="*/ 48 h 51"/>
                        <a:gd name="T2" fmla="*/ 47 w 51"/>
                        <a:gd name="T3" fmla="*/ 32 h 51"/>
                        <a:gd name="T4" fmla="*/ 32 w 51"/>
                        <a:gd name="T5" fmla="*/ 3 h 51"/>
                        <a:gd name="T6" fmla="*/ 3 w 51"/>
                        <a:gd name="T7" fmla="*/ 19 h 51"/>
                        <a:gd name="T8" fmla="*/ 19 w 51"/>
                        <a:gd name="T9" fmla="*/ 48 h 5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</a:cxnLst>
                      <a:rect l="0" t="0" r="r" b="b"/>
                      <a:pathLst>
                        <a:path w="51" h="51">
                          <a:moveTo>
                            <a:pt x="19" y="48"/>
                          </a:moveTo>
                          <a:cubicBezTo>
                            <a:pt x="31" y="51"/>
                            <a:pt x="44" y="44"/>
                            <a:pt x="47" y="32"/>
                          </a:cubicBezTo>
                          <a:cubicBezTo>
                            <a:pt x="51" y="20"/>
                            <a:pt x="44" y="7"/>
                            <a:pt x="32" y="3"/>
                          </a:cubicBezTo>
                          <a:cubicBezTo>
                            <a:pt x="19" y="0"/>
                            <a:pt x="7" y="7"/>
                            <a:pt x="3" y="19"/>
                          </a:cubicBezTo>
                          <a:cubicBezTo>
                            <a:pt x="0" y="31"/>
                            <a:pt x="7" y="44"/>
                            <a:pt x="19" y="48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txBody>
                    <a:bodyPr vert="horz" wrap="square" lIns="51435" tIns="25718" rIns="51435" bIns="25718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/>
                      </a:pPr>
                      <a:endParaRPr lang="en-GB" sz="1600" b="1" kern="0" dirty="0">
                        <a:solidFill>
                          <a:prstClr val="black"/>
                        </a:solidFill>
                        <a:cs typeface="Arial" charset="0"/>
                      </a:endParaRPr>
                    </a:p>
                  </p:txBody>
                </p:sp>
                <p:sp>
                  <p:nvSpPr>
                    <p:cNvPr id="2043" name="Freeform 7"/>
                    <p:cNvSpPr>
                      <a:spLocks/>
                    </p:cNvSpPr>
                    <p:nvPr/>
                  </p:nvSpPr>
                  <p:spPr bwMode="auto">
                    <a:xfrm>
                      <a:off x="4419600" y="3122613"/>
                      <a:ext cx="306388" cy="836612"/>
                    </a:xfrm>
                    <a:custGeom>
                      <a:avLst/>
                      <a:gdLst>
                        <a:gd name="T0" fmla="*/ 70 w 82"/>
                        <a:gd name="T1" fmla="*/ 0 h 223"/>
                        <a:gd name="T2" fmla="*/ 70 w 82"/>
                        <a:gd name="T3" fmla="*/ 0 h 223"/>
                        <a:gd name="T4" fmla="*/ 12 w 82"/>
                        <a:gd name="T5" fmla="*/ 0 h 223"/>
                        <a:gd name="T6" fmla="*/ 12 w 82"/>
                        <a:gd name="T7" fmla="*/ 0 h 223"/>
                        <a:gd name="T8" fmla="*/ 0 w 82"/>
                        <a:gd name="T9" fmla="*/ 12 h 223"/>
                        <a:gd name="T10" fmla="*/ 0 w 82"/>
                        <a:gd name="T11" fmla="*/ 100 h 223"/>
                        <a:gd name="T12" fmla="*/ 12 w 82"/>
                        <a:gd name="T13" fmla="*/ 112 h 223"/>
                        <a:gd name="T14" fmla="*/ 16 w 82"/>
                        <a:gd name="T15" fmla="*/ 112 h 223"/>
                        <a:gd name="T16" fmla="*/ 16 w 82"/>
                        <a:gd name="T17" fmla="*/ 211 h 223"/>
                        <a:gd name="T18" fmla="*/ 28 w 82"/>
                        <a:gd name="T19" fmla="*/ 223 h 223"/>
                        <a:gd name="T20" fmla="*/ 41 w 82"/>
                        <a:gd name="T21" fmla="*/ 211 h 223"/>
                        <a:gd name="T22" fmla="*/ 41 w 82"/>
                        <a:gd name="T23" fmla="*/ 121 h 223"/>
                        <a:gd name="T24" fmla="*/ 42 w 82"/>
                        <a:gd name="T25" fmla="*/ 121 h 223"/>
                        <a:gd name="T26" fmla="*/ 42 w 82"/>
                        <a:gd name="T27" fmla="*/ 211 h 223"/>
                        <a:gd name="T28" fmla="*/ 54 w 82"/>
                        <a:gd name="T29" fmla="*/ 223 h 223"/>
                        <a:gd name="T30" fmla="*/ 66 w 82"/>
                        <a:gd name="T31" fmla="*/ 211 h 223"/>
                        <a:gd name="T32" fmla="*/ 66 w 82"/>
                        <a:gd name="T33" fmla="*/ 112 h 223"/>
                        <a:gd name="T34" fmla="*/ 70 w 82"/>
                        <a:gd name="T35" fmla="*/ 112 h 223"/>
                        <a:gd name="T36" fmla="*/ 82 w 82"/>
                        <a:gd name="T37" fmla="*/ 100 h 223"/>
                        <a:gd name="T38" fmla="*/ 82 w 82"/>
                        <a:gd name="T39" fmla="*/ 12 h 223"/>
                        <a:gd name="T40" fmla="*/ 70 w 82"/>
                        <a:gd name="T41" fmla="*/ 0 h 223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  <a:cxn ang="0">
                          <a:pos x="T30" y="T31"/>
                        </a:cxn>
                        <a:cxn ang="0">
                          <a:pos x="T32" y="T33"/>
                        </a:cxn>
                        <a:cxn ang="0">
                          <a:pos x="T34" y="T35"/>
                        </a:cxn>
                        <a:cxn ang="0">
                          <a:pos x="T36" y="T37"/>
                        </a:cxn>
                        <a:cxn ang="0">
                          <a:pos x="T38" y="T39"/>
                        </a:cxn>
                        <a:cxn ang="0">
                          <a:pos x="T40" y="T41"/>
                        </a:cxn>
                      </a:cxnLst>
                      <a:rect l="0" t="0" r="r" b="b"/>
                      <a:pathLst>
                        <a:path w="82" h="223">
                          <a:moveTo>
                            <a:pt x="70" y="0"/>
                          </a:moveTo>
                          <a:cubicBezTo>
                            <a:pt x="70" y="0"/>
                            <a:pt x="70" y="0"/>
                            <a:pt x="70" y="0"/>
                          </a:cubicBezTo>
                          <a:cubicBezTo>
                            <a:pt x="12" y="0"/>
                            <a:pt x="12" y="0"/>
                            <a:pt x="12" y="0"/>
                          </a:cubicBezTo>
                          <a:cubicBezTo>
                            <a:pt x="12" y="0"/>
                            <a:pt x="12" y="0"/>
                            <a:pt x="12" y="0"/>
                          </a:cubicBezTo>
                          <a:cubicBezTo>
                            <a:pt x="6" y="0"/>
                            <a:pt x="0" y="5"/>
                            <a:pt x="0" y="12"/>
                          </a:cubicBezTo>
                          <a:cubicBezTo>
                            <a:pt x="0" y="100"/>
                            <a:pt x="0" y="100"/>
                            <a:pt x="0" y="100"/>
                          </a:cubicBezTo>
                          <a:cubicBezTo>
                            <a:pt x="0" y="107"/>
                            <a:pt x="6" y="112"/>
                            <a:pt x="12" y="112"/>
                          </a:cubicBezTo>
                          <a:cubicBezTo>
                            <a:pt x="14" y="112"/>
                            <a:pt x="15" y="112"/>
                            <a:pt x="16" y="112"/>
                          </a:cubicBezTo>
                          <a:cubicBezTo>
                            <a:pt x="16" y="211"/>
                            <a:pt x="16" y="211"/>
                            <a:pt x="16" y="211"/>
                          </a:cubicBezTo>
                          <a:cubicBezTo>
                            <a:pt x="16" y="218"/>
                            <a:pt x="22" y="223"/>
                            <a:pt x="28" y="223"/>
                          </a:cubicBezTo>
                          <a:cubicBezTo>
                            <a:pt x="35" y="223"/>
                            <a:pt x="41" y="218"/>
                            <a:pt x="41" y="211"/>
                          </a:cubicBezTo>
                          <a:cubicBezTo>
                            <a:pt x="41" y="121"/>
                            <a:pt x="41" y="121"/>
                            <a:pt x="41" y="121"/>
                          </a:cubicBezTo>
                          <a:cubicBezTo>
                            <a:pt x="42" y="121"/>
                            <a:pt x="42" y="121"/>
                            <a:pt x="42" y="121"/>
                          </a:cubicBezTo>
                          <a:cubicBezTo>
                            <a:pt x="42" y="211"/>
                            <a:pt x="42" y="211"/>
                            <a:pt x="42" y="211"/>
                          </a:cubicBezTo>
                          <a:cubicBezTo>
                            <a:pt x="42" y="218"/>
                            <a:pt x="47" y="223"/>
                            <a:pt x="54" y="223"/>
                          </a:cubicBezTo>
                          <a:cubicBezTo>
                            <a:pt x="61" y="223"/>
                            <a:pt x="66" y="218"/>
                            <a:pt x="66" y="211"/>
                          </a:cubicBezTo>
                          <a:cubicBezTo>
                            <a:pt x="66" y="112"/>
                            <a:pt x="66" y="112"/>
                            <a:pt x="66" y="112"/>
                          </a:cubicBezTo>
                          <a:cubicBezTo>
                            <a:pt x="67" y="112"/>
                            <a:pt x="69" y="112"/>
                            <a:pt x="70" y="112"/>
                          </a:cubicBezTo>
                          <a:cubicBezTo>
                            <a:pt x="76" y="112"/>
                            <a:pt x="82" y="107"/>
                            <a:pt x="82" y="100"/>
                          </a:cubicBezTo>
                          <a:cubicBezTo>
                            <a:pt x="82" y="12"/>
                            <a:pt x="82" y="12"/>
                            <a:pt x="82" y="12"/>
                          </a:cubicBezTo>
                          <a:cubicBezTo>
                            <a:pt x="82" y="5"/>
                            <a:pt x="76" y="0"/>
                            <a:pt x="70" y="0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txBody>
                    <a:bodyPr vert="horz" wrap="square" lIns="51435" tIns="25718" rIns="51435" bIns="25718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/>
                      </a:pPr>
                      <a:endParaRPr lang="en-GB" sz="1600" b="1" kern="0" dirty="0">
                        <a:solidFill>
                          <a:prstClr val="black"/>
                        </a:solidFill>
                        <a:cs typeface="Arial" charset="0"/>
                      </a:endParaRPr>
                    </a:p>
                  </p:txBody>
                </p:sp>
              </p:grpSp>
              <p:grpSp>
                <p:nvGrpSpPr>
                  <p:cNvPr id="2030" name="Group 2029"/>
                  <p:cNvGrpSpPr/>
                  <p:nvPr/>
                </p:nvGrpSpPr>
                <p:grpSpPr>
                  <a:xfrm flipH="1">
                    <a:off x="5804739" y="5141979"/>
                    <a:ext cx="118522" cy="323218"/>
                    <a:chOff x="4419600" y="2886076"/>
                    <a:chExt cx="306388" cy="1073149"/>
                  </a:xfrm>
                  <a:grpFill/>
                </p:grpSpPr>
                <p:sp>
                  <p:nvSpPr>
                    <p:cNvPr id="2040" name="Freeform 6"/>
                    <p:cNvSpPr>
                      <a:spLocks/>
                    </p:cNvSpPr>
                    <p:nvPr/>
                  </p:nvSpPr>
                  <p:spPr bwMode="auto">
                    <a:xfrm>
                      <a:off x="4479925" y="2886076"/>
                      <a:ext cx="190500" cy="192087"/>
                    </a:xfrm>
                    <a:custGeom>
                      <a:avLst/>
                      <a:gdLst>
                        <a:gd name="T0" fmla="*/ 19 w 51"/>
                        <a:gd name="T1" fmla="*/ 48 h 51"/>
                        <a:gd name="T2" fmla="*/ 47 w 51"/>
                        <a:gd name="T3" fmla="*/ 32 h 51"/>
                        <a:gd name="T4" fmla="*/ 32 w 51"/>
                        <a:gd name="T5" fmla="*/ 3 h 51"/>
                        <a:gd name="T6" fmla="*/ 3 w 51"/>
                        <a:gd name="T7" fmla="*/ 19 h 51"/>
                        <a:gd name="T8" fmla="*/ 19 w 51"/>
                        <a:gd name="T9" fmla="*/ 48 h 5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</a:cxnLst>
                      <a:rect l="0" t="0" r="r" b="b"/>
                      <a:pathLst>
                        <a:path w="51" h="51">
                          <a:moveTo>
                            <a:pt x="19" y="48"/>
                          </a:moveTo>
                          <a:cubicBezTo>
                            <a:pt x="31" y="51"/>
                            <a:pt x="44" y="44"/>
                            <a:pt x="47" y="32"/>
                          </a:cubicBezTo>
                          <a:cubicBezTo>
                            <a:pt x="51" y="20"/>
                            <a:pt x="44" y="7"/>
                            <a:pt x="32" y="3"/>
                          </a:cubicBezTo>
                          <a:cubicBezTo>
                            <a:pt x="19" y="0"/>
                            <a:pt x="7" y="7"/>
                            <a:pt x="3" y="19"/>
                          </a:cubicBezTo>
                          <a:cubicBezTo>
                            <a:pt x="0" y="31"/>
                            <a:pt x="7" y="44"/>
                            <a:pt x="19" y="48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txBody>
                    <a:bodyPr vert="horz" wrap="square" lIns="51435" tIns="25718" rIns="51435" bIns="25718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/>
                      </a:pPr>
                      <a:endParaRPr lang="en-GB" sz="1600" b="1" kern="0" dirty="0">
                        <a:solidFill>
                          <a:prstClr val="black"/>
                        </a:solidFill>
                        <a:cs typeface="Arial" charset="0"/>
                      </a:endParaRPr>
                    </a:p>
                  </p:txBody>
                </p:sp>
                <p:sp>
                  <p:nvSpPr>
                    <p:cNvPr id="2041" name="Freeform 7"/>
                    <p:cNvSpPr>
                      <a:spLocks/>
                    </p:cNvSpPr>
                    <p:nvPr/>
                  </p:nvSpPr>
                  <p:spPr bwMode="auto">
                    <a:xfrm>
                      <a:off x="4419600" y="3122613"/>
                      <a:ext cx="306388" cy="836612"/>
                    </a:xfrm>
                    <a:custGeom>
                      <a:avLst/>
                      <a:gdLst>
                        <a:gd name="T0" fmla="*/ 70 w 82"/>
                        <a:gd name="T1" fmla="*/ 0 h 223"/>
                        <a:gd name="T2" fmla="*/ 70 w 82"/>
                        <a:gd name="T3" fmla="*/ 0 h 223"/>
                        <a:gd name="T4" fmla="*/ 12 w 82"/>
                        <a:gd name="T5" fmla="*/ 0 h 223"/>
                        <a:gd name="T6" fmla="*/ 12 w 82"/>
                        <a:gd name="T7" fmla="*/ 0 h 223"/>
                        <a:gd name="T8" fmla="*/ 0 w 82"/>
                        <a:gd name="T9" fmla="*/ 12 h 223"/>
                        <a:gd name="T10" fmla="*/ 0 w 82"/>
                        <a:gd name="T11" fmla="*/ 100 h 223"/>
                        <a:gd name="T12" fmla="*/ 12 w 82"/>
                        <a:gd name="T13" fmla="*/ 112 h 223"/>
                        <a:gd name="T14" fmla="*/ 16 w 82"/>
                        <a:gd name="T15" fmla="*/ 112 h 223"/>
                        <a:gd name="T16" fmla="*/ 16 w 82"/>
                        <a:gd name="T17" fmla="*/ 211 h 223"/>
                        <a:gd name="T18" fmla="*/ 28 w 82"/>
                        <a:gd name="T19" fmla="*/ 223 h 223"/>
                        <a:gd name="T20" fmla="*/ 41 w 82"/>
                        <a:gd name="T21" fmla="*/ 211 h 223"/>
                        <a:gd name="T22" fmla="*/ 41 w 82"/>
                        <a:gd name="T23" fmla="*/ 121 h 223"/>
                        <a:gd name="T24" fmla="*/ 42 w 82"/>
                        <a:gd name="T25" fmla="*/ 121 h 223"/>
                        <a:gd name="T26" fmla="*/ 42 w 82"/>
                        <a:gd name="T27" fmla="*/ 211 h 223"/>
                        <a:gd name="T28" fmla="*/ 54 w 82"/>
                        <a:gd name="T29" fmla="*/ 223 h 223"/>
                        <a:gd name="T30" fmla="*/ 66 w 82"/>
                        <a:gd name="T31" fmla="*/ 211 h 223"/>
                        <a:gd name="T32" fmla="*/ 66 w 82"/>
                        <a:gd name="T33" fmla="*/ 112 h 223"/>
                        <a:gd name="T34" fmla="*/ 70 w 82"/>
                        <a:gd name="T35" fmla="*/ 112 h 223"/>
                        <a:gd name="T36" fmla="*/ 82 w 82"/>
                        <a:gd name="T37" fmla="*/ 100 h 223"/>
                        <a:gd name="T38" fmla="*/ 82 w 82"/>
                        <a:gd name="T39" fmla="*/ 12 h 223"/>
                        <a:gd name="T40" fmla="*/ 70 w 82"/>
                        <a:gd name="T41" fmla="*/ 0 h 223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  <a:cxn ang="0">
                          <a:pos x="T30" y="T31"/>
                        </a:cxn>
                        <a:cxn ang="0">
                          <a:pos x="T32" y="T33"/>
                        </a:cxn>
                        <a:cxn ang="0">
                          <a:pos x="T34" y="T35"/>
                        </a:cxn>
                        <a:cxn ang="0">
                          <a:pos x="T36" y="T37"/>
                        </a:cxn>
                        <a:cxn ang="0">
                          <a:pos x="T38" y="T39"/>
                        </a:cxn>
                        <a:cxn ang="0">
                          <a:pos x="T40" y="T41"/>
                        </a:cxn>
                      </a:cxnLst>
                      <a:rect l="0" t="0" r="r" b="b"/>
                      <a:pathLst>
                        <a:path w="82" h="223">
                          <a:moveTo>
                            <a:pt x="70" y="0"/>
                          </a:moveTo>
                          <a:cubicBezTo>
                            <a:pt x="70" y="0"/>
                            <a:pt x="70" y="0"/>
                            <a:pt x="70" y="0"/>
                          </a:cubicBezTo>
                          <a:cubicBezTo>
                            <a:pt x="12" y="0"/>
                            <a:pt x="12" y="0"/>
                            <a:pt x="12" y="0"/>
                          </a:cubicBezTo>
                          <a:cubicBezTo>
                            <a:pt x="12" y="0"/>
                            <a:pt x="12" y="0"/>
                            <a:pt x="12" y="0"/>
                          </a:cubicBezTo>
                          <a:cubicBezTo>
                            <a:pt x="6" y="0"/>
                            <a:pt x="0" y="5"/>
                            <a:pt x="0" y="12"/>
                          </a:cubicBezTo>
                          <a:cubicBezTo>
                            <a:pt x="0" y="100"/>
                            <a:pt x="0" y="100"/>
                            <a:pt x="0" y="100"/>
                          </a:cubicBezTo>
                          <a:cubicBezTo>
                            <a:pt x="0" y="107"/>
                            <a:pt x="6" y="112"/>
                            <a:pt x="12" y="112"/>
                          </a:cubicBezTo>
                          <a:cubicBezTo>
                            <a:pt x="14" y="112"/>
                            <a:pt x="15" y="112"/>
                            <a:pt x="16" y="112"/>
                          </a:cubicBezTo>
                          <a:cubicBezTo>
                            <a:pt x="16" y="211"/>
                            <a:pt x="16" y="211"/>
                            <a:pt x="16" y="211"/>
                          </a:cubicBezTo>
                          <a:cubicBezTo>
                            <a:pt x="16" y="218"/>
                            <a:pt x="22" y="223"/>
                            <a:pt x="28" y="223"/>
                          </a:cubicBezTo>
                          <a:cubicBezTo>
                            <a:pt x="35" y="223"/>
                            <a:pt x="41" y="218"/>
                            <a:pt x="41" y="211"/>
                          </a:cubicBezTo>
                          <a:cubicBezTo>
                            <a:pt x="41" y="121"/>
                            <a:pt x="41" y="121"/>
                            <a:pt x="41" y="121"/>
                          </a:cubicBezTo>
                          <a:cubicBezTo>
                            <a:pt x="42" y="121"/>
                            <a:pt x="42" y="121"/>
                            <a:pt x="42" y="121"/>
                          </a:cubicBezTo>
                          <a:cubicBezTo>
                            <a:pt x="42" y="211"/>
                            <a:pt x="42" y="211"/>
                            <a:pt x="42" y="211"/>
                          </a:cubicBezTo>
                          <a:cubicBezTo>
                            <a:pt x="42" y="218"/>
                            <a:pt x="47" y="223"/>
                            <a:pt x="54" y="223"/>
                          </a:cubicBezTo>
                          <a:cubicBezTo>
                            <a:pt x="61" y="223"/>
                            <a:pt x="66" y="218"/>
                            <a:pt x="66" y="211"/>
                          </a:cubicBezTo>
                          <a:cubicBezTo>
                            <a:pt x="66" y="112"/>
                            <a:pt x="66" y="112"/>
                            <a:pt x="66" y="112"/>
                          </a:cubicBezTo>
                          <a:cubicBezTo>
                            <a:pt x="67" y="112"/>
                            <a:pt x="69" y="112"/>
                            <a:pt x="70" y="112"/>
                          </a:cubicBezTo>
                          <a:cubicBezTo>
                            <a:pt x="76" y="112"/>
                            <a:pt x="82" y="107"/>
                            <a:pt x="82" y="100"/>
                          </a:cubicBezTo>
                          <a:cubicBezTo>
                            <a:pt x="82" y="12"/>
                            <a:pt x="82" y="12"/>
                            <a:pt x="82" y="12"/>
                          </a:cubicBezTo>
                          <a:cubicBezTo>
                            <a:pt x="82" y="5"/>
                            <a:pt x="76" y="0"/>
                            <a:pt x="70" y="0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txBody>
                    <a:bodyPr vert="horz" wrap="square" lIns="51435" tIns="25718" rIns="51435" bIns="25718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/>
                      </a:pPr>
                      <a:endParaRPr lang="en-GB" sz="1600" b="1" kern="0" dirty="0">
                        <a:solidFill>
                          <a:prstClr val="black"/>
                        </a:solidFill>
                        <a:cs typeface="Arial" charset="0"/>
                      </a:endParaRPr>
                    </a:p>
                  </p:txBody>
                </p:sp>
              </p:grpSp>
              <p:grpSp>
                <p:nvGrpSpPr>
                  <p:cNvPr id="2031" name="Group 2030"/>
                  <p:cNvGrpSpPr/>
                  <p:nvPr/>
                </p:nvGrpSpPr>
                <p:grpSpPr>
                  <a:xfrm flipH="1">
                    <a:off x="5971734" y="5141979"/>
                    <a:ext cx="118522" cy="323218"/>
                    <a:chOff x="4419600" y="2886076"/>
                    <a:chExt cx="306388" cy="1073149"/>
                  </a:xfrm>
                  <a:grpFill/>
                </p:grpSpPr>
                <p:sp>
                  <p:nvSpPr>
                    <p:cNvPr id="2038" name="Freeform 6"/>
                    <p:cNvSpPr>
                      <a:spLocks/>
                    </p:cNvSpPr>
                    <p:nvPr/>
                  </p:nvSpPr>
                  <p:spPr bwMode="auto">
                    <a:xfrm>
                      <a:off x="4479925" y="2886076"/>
                      <a:ext cx="190500" cy="192087"/>
                    </a:xfrm>
                    <a:custGeom>
                      <a:avLst/>
                      <a:gdLst>
                        <a:gd name="T0" fmla="*/ 19 w 51"/>
                        <a:gd name="T1" fmla="*/ 48 h 51"/>
                        <a:gd name="T2" fmla="*/ 47 w 51"/>
                        <a:gd name="T3" fmla="*/ 32 h 51"/>
                        <a:gd name="T4" fmla="*/ 32 w 51"/>
                        <a:gd name="T5" fmla="*/ 3 h 51"/>
                        <a:gd name="T6" fmla="*/ 3 w 51"/>
                        <a:gd name="T7" fmla="*/ 19 h 51"/>
                        <a:gd name="T8" fmla="*/ 19 w 51"/>
                        <a:gd name="T9" fmla="*/ 48 h 5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</a:cxnLst>
                      <a:rect l="0" t="0" r="r" b="b"/>
                      <a:pathLst>
                        <a:path w="51" h="51">
                          <a:moveTo>
                            <a:pt x="19" y="48"/>
                          </a:moveTo>
                          <a:cubicBezTo>
                            <a:pt x="31" y="51"/>
                            <a:pt x="44" y="44"/>
                            <a:pt x="47" y="32"/>
                          </a:cubicBezTo>
                          <a:cubicBezTo>
                            <a:pt x="51" y="20"/>
                            <a:pt x="44" y="7"/>
                            <a:pt x="32" y="3"/>
                          </a:cubicBezTo>
                          <a:cubicBezTo>
                            <a:pt x="19" y="0"/>
                            <a:pt x="7" y="7"/>
                            <a:pt x="3" y="19"/>
                          </a:cubicBezTo>
                          <a:cubicBezTo>
                            <a:pt x="0" y="31"/>
                            <a:pt x="7" y="44"/>
                            <a:pt x="19" y="48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txBody>
                    <a:bodyPr vert="horz" wrap="square" lIns="51435" tIns="25718" rIns="51435" bIns="25718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/>
                      </a:pPr>
                      <a:endParaRPr lang="en-GB" sz="1600" b="1" kern="0" dirty="0">
                        <a:solidFill>
                          <a:prstClr val="black"/>
                        </a:solidFill>
                        <a:cs typeface="Arial" charset="0"/>
                      </a:endParaRPr>
                    </a:p>
                  </p:txBody>
                </p:sp>
                <p:sp>
                  <p:nvSpPr>
                    <p:cNvPr id="2039" name="Freeform 7"/>
                    <p:cNvSpPr>
                      <a:spLocks/>
                    </p:cNvSpPr>
                    <p:nvPr/>
                  </p:nvSpPr>
                  <p:spPr bwMode="auto">
                    <a:xfrm>
                      <a:off x="4419600" y="3122613"/>
                      <a:ext cx="306388" cy="836612"/>
                    </a:xfrm>
                    <a:custGeom>
                      <a:avLst/>
                      <a:gdLst>
                        <a:gd name="T0" fmla="*/ 70 w 82"/>
                        <a:gd name="T1" fmla="*/ 0 h 223"/>
                        <a:gd name="T2" fmla="*/ 70 w 82"/>
                        <a:gd name="T3" fmla="*/ 0 h 223"/>
                        <a:gd name="T4" fmla="*/ 12 w 82"/>
                        <a:gd name="T5" fmla="*/ 0 h 223"/>
                        <a:gd name="T6" fmla="*/ 12 w 82"/>
                        <a:gd name="T7" fmla="*/ 0 h 223"/>
                        <a:gd name="T8" fmla="*/ 0 w 82"/>
                        <a:gd name="T9" fmla="*/ 12 h 223"/>
                        <a:gd name="T10" fmla="*/ 0 w 82"/>
                        <a:gd name="T11" fmla="*/ 100 h 223"/>
                        <a:gd name="T12" fmla="*/ 12 w 82"/>
                        <a:gd name="T13" fmla="*/ 112 h 223"/>
                        <a:gd name="T14" fmla="*/ 16 w 82"/>
                        <a:gd name="T15" fmla="*/ 112 h 223"/>
                        <a:gd name="T16" fmla="*/ 16 w 82"/>
                        <a:gd name="T17" fmla="*/ 211 h 223"/>
                        <a:gd name="T18" fmla="*/ 28 w 82"/>
                        <a:gd name="T19" fmla="*/ 223 h 223"/>
                        <a:gd name="T20" fmla="*/ 41 w 82"/>
                        <a:gd name="T21" fmla="*/ 211 h 223"/>
                        <a:gd name="T22" fmla="*/ 41 w 82"/>
                        <a:gd name="T23" fmla="*/ 121 h 223"/>
                        <a:gd name="T24" fmla="*/ 42 w 82"/>
                        <a:gd name="T25" fmla="*/ 121 h 223"/>
                        <a:gd name="T26" fmla="*/ 42 w 82"/>
                        <a:gd name="T27" fmla="*/ 211 h 223"/>
                        <a:gd name="T28" fmla="*/ 54 w 82"/>
                        <a:gd name="T29" fmla="*/ 223 h 223"/>
                        <a:gd name="T30" fmla="*/ 66 w 82"/>
                        <a:gd name="T31" fmla="*/ 211 h 223"/>
                        <a:gd name="T32" fmla="*/ 66 w 82"/>
                        <a:gd name="T33" fmla="*/ 112 h 223"/>
                        <a:gd name="T34" fmla="*/ 70 w 82"/>
                        <a:gd name="T35" fmla="*/ 112 h 223"/>
                        <a:gd name="T36" fmla="*/ 82 w 82"/>
                        <a:gd name="T37" fmla="*/ 100 h 223"/>
                        <a:gd name="T38" fmla="*/ 82 w 82"/>
                        <a:gd name="T39" fmla="*/ 12 h 223"/>
                        <a:gd name="T40" fmla="*/ 70 w 82"/>
                        <a:gd name="T41" fmla="*/ 0 h 223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  <a:cxn ang="0">
                          <a:pos x="T30" y="T31"/>
                        </a:cxn>
                        <a:cxn ang="0">
                          <a:pos x="T32" y="T33"/>
                        </a:cxn>
                        <a:cxn ang="0">
                          <a:pos x="T34" y="T35"/>
                        </a:cxn>
                        <a:cxn ang="0">
                          <a:pos x="T36" y="T37"/>
                        </a:cxn>
                        <a:cxn ang="0">
                          <a:pos x="T38" y="T39"/>
                        </a:cxn>
                        <a:cxn ang="0">
                          <a:pos x="T40" y="T41"/>
                        </a:cxn>
                      </a:cxnLst>
                      <a:rect l="0" t="0" r="r" b="b"/>
                      <a:pathLst>
                        <a:path w="82" h="223">
                          <a:moveTo>
                            <a:pt x="70" y="0"/>
                          </a:moveTo>
                          <a:cubicBezTo>
                            <a:pt x="70" y="0"/>
                            <a:pt x="70" y="0"/>
                            <a:pt x="70" y="0"/>
                          </a:cubicBezTo>
                          <a:cubicBezTo>
                            <a:pt x="12" y="0"/>
                            <a:pt x="12" y="0"/>
                            <a:pt x="12" y="0"/>
                          </a:cubicBezTo>
                          <a:cubicBezTo>
                            <a:pt x="12" y="0"/>
                            <a:pt x="12" y="0"/>
                            <a:pt x="12" y="0"/>
                          </a:cubicBezTo>
                          <a:cubicBezTo>
                            <a:pt x="6" y="0"/>
                            <a:pt x="0" y="5"/>
                            <a:pt x="0" y="12"/>
                          </a:cubicBezTo>
                          <a:cubicBezTo>
                            <a:pt x="0" y="100"/>
                            <a:pt x="0" y="100"/>
                            <a:pt x="0" y="100"/>
                          </a:cubicBezTo>
                          <a:cubicBezTo>
                            <a:pt x="0" y="107"/>
                            <a:pt x="6" y="112"/>
                            <a:pt x="12" y="112"/>
                          </a:cubicBezTo>
                          <a:cubicBezTo>
                            <a:pt x="14" y="112"/>
                            <a:pt x="15" y="112"/>
                            <a:pt x="16" y="112"/>
                          </a:cubicBezTo>
                          <a:cubicBezTo>
                            <a:pt x="16" y="211"/>
                            <a:pt x="16" y="211"/>
                            <a:pt x="16" y="211"/>
                          </a:cubicBezTo>
                          <a:cubicBezTo>
                            <a:pt x="16" y="218"/>
                            <a:pt x="22" y="223"/>
                            <a:pt x="28" y="223"/>
                          </a:cubicBezTo>
                          <a:cubicBezTo>
                            <a:pt x="35" y="223"/>
                            <a:pt x="41" y="218"/>
                            <a:pt x="41" y="211"/>
                          </a:cubicBezTo>
                          <a:cubicBezTo>
                            <a:pt x="41" y="121"/>
                            <a:pt x="41" y="121"/>
                            <a:pt x="41" y="121"/>
                          </a:cubicBezTo>
                          <a:cubicBezTo>
                            <a:pt x="42" y="121"/>
                            <a:pt x="42" y="121"/>
                            <a:pt x="42" y="121"/>
                          </a:cubicBezTo>
                          <a:cubicBezTo>
                            <a:pt x="42" y="211"/>
                            <a:pt x="42" y="211"/>
                            <a:pt x="42" y="211"/>
                          </a:cubicBezTo>
                          <a:cubicBezTo>
                            <a:pt x="42" y="218"/>
                            <a:pt x="47" y="223"/>
                            <a:pt x="54" y="223"/>
                          </a:cubicBezTo>
                          <a:cubicBezTo>
                            <a:pt x="61" y="223"/>
                            <a:pt x="66" y="218"/>
                            <a:pt x="66" y="211"/>
                          </a:cubicBezTo>
                          <a:cubicBezTo>
                            <a:pt x="66" y="112"/>
                            <a:pt x="66" y="112"/>
                            <a:pt x="66" y="112"/>
                          </a:cubicBezTo>
                          <a:cubicBezTo>
                            <a:pt x="67" y="112"/>
                            <a:pt x="69" y="112"/>
                            <a:pt x="70" y="112"/>
                          </a:cubicBezTo>
                          <a:cubicBezTo>
                            <a:pt x="76" y="112"/>
                            <a:pt x="82" y="107"/>
                            <a:pt x="82" y="100"/>
                          </a:cubicBezTo>
                          <a:cubicBezTo>
                            <a:pt x="82" y="12"/>
                            <a:pt x="82" y="12"/>
                            <a:pt x="82" y="12"/>
                          </a:cubicBezTo>
                          <a:cubicBezTo>
                            <a:pt x="82" y="5"/>
                            <a:pt x="76" y="0"/>
                            <a:pt x="70" y="0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txBody>
                    <a:bodyPr vert="horz" wrap="square" lIns="51435" tIns="25718" rIns="51435" bIns="25718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/>
                      </a:pPr>
                      <a:endParaRPr lang="en-GB" sz="1600" b="1" kern="0" dirty="0">
                        <a:solidFill>
                          <a:prstClr val="black"/>
                        </a:solidFill>
                        <a:cs typeface="Arial" charset="0"/>
                      </a:endParaRPr>
                    </a:p>
                  </p:txBody>
                </p:sp>
              </p:grpSp>
              <p:grpSp>
                <p:nvGrpSpPr>
                  <p:cNvPr id="2032" name="Group 2031"/>
                  <p:cNvGrpSpPr/>
                  <p:nvPr/>
                </p:nvGrpSpPr>
                <p:grpSpPr>
                  <a:xfrm flipH="1">
                    <a:off x="6138728" y="5141979"/>
                    <a:ext cx="118522" cy="323218"/>
                    <a:chOff x="4419600" y="2886076"/>
                    <a:chExt cx="306388" cy="1073149"/>
                  </a:xfrm>
                  <a:grpFill/>
                </p:grpSpPr>
                <p:sp>
                  <p:nvSpPr>
                    <p:cNvPr id="2036" name="Freeform 6"/>
                    <p:cNvSpPr>
                      <a:spLocks/>
                    </p:cNvSpPr>
                    <p:nvPr/>
                  </p:nvSpPr>
                  <p:spPr bwMode="auto">
                    <a:xfrm>
                      <a:off x="4479925" y="2886076"/>
                      <a:ext cx="190500" cy="192087"/>
                    </a:xfrm>
                    <a:custGeom>
                      <a:avLst/>
                      <a:gdLst>
                        <a:gd name="T0" fmla="*/ 19 w 51"/>
                        <a:gd name="T1" fmla="*/ 48 h 51"/>
                        <a:gd name="T2" fmla="*/ 47 w 51"/>
                        <a:gd name="T3" fmla="*/ 32 h 51"/>
                        <a:gd name="T4" fmla="*/ 32 w 51"/>
                        <a:gd name="T5" fmla="*/ 3 h 51"/>
                        <a:gd name="T6" fmla="*/ 3 w 51"/>
                        <a:gd name="T7" fmla="*/ 19 h 51"/>
                        <a:gd name="T8" fmla="*/ 19 w 51"/>
                        <a:gd name="T9" fmla="*/ 48 h 5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</a:cxnLst>
                      <a:rect l="0" t="0" r="r" b="b"/>
                      <a:pathLst>
                        <a:path w="51" h="51">
                          <a:moveTo>
                            <a:pt x="19" y="48"/>
                          </a:moveTo>
                          <a:cubicBezTo>
                            <a:pt x="31" y="51"/>
                            <a:pt x="44" y="44"/>
                            <a:pt x="47" y="32"/>
                          </a:cubicBezTo>
                          <a:cubicBezTo>
                            <a:pt x="51" y="20"/>
                            <a:pt x="44" y="7"/>
                            <a:pt x="32" y="3"/>
                          </a:cubicBezTo>
                          <a:cubicBezTo>
                            <a:pt x="19" y="0"/>
                            <a:pt x="7" y="7"/>
                            <a:pt x="3" y="19"/>
                          </a:cubicBezTo>
                          <a:cubicBezTo>
                            <a:pt x="0" y="31"/>
                            <a:pt x="7" y="44"/>
                            <a:pt x="19" y="48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txBody>
                    <a:bodyPr vert="horz" wrap="square" lIns="51435" tIns="25718" rIns="51435" bIns="25718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/>
                      </a:pPr>
                      <a:endParaRPr lang="en-GB" sz="1600" b="1" kern="0" dirty="0">
                        <a:solidFill>
                          <a:prstClr val="black"/>
                        </a:solidFill>
                        <a:cs typeface="Arial" charset="0"/>
                      </a:endParaRPr>
                    </a:p>
                  </p:txBody>
                </p:sp>
                <p:sp>
                  <p:nvSpPr>
                    <p:cNvPr id="2037" name="Freeform 7"/>
                    <p:cNvSpPr>
                      <a:spLocks/>
                    </p:cNvSpPr>
                    <p:nvPr/>
                  </p:nvSpPr>
                  <p:spPr bwMode="auto">
                    <a:xfrm>
                      <a:off x="4419600" y="3122613"/>
                      <a:ext cx="306388" cy="836612"/>
                    </a:xfrm>
                    <a:custGeom>
                      <a:avLst/>
                      <a:gdLst>
                        <a:gd name="T0" fmla="*/ 70 w 82"/>
                        <a:gd name="T1" fmla="*/ 0 h 223"/>
                        <a:gd name="T2" fmla="*/ 70 w 82"/>
                        <a:gd name="T3" fmla="*/ 0 h 223"/>
                        <a:gd name="T4" fmla="*/ 12 w 82"/>
                        <a:gd name="T5" fmla="*/ 0 h 223"/>
                        <a:gd name="T6" fmla="*/ 12 w 82"/>
                        <a:gd name="T7" fmla="*/ 0 h 223"/>
                        <a:gd name="T8" fmla="*/ 0 w 82"/>
                        <a:gd name="T9" fmla="*/ 12 h 223"/>
                        <a:gd name="T10" fmla="*/ 0 w 82"/>
                        <a:gd name="T11" fmla="*/ 100 h 223"/>
                        <a:gd name="T12" fmla="*/ 12 w 82"/>
                        <a:gd name="T13" fmla="*/ 112 h 223"/>
                        <a:gd name="T14" fmla="*/ 16 w 82"/>
                        <a:gd name="T15" fmla="*/ 112 h 223"/>
                        <a:gd name="T16" fmla="*/ 16 w 82"/>
                        <a:gd name="T17" fmla="*/ 211 h 223"/>
                        <a:gd name="T18" fmla="*/ 28 w 82"/>
                        <a:gd name="T19" fmla="*/ 223 h 223"/>
                        <a:gd name="T20" fmla="*/ 41 w 82"/>
                        <a:gd name="T21" fmla="*/ 211 h 223"/>
                        <a:gd name="T22" fmla="*/ 41 w 82"/>
                        <a:gd name="T23" fmla="*/ 121 h 223"/>
                        <a:gd name="T24" fmla="*/ 42 w 82"/>
                        <a:gd name="T25" fmla="*/ 121 h 223"/>
                        <a:gd name="T26" fmla="*/ 42 w 82"/>
                        <a:gd name="T27" fmla="*/ 211 h 223"/>
                        <a:gd name="T28" fmla="*/ 54 w 82"/>
                        <a:gd name="T29" fmla="*/ 223 h 223"/>
                        <a:gd name="T30" fmla="*/ 66 w 82"/>
                        <a:gd name="T31" fmla="*/ 211 h 223"/>
                        <a:gd name="T32" fmla="*/ 66 w 82"/>
                        <a:gd name="T33" fmla="*/ 112 h 223"/>
                        <a:gd name="T34" fmla="*/ 70 w 82"/>
                        <a:gd name="T35" fmla="*/ 112 h 223"/>
                        <a:gd name="T36" fmla="*/ 82 w 82"/>
                        <a:gd name="T37" fmla="*/ 100 h 223"/>
                        <a:gd name="T38" fmla="*/ 82 w 82"/>
                        <a:gd name="T39" fmla="*/ 12 h 223"/>
                        <a:gd name="T40" fmla="*/ 70 w 82"/>
                        <a:gd name="T41" fmla="*/ 0 h 223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  <a:cxn ang="0">
                          <a:pos x="T30" y="T31"/>
                        </a:cxn>
                        <a:cxn ang="0">
                          <a:pos x="T32" y="T33"/>
                        </a:cxn>
                        <a:cxn ang="0">
                          <a:pos x="T34" y="T35"/>
                        </a:cxn>
                        <a:cxn ang="0">
                          <a:pos x="T36" y="T37"/>
                        </a:cxn>
                        <a:cxn ang="0">
                          <a:pos x="T38" y="T39"/>
                        </a:cxn>
                        <a:cxn ang="0">
                          <a:pos x="T40" y="T41"/>
                        </a:cxn>
                      </a:cxnLst>
                      <a:rect l="0" t="0" r="r" b="b"/>
                      <a:pathLst>
                        <a:path w="82" h="223">
                          <a:moveTo>
                            <a:pt x="70" y="0"/>
                          </a:moveTo>
                          <a:cubicBezTo>
                            <a:pt x="70" y="0"/>
                            <a:pt x="70" y="0"/>
                            <a:pt x="70" y="0"/>
                          </a:cubicBezTo>
                          <a:cubicBezTo>
                            <a:pt x="12" y="0"/>
                            <a:pt x="12" y="0"/>
                            <a:pt x="12" y="0"/>
                          </a:cubicBezTo>
                          <a:cubicBezTo>
                            <a:pt x="12" y="0"/>
                            <a:pt x="12" y="0"/>
                            <a:pt x="12" y="0"/>
                          </a:cubicBezTo>
                          <a:cubicBezTo>
                            <a:pt x="6" y="0"/>
                            <a:pt x="0" y="5"/>
                            <a:pt x="0" y="12"/>
                          </a:cubicBezTo>
                          <a:cubicBezTo>
                            <a:pt x="0" y="100"/>
                            <a:pt x="0" y="100"/>
                            <a:pt x="0" y="100"/>
                          </a:cubicBezTo>
                          <a:cubicBezTo>
                            <a:pt x="0" y="107"/>
                            <a:pt x="6" y="112"/>
                            <a:pt x="12" y="112"/>
                          </a:cubicBezTo>
                          <a:cubicBezTo>
                            <a:pt x="14" y="112"/>
                            <a:pt x="15" y="112"/>
                            <a:pt x="16" y="112"/>
                          </a:cubicBezTo>
                          <a:cubicBezTo>
                            <a:pt x="16" y="211"/>
                            <a:pt x="16" y="211"/>
                            <a:pt x="16" y="211"/>
                          </a:cubicBezTo>
                          <a:cubicBezTo>
                            <a:pt x="16" y="218"/>
                            <a:pt x="22" y="223"/>
                            <a:pt x="28" y="223"/>
                          </a:cubicBezTo>
                          <a:cubicBezTo>
                            <a:pt x="35" y="223"/>
                            <a:pt x="41" y="218"/>
                            <a:pt x="41" y="211"/>
                          </a:cubicBezTo>
                          <a:cubicBezTo>
                            <a:pt x="41" y="121"/>
                            <a:pt x="41" y="121"/>
                            <a:pt x="41" y="121"/>
                          </a:cubicBezTo>
                          <a:cubicBezTo>
                            <a:pt x="42" y="121"/>
                            <a:pt x="42" y="121"/>
                            <a:pt x="42" y="121"/>
                          </a:cubicBezTo>
                          <a:cubicBezTo>
                            <a:pt x="42" y="211"/>
                            <a:pt x="42" y="211"/>
                            <a:pt x="42" y="211"/>
                          </a:cubicBezTo>
                          <a:cubicBezTo>
                            <a:pt x="42" y="218"/>
                            <a:pt x="47" y="223"/>
                            <a:pt x="54" y="223"/>
                          </a:cubicBezTo>
                          <a:cubicBezTo>
                            <a:pt x="61" y="223"/>
                            <a:pt x="66" y="218"/>
                            <a:pt x="66" y="211"/>
                          </a:cubicBezTo>
                          <a:cubicBezTo>
                            <a:pt x="66" y="112"/>
                            <a:pt x="66" y="112"/>
                            <a:pt x="66" y="112"/>
                          </a:cubicBezTo>
                          <a:cubicBezTo>
                            <a:pt x="67" y="112"/>
                            <a:pt x="69" y="112"/>
                            <a:pt x="70" y="112"/>
                          </a:cubicBezTo>
                          <a:cubicBezTo>
                            <a:pt x="76" y="112"/>
                            <a:pt x="82" y="107"/>
                            <a:pt x="82" y="100"/>
                          </a:cubicBezTo>
                          <a:cubicBezTo>
                            <a:pt x="82" y="12"/>
                            <a:pt x="82" y="12"/>
                            <a:pt x="82" y="12"/>
                          </a:cubicBezTo>
                          <a:cubicBezTo>
                            <a:pt x="82" y="5"/>
                            <a:pt x="76" y="0"/>
                            <a:pt x="70" y="0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txBody>
                    <a:bodyPr vert="horz" wrap="square" lIns="51435" tIns="25718" rIns="51435" bIns="25718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/>
                      </a:pPr>
                      <a:endParaRPr lang="en-GB" sz="1600" b="1" kern="0" dirty="0">
                        <a:solidFill>
                          <a:prstClr val="black"/>
                        </a:solidFill>
                        <a:cs typeface="Arial" charset="0"/>
                      </a:endParaRPr>
                    </a:p>
                  </p:txBody>
                </p:sp>
              </p:grpSp>
              <p:grpSp>
                <p:nvGrpSpPr>
                  <p:cNvPr id="2033" name="Group 2032"/>
                  <p:cNvGrpSpPr/>
                  <p:nvPr/>
                </p:nvGrpSpPr>
                <p:grpSpPr>
                  <a:xfrm flipH="1">
                    <a:off x="6305724" y="5141979"/>
                    <a:ext cx="118522" cy="323218"/>
                    <a:chOff x="4419600" y="2886076"/>
                    <a:chExt cx="306388" cy="1073149"/>
                  </a:xfrm>
                  <a:grpFill/>
                </p:grpSpPr>
                <p:sp>
                  <p:nvSpPr>
                    <p:cNvPr id="2034" name="Freeform 6"/>
                    <p:cNvSpPr>
                      <a:spLocks/>
                    </p:cNvSpPr>
                    <p:nvPr/>
                  </p:nvSpPr>
                  <p:spPr bwMode="auto">
                    <a:xfrm>
                      <a:off x="4479925" y="2886076"/>
                      <a:ext cx="190500" cy="192087"/>
                    </a:xfrm>
                    <a:custGeom>
                      <a:avLst/>
                      <a:gdLst>
                        <a:gd name="T0" fmla="*/ 19 w 51"/>
                        <a:gd name="T1" fmla="*/ 48 h 51"/>
                        <a:gd name="T2" fmla="*/ 47 w 51"/>
                        <a:gd name="T3" fmla="*/ 32 h 51"/>
                        <a:gd name="T4" fmla="*/ 32 w 51"/>
                        <a:gd name="T5" fmla="*/ 3 h 51"/>
                        <a:gd name="T6" fmla="*/ 3 w 51"/>
                        <a:gd name="T7" fmla="*/ 19 h 51"/>
                        <a:gd name="T8" fmla="*/ 19 w 51"/>
                        <a:gd name="T9" fmla="*/ 48 h 5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</a:cxnLst>
                      <a:rect l="0" t="0" r="r" b="b"/>
                      <a:pathLst>
                        <a:path w="51" h="51">
                          <a:moveTo>
                            <a:pt x="19" y="48"/>
                          </a:moveTo>
                          <a:cubicBezTo>
                            <a:pt x="31" y="51"/>
                            <a:pt x="44" y="44"/>
                            <a:pt x="47" y="32"/>
                          </a:cubicBezTo>
                          <a:cubicBezTo>
                            <a:pt x="51" y="20"/>
                            <a:pt x="44" y="7"/>
                            <a:pt x="32" y="3"/>
                          </a:cubicBezTo>
                          <a:cubicBezTo>
                            <a:pt x="19" y="0"/>
                            <a:pt x="7" y="7"/>
                            <a:pt x="3" y="19"/>
                          </a:cubicBezTo>
                          <a:cubicBezTo>
                            <a:pt x="0" y="31"/>
                            <a:pt x="7" y="44"/>
                            <a:pt x="19" y="48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txBody>
                    <a:bodyPr vert="horz" wrap="square" lIns="51435" tIns="25718" rIns="51435" bIns="25718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/>
                      </a:pPr>
                      <a:endParaRPr lang="en-GB" sz="1600" b="1" kern="0" dirty="0">
                        <a:solidFill>
                          <a:prstClr val="black"/>
                        </a:solidFill>
                        <a:cs typeface="Arial" charset="0"/>
                      </a:endParaRPr>
                    </a:p>
                  </p:txBody>
                </p:sp>
                <p:sp>
                  <p:nvSpPr>
                    <p:cNvPr id="2035" name="Freeform 7"/>
                    <p:cNvSpPr>
                      <a:spLocks/>
                    </p:cNvSpPr>
                    <p:nvPr/>
                  </p:nvSpPr>
                  <p:spPr bwMode="auto">
                    <a:xfrm>
                      <a:off x="4419600" y="3122613"/>
                      <a:ext cx="306388" cy="836612"/>
                    </a:xfrm>
                    <a:custGeom>
                      <a:avLst/>
                      <a:gdLst>
                        <a:gd name="T0" fmla="*/ 70 w 82"/>
                        <a:gd name="T1" fmla="*/ 0 h 223"/>
                        <a:gd name="T2" fmla="*/ 70 w 82"/>
                        <a:gd name="T3" fmla="*/ 0 h 223"/>
                        <a:gd name="T4" fmla="*/ 12 w 82"/>
                        <a:gd name="T5" fmla="*/ 0 h 223"/>
                        <a:gd name="T6" fmla="*/ 12 w 82"/>
                        <a:gd name="T7" fmla="*/ 0 h 223"/>
                        <a:gd name="T8" fmla="*/ 0 w 82"/>
                        <a:gd name="T9" fmla="*/ 12 h 223"/>
                        <a:gd name="T10" fmla="*/ 0 w 82"/>
                        <a:gd name="T11" fmla="*/ 100 h 223"/>
                        <a:gd name="T12" fmla="*/ 12 w 82"/>
                        <a:gd name="T13" fmla="*/ 112 h 223"/>
                        <a:gd name="T14" fmla="*/ 16 w 82"/>
                        <a:gd name="T15" fmla="*/ 112 h 223"/>
                        <a:gd name="T16" fmla="*/ 16 w 82"/>
                        <a:gd name="T17" fmla="*/ 211 h 223"/>
                        <a:gd name="T18" fmla="*/ 28 w 82"/>
                        <a:gd name="T19" fmla="*/ 223 h 223"/>
                        <a:gd name="T20" fmla="*/ 41 w 82"/>
                        <a:gd name="T21" fmla="*/ 211 h 223"/>
                        <a:gd name="T22" fmla="*/ 41 w 82"/>
                        <a:gd name="T23" fmla="*/ 121 h 223"/>
                        <a:gd name="T24" fmla="*/ 42 w 82"/>
                        <a:gd name="T25" fmla="*/ 121 h 223"/>
                        <a:gd name="T26" fmla="*/ 42 w 82"/>
                        <a:gd name="T27" fmla="*/ 211 h 223"/>
                        <a:gd name="T28" fmla="*/ 54 w 82"/>
                        <a:gd name="T29" fmla="*/ 223 h 223"/>
                        <a:gd name="T30" fmla="*/ 66 w 82"/>
                        <a:gd name="T31" fmla="*/ 211 h 223"/>
                        <a:gd name="T32" fmla="*/ 66 w 82"/>
                        <a:gd name="T33" fmla="*/ 112 h 223"/>
                        <a:gd name="T34" fmla="*/ 70 w 82"/>
                        <a:gd name="T35" fmla="*/ 112 h 223"/>
                        <a:gd name="T36" fmla="*/ 82 w 82"/>
                        <a:gd name="T37" fmla="*/ 100 h 223"/>
                        <a:gd name="T38" fmla="*/ 82 w 82"/>
                        <a:gd name="T39" fmla="*/ 12 h 223"/>
                        <a:gd name="T40" fmla="*/ 70 w 82"/>
                        <a:gd name="T41" fmla="*/ 0 h 223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  <a:cxn ang="0">
                          <a:pos x="T30" y="T31"/>
                        </a:cxn>
                        <a:cxn ang="0">
                          <a:pos x="T32" y="T33"/>
                        </a:cxn>
                        <a:cxn ang="0">
                          <a:pos x="T34" y="T35"/>
                        </a:cxn>
                        <a:cxn ang="0">
                          <a:pos x="T36" y="T37"/>
                        </a:cxn>
                        <a:cxn ang="0">
                          <a:pos x="T38" y="T39"/>
                        </a:cxn>
                        <a:cxn ang="0">
                          <a:pos x="T40" y="T41"/>
                        </a:cxn>
                      </a:cxnLst>
                      <a:rect l="0" t="0" r="r" b="b"/>
                      <a:pathLst>
                        <a:path w="82" h="223">
                          <a:moveTo>
                            <a:pt x="70" y="0"/>
                          </a:moveTo>
                          <a:cubicBezTo>
                            <a:pt x="70" y="0"/>
                            <a:pt x="70" y="0"/>
                            <a:pt x="70" y="0"/>
                          </a:cubicBezTo>
                          <a:cubicBezTo>
                            <a:pt x="12" y="0"/>
                            <a:pt x="12" y="0"/>
                            <a:pt x="12" y="0"/>
                          </a:cubicBezTo>
                          <a:cubicBezTo>
                            <a:pt x="12" y="0"/>
                            <a:pt x="12" y="0"/>
                            <a:pt x="12" y="0"/>
                          </a:cubicBezTo>
                          <a:cubicBezTo>
                            <a:pt x="6" y="0"/>
                            <a:pt x="0" y="5"/>
                            <a:pt x="0" y="12"/>
                          </a:cubicBezTo>
                          <a:cubicBezTo>
                            <a:pt x="0" y="100"/>
                            <a:pt x="0" y="100"/>
                            <a:pt x="0" y="100"/>
                          </a:cubicBezTo>
                          <a:cubicBezTo>
                            <a:pt x="0" y="107"/>
                            <a:pt x="6" y="112"/>
                            <a:pt x="12" y="112"/>
                          </a:cubicBezTo>
                          <a:cubicBezTo>
                            <a:pt x="14" y="112"/>
                            <a:pt x="15" y="112"/>
                            <a:pt x="16" y="112"/>
                          </a:cubicBezTo>
                          <a:cubicBezTo>
                            <a:pt x="16" y="211"/>
                            <a:pt x="16" y="211"/>
                            <a:pt x="16" y="211"/>
                          </a:cubicBezTo>
                          <a:cubicBezTo>
                            <a:pt x="16" y="218"/>
                            <a:pt x="22" y="223"/>
                            <a:pt x="28" y="223"/>
                          </a:cubicBezTo>
                          <a:cubicBezTo>
                            <a:pt x="35" y="223"/>
                            <a:pt x="41" y="218"/>
                            <a:pt x="41" y="211"/>
                          </a:cubicBezTo>
                          <a:cubicBezTo>
                            <a:pt x="41" y="121"/>
                            <a:pt x="41" y="121"/>
                            <a:pt x="41" y="121"/>
                          </a:cubicBezTo>
                          <a:cubicBezTo>
                            <a:pt x="42" y="121"/>
                            <a:pt x="42" y="121"/>
                            <a:pt x="42" y="121"/>
                          </a:cubicBezTo>
                          <a:cubicBezTo>
                            <a:pt x="42" y="211"/>
                            <a:pt x="42" y="211"/>
                            <a:pt x="42" y="211"/>
                          </a:cubicBezTo>
                          <a:cubicBezTo>
                            <a:pt x="42" y="218"/>
                            <a:pt x="47" y="223"/>
                            <a:pt x="54" y="223"/>
                          </a:cubicBezTo>
                          <a:cubicBezTo>
                            <a:pt x="61" y="223"/>
                            <a:pt x="66" y="218"/>
                            <a:pt x="66" y="211"/>
                          </a:cubicBezTo>
                          <a:cubicBezTo>
                            <a:pt x="66" y="112"/>
                            <a:pt x="66" y="112"/>
                            <a:pt x="66" y="112"/>
                          </a:cubicBezTo>
                          <a:cubicBezTo>
                            <a:pt x="67" y="112"/>
                            <a:pt x="69" y="112"/>
                            <a:pt x="70" y="112"/>
                          </a:cubicBezTo>
                          <a:cubicBezTo>
                            <a:pt x="76" y="112"/>
                            <a:pt x="82" y="107"/>
                            <a:pt x="82" y="100"/>
                          </a:cubicBezTo>
                          <a:cubicBezTo>
                            <a:pt x="82" y="12"/>
                            <a:pt x="82" y="12"/>
                            <a:pt x="82" y="12"/>
                          </a:cubicBezTo>
                          <a:cubicBezTo>
                            <a:pt x="82" y="5"/>
                            <a:pt x="76" y="0"/>
                            <a:pt x="70" y="0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txBody>
                    <a:bodyPr vert="horz" wrap="square" lIns="51435" tIns="25718" rIns="51435" bIns="25718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/>
                      </a:pPr>
                      <a:endParaRPr lang="en-GB" sz="1600" b="1" kern="0" dirty="0">
                        <a:solidFill>
                          <a:prstClr val="black"/>
                        </a:solidFill>
                        <a:cs typeface="Arial" charset="0"/>
                      </a:endParaRPr>
                    </a:p>
                  </p:txBody>
                </p:sp>
              </p:grpSp>
            </p:grpSp>
          </p:grpSp>
          <p:grpSp>
            <p:nvGrpSpPr>
              <p:cNvPr id="1896" name="Group 1895"/>
              <p:cNvGrpSpPr/>
              <p:nvPr/>
            </p:nvGrpSpPr>
            <p:grpSpPr>
              <a:xfrm>
                <a:off x="710350" y="3788828"/>
                <a:ext cx="815570" cy="427165"/>
                <a:chOff x="5637745" y="4799933"/>
                <a:chExt cx="786501" cy="665264"/>
              </a:xfrm>
              <a:solidFill>
                <a:srgbClr val="A92229"/>
              </a:solidFill>
            </p:grpSpPr>
            <p:grpSp>
              <p:nvGrpSpPr>
                <p:cNvPr id="1989" name="Group 1988"/>
                <p:cNvGrpSpPr/>
                <p:nvPr/>
              </p:nvGrpSpPr>
              <p:grpSpPr>
                <a:xfrm flipH="1">
                  <a:off x="5637745" y="4799933"/>
                  <a:ext cx="118522" cy="323218"/>
                  <a:chOff x="4419600" y="2886076"/>
                  <a:chExt cx="306388" cy="1073149"/>
                </a:xfrm>
                <a:grpFill/>
              </p:grpSpPr>
              <p:sp>
                <p:nvSpPr>
                  <p:cNvPr id="2017" name="Freeform 6"/>
                  <p:cNvSpPr>
                    <a:spLocks/>
                  </p:cNvSpPr>
                  <p:nvPr/>
                </p:nvSpPr>
                <p:spPr bwMode="auto">
                  <a:xfrm>
                    <a:off x="4479925" y="2886076"/>
                    <a:ext cx="190500" cy="192087"/>
                  </a:xfrm>
                  <a:custGeom>
                    <a:avLst/>
                    <a:gdLst>
                      <a:gd name="T0" fmla="*/ 19 w 51"/>
                      <a:gd name="T1" fmla="*/ 48 h 51"/>
                      <a:gd name="T2" fmla="*/ 47 w 51"/>
                      <a:gd name="T3" fmla="*/ 32 h 51"/>
                      <a:gd name="T4" fmla="*/ 32 w 51"/>
                      <a:gd name="T5" fmla="*/ 3 h 51"/>
                      <a:gd name="T6" fmla="*/ 3 w 51"/>
                      <a:gd name="T7" fmla="*/ 19 h 51"/>
                      <a:gd name="T8" fmla="*/ 19 w 51"/>
                      <a:gd name="T9" fmla="*/ 48 h 5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51" h="51">
                        <a:moveTo>
                          <a:pt x="19" y="48"/>
                        </a:moveTo>
                        <a:cubicBezTo>
                          <a:pt x="31" y="51"/>
                          <a:pt x="44" y="44"/>
                          <a:pt x="47" y="32"/>
                        </a:cubicBezTo>
                        <a:cubicBezTo>
                          <a:pt x="51" y="20"/>
                          <a:pt x="44" y="7"/>
                          <a:pt x="32" y="3"/>
                        </a:cubicBezTo>
                        <a:cubicBezTo>
                          <a:pt x="19" y="0"/>
                          <a:pt x="7" y="7"/>
                          <a:pt x="3" y="19"/>
                        </a:cubicBezTo>
                        <a:cubicBezTo>
                          <a:pt x="0" y="31"/>
                          <a:pt x="7" y="44"/>
                          <a:pt x="19" y="48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txBody>
                  <a:bodyPr vert="horz" wrap="square" lIns="51435" tIns="25718" rIns="51435" bIns="25718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fontAlgn="base">
                      <a:spcBef>
                        <a:spcPct val="0"/>
                      </a:spcBef>
                      <a:spcAft>
                        <a:spcPct val="0"/>
                      </a:spcAft>
                      <a:defRPr/>
                    </a:pPr>
                    <a:endParaRPr lang="en-GB" sz="1600" b="1" kern="0" dirty="0">
                      <a:solidFill>
                        <a:prstClr val="black"/>
                      </a:solidFill>
                      <a:cs typeface="Arial" charset="0"/>
                    </a:endParaRPr>
                  </a:p>
                </p:txBody>
              </p:sp>
              <p:sp>
                <p:nvSpPr>
                  <p:cNvPr id="2018" name="Freeform 7"/>
                  <p:cNvSpPr>
                    <a:spLocks/>
                  </p:cNvSpPr>
                  <p:nvPr/>
                </p:nvSpPr>
                <p:spPr bwMode="auto">
                  <a:xfrm>
                    <a:off x="4419600" y="3122613"/>
                    <a:ext cx="306388" cy="836612"/>
                  </a:xfrm>
                  <a:custGeom>
                    <a:avLst/>
                    <a:gdLst>
                      <a:gd name="T0" fmla="*/ 70 w 82"/>
                      <a:gd name="T1" fmla="*/ 0 h 223"/>
                      <a:gd name="T2" fmla="*/ 70 w 82"/>
                      <a:gd name="T3" fmla="*/ 0 h 223"/>
                      <a:gd name="T4" fmla="*/ 12 w 82"/>
                      <a:gd name="T5" fmla="*/ 0 h 223"/>
                      <a:gd name="T6" fmla="*/ 12 w 82"/>
                      <a:gd name="T7" fmla="*/ 0 h 223"/>
                      <a:gd name="T8" fmla="*/ 0 w 82"/>
                      <a:gd name="T9" fmla="*/ 12 h 223"/>
                      <a:gd name="T10" fmla="*/ 0 w 82"/>
                      <a:gd name="T11" fmla="*/ 100 h 223"/>
                      <a:gd name="T12" fmla="*/ 12 w 82"/>
                      <a:gd name="T13" fmla="*/ 112 h 223"/>
                      <a:gd name="T14" fmla="*/ 16 w 82"/>
                      <a:gd name="T15" fmla="*/ 112 h 223"/>
                      <a:gd name="T16" fmla="*/ 16 w 82"/>
                      <a:gd name="T17" fmla="*/ 211 h 223"/>
                      <a:gd name="T18" fmla="*/ 28 w 82"/>
                      <a:gd name="T19" fmla="*/ 223 h 223"/>
                      <a:gd name="T20" fmla="*/ 41 w 82"/>
                      <a:gd name="T21" fmla="*/ 211 h 223"/>
                      <a:gd name="T22" fmla="*/ 41 w 82"/>
                      <a:gd name="T23" fmla="*/ 121 h 223"/>
                      <a:gd name="T24" fmla="*/ 42 w 82"/>
                      <a:gd name="T25" fmla="*/ 121 h 223"/>
                      <a:gd name="T26" fmla="*/ 42 w 82"/>
                      <a:gd name="T27" fmla="*/ 211 h 223"/>
                      <a:gd name="T28" fmla="*/ 54 w 82"/>
                      <a:gd name="T29" fmla="*/ 223 h 223"/>
                      <a:gd name="T30" fmla="*/ 66 w 82"/>
                      <a:gd name="T31" fmla="*/ 211 h 223"/>
                      <a:gd name="T32" fmla="*/ 66 w 82"/>
                      <a:gd name="T33" fmla="*/ 112 h 223"/>
                      <a:gd name="T34" fmla="*/ 70 w 82"/>
                      <a:gd name="T35" fmla="*/ 112 h 223"/>
                      <a:gd name="T36" fmla="*/ 82 w 82"/>
                      <a:gd name="T37" fmla="*/ 100 h 223"/>
                      <a:gd name="T38" fmla="*/ 82 w 82"/>
                      <a:gd name="T39" fmla="*/ 12 h 223"/>
                      <a:gd name="T40" fmla="*/ 70 w 82"/>
                      <a:gd name="T41" fmla="*/ 0 h 22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</a:cxnLst>
                    <a:rect l="0" t="0" r="r" b="b"/>
                    <a:pathLst>
                      <a:path w="82" h="223">
                        <a:moveTo>
                          <a:pt x="70" y="0"/>
                        </a:moveTo>
                        <a:cubicBezTo>
                          <a:pt x="70" y="0"/>
                          <a:pt x="70" y="0"/>
                          <a:pt x="70" y="0"/>
                        </a:cubicBezTo>
                        <a:cubicBezTo>
                          <a:pt x="12" y="0"/>
                          <a:pt x="12" y="0"/>
                          <a:pt x="12" y="0"/>
                        </a:cubicBezTo>
                        <a:cubicBezTo>
                          <a:pt x="12" y="0"/>
                          <a:pt x="12" y="0"/>
                          <a:pt x="12" y="0"/>
                        </a:cubicBezTo>
                        <a:cubicBezTo>
                          <a:pt x="6" y="0"/>
                          <a:pt x="0" y="5"/>
                          <a:pt x="0" y="12"/>
                        </a:cubicBezTo>
                        <a:cubicBezTo>
                          <a:pt x="0" y="100"/>
                          <a:pt x="0" y="100"/>
                          <a:pt x="0" y="100"/>
                        </a:cubicBezTo>
                        <a:cubicBezTo>
                          <a:pt x="0" y="107"/>
                          <a:pt x="6" y="112"/>
                          <a:pt x="12" y="112"/>
                        </a:cubicBezTo>
                        <a:cubicBezTo>
                          <a:pt x="14" y="112"/>
                          <a:pt x="15" y="112"/>
                          <a:pt x="16" y="112"/>
                        </a:cubicBezTo>
                        <a:cubicBezTo>
                          <a:pt x="16" y="211"/>
                          <a:pt x="16" y="211"/>
                          <a:pt x="16" y="211"/>
                        </a:cubicBezTo>
                        <a:cubicBezTo>
                          <a:pt x="16" y="218"/>
                          <a:pt x="22" y="223"/>
                          <a:pt x="28" y="223"/>
                        </a:cubicBezTo>
                        <a:cubicBezTo>
                          <a:pt x="35" y="223"/>
                          <a:pt x="41" y="218"/>
                          <a:pt x="41" y="211"/>
                        </a:cubicBezTo>
                        <a:cubicBezTo>
                          <a:pt x="41" y="121"/>
                          <a:pt x="41" y="121"/>
                          <a:pt x="41" y="121"/>
                        </a:cubicBezTo>
                        <a:cubicBezTo>
                          <a:pt x="42" y="121"/>
                          <a:pt x="42" y="121"/>
                          <a:pt x="42" y="121"/>
                        </a:cubicBezTo>
                        <a:cubicBezTo>
                          <a:pt x="42" y="211"/>
                          <a:pt x="42" y="211"/>
                          <a:pt x="42" y="211"/>
                        </a:cubicBezTo>
                        <a:cubicBezTo>
                          <a:pt x="42" y="218"/>
                          <a:pt x="47" y="223"/>
                          <a:pt x="54" y="223"/>
                        </a:cubicBezTo>
                        <a:cubicBezTo>
                          <a:pt x="61" y="223"/>
                          <a:pt x="66" y="218"/>
                          <a:pt x="66" y="211"/>
                        </a:cubicBezTo>
                        <a:cubicBezTo>
                          <a:pt x="66" y="112"/>
                          <a:pt x="66" y="112"/>
                          <a:pt x="66" y="112"/>
                        </a:cubicBezTo>
                        <a:cubicBezTo>
                          <a:pt x="67" y="112"/>
                          <a:pt x="69" y="112"/>
                          <a:pt x="70" y="112"/>
                        </a:cubicBezTo>
                        <a:cubicBezTo>
                          <a:pt x="76" y="112"/>
                          <a:pt x="82" y="107"/>
                          <a:pt x="82" y="100"/>
                        </a:cubicBezTo>
                        <a:cubicBezTo>
                          <a:pt x="82" y="12"/>
                          <a:pt x="82" y="12"/>
                          <a:pt x="82" y="12"/>
                        </a:cubicBezTo>
                        <a:cubicBezTo>
                          <a:pt x="82" y="5"/>
                          <a:pt x="76" y="0"/>
                          <a:pt x="70" y="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txBody>
                  <a:bodyPr vert="horz" wrap="square" lIns="51435" tIns="25718" rIns="51435" bIns="25718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fontAlgn="base">
                      <a:spcBef>
                        <a:spcPct val="0"/>
                      </a:spcBef>
                      <a:spcAft>
                        <a:spcPct val="0"/>
                      </a:spcAft>
                      <a:defRPr/>
                    </a:pPr>
                    <a:endParaRPr lang="en-GB" sz="1600" b="1" kern="0" dirty="0">
                      <a:solidFill>
                        <a:prstClr val="black"/>
                      </a:solidFill>
                      <a:cs typeface="Arial" charset="0"/>
                    </a:endParaRPr>
                  </a:p>
                </p:txBody>
              </p:sp>
            </p:grpSp>
            <p:grpSp>
              <p:nvGrpSpPr>
                <p:cNvPr id="1990" name="Group 1989"/>
                <p:cNvGrpSpPr/>
                <p:nvPr/>
              </p:nvGrpSpPr>
              <p:grpSpPr>
                <a:xfrm flipH="1">
                  <a:off x="5804739" y="4799933"/>
                  <a:ext cx="118522" cy="323218"/>
                  <a:chOff x="4419600" y="2886076"/>
                  <a:chExt cx="306388" cy="1073149"/>
                </a:xfrm>
                <a:grpFill/>
              </p:grpSpPr>
              <p:sp>
                <p:nvSpPr>
                  <p:cNvPr id="2015" name="Freeform 6"/>
                  <p:cNvSpPr>
                    <a:spLocks/>
                  </p:cNvSpPr>
                  <p:nvPr/>
                </p:nvSpPr>
                <p:spPr bwMode="auto">
                  <a:xfrm>
                    <a:off x="4479925" y="2886076"/>
                    <a:ext cx="190500" cy="192087"/>
                  </a:xfrm>
                  <a:custGeom>
                    <a:avLst/>
                    <a:gdLst>
                      <a:gd name="T0" fmla="*/ 19 w 51"/>
                      <a:gd name="T1" fmla="*/ 48 h 51"/>
                      <a:gd name="T2" fmla="*/ 47 w 51"/>
                      <a:gd name="T3" fmla="*/ 32 h 51"/>
                      <a:gd name="T4" fmla="*/ 32 w 51"/>
                      <a:gd name="T5" fmla="*/ 3 h 51"/>
                      <a:gd name="T6" fmla="*/ 3 w 51"/>
                      <a:gd name="T7" fmla="*/ 19 h 51"/>
                      <a:gd name="T8" fmla="*/ 19 w 51"/>
                      <a:gd name="T9" fmla="*/ 48 h 5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51" h="51">
                        <a:moveTo>
                          <a:pt x="19" y="48"/>
                        </a:moveTo>
                        <a:cubicBezTo>
                          <a:pt x="31" y="51"/>
                          <a:pt x="44" y="44"/>
                          <a:pt x="47" y="32"/>
                        </a:cubicBezTo>
                        <a:cubicBezTo>
                          <a:pt x="51" y="20"/>
                          <a:pt x="44" y="7"/>
                          <a:pt x="32" y="3"/>
                        </a:cubicBezTo>
                        <a:cubicBezTo>
                          <a:pt x="19" y="0"/>
                          <a:pt x="7" y="7"/>
                          <a:pt x="3" y="19"/>
                        </a:cubicBezTo>
                        <a:cubicBezTo>
                          <a:pt x="0" y="31"/>
                          <a:pt x="7" y="44"/>
                          <a:pt x="19" y="48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txBody>
                  <a:bodyPr vert="horz" wrap="square" lIns="51435" tIns="25718" rIns="51435" bIns="25718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fontAlgn="base">
                      <a:spcBef>
                        <a:spcPct val="0"/>
                      </a:spcBef>
                      <a:spcAft>
                        <a:spcPct val="0"/>
                      </a:spcAft>
                      <a:defRPr/>
                    </a:pPr>
                    <a:endParaRPr lang="en-GB" sz="1600" b="1" kern="0" dirty="0">
                      <a:solidFill>
                        <a:prstClr val="black"/>
                      </a:solidFill>
                      <a:cs typeface="Arial" charset="0"/>
                    </a:endParaRPr>
                  </a:p>
                </p:txBody>
              </p:sp>
              <p:sp>
                <p:nvSpPr>
                  <p:cNvPr id="2016" name="Freeform 7"/>
                  <p:cNvSpPr>
                    <a:spLocks/>
                  </p:cNvSpPr>
                  <p:nvPr/>
                </p:nvSpPr>
                <p:spPr bwMode="auto">
                  <a:xfrm>
                    <a:off x="4419600" y="3122613"/>
                    <a:ext cx="306388" cy="836612"/>
                  </a:xfrm>
                  <a:custGeom>
                    <a:avLst/>
                    <a:gdLst>
                      <a:gd name="T0" fmla="*/ 70 w 82"/>
                      <a:gd name="T1" fmla="*/ 0 h 223"/>
                      <a:gd name="T2" fmla="*/ 70 w 82"/>
                      <a:gd name="T3" fmla="*/ 0 h 223"/>
                      <a:gd name="T4" fmla="*/ 12 w 82"/>
                      <a:gd name="T5" fmla="*/ 0 h 223"/>
                      <a:gd name="T6" fmla="*/ 12 w 82"/>
                      <a:gd name="T7" fmla="*/ 0 h 223"/>
                      <a:gd name="T8" fmla="*/ 0 w 82"/>
                      <a:gd name="T9" fmla="*/ 12 h 223"/>
                      <a:gd name="T10" fmla="*/ 0 w 82"/>
                      <a:gd name="T11" fmla="*/ 100 h 223"/>
                      <a:gd name="T12" fmla="*/ 12 w 82"/>
                      <a:gd name="T13" fmla="*/ 112 h 223"/>
                      <a:gd name="T14" fmla="*/ 16 w 82"/>
                      <a:gd name="T15" fmla="*/ 112 h 223"/>
                      <a:gd name="T16" fmla="*/ 16 w 82"/>
                      <a:gd name="T17" fmla="*/ 211 h 223"/>
                      <a:gd name="T18" fmla="*/ 28 w 82"/>
                      <a:gd name="T19" fmla="*/ 223 h 223"/>
                      <a:gd name="T20" fmla="*/ 41 w 82"/>
                      <a:gd name="T21" fmla="*/ 211 h 223"/>
                      <a:gd name="T22" fmla="*/ 41 w 82"/>
                      <a:gd name="T23" fmla="*/ 121 h 223"/>
                      <a:gd name="T24" fmla="*/ 42 w 82"/>
                      <a:gd name="T25" fmla="*/ 121 h 223"/>
                      <a:gd name="T26" fmla="*/ 42 w 82"/>
                      <a:gd name="T27" fmla="*/ 211 h 223"/>
                      <a:gd name="T28" fmla="*/ 54 w 82"/>
                      <a:gd name="T29" fmla="*/ 223 h 223"/>
                      <a:gd name="T30" fmla="*/ 66 w 82"/>
                      <a:gd name="T31" fmla="*/ 211 h 223"/>
                      <a:gd name="T32" fmla="*/ 66 w 82"/>
                      <a:gd name="T33" fmla="*/ 112 h 223"/>
                      <a:gd name="T34" fmla="*/ 70 w 82"/>
                      <a:gd name="T35" fmla="*/ 112 h 223"/>
                      <a:gd name="T36" fmla="*/ 82 w 82"/>
                      <a:gd name="T37" fmla="*/ 100 h 223"/>
                      <a:gd name="T38" fmla="*/ 82 w 82"/>
                      <a:gd name="T39" fmla="*/ 12 h 223"/>
                      <a:gd name="T40" fmla="*/ 70 w 82"/>
                      <a:gd name="T41" fmla="*/ 0 h 22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</a:cxnLst>
                    <a:rect l="0" t="0" r="r" b="b"/>
                    <a:pathLst>
                      <a:path w="82" h="223">
                        <a:moveTo>
                          <a:pt x="70" y="0"/>
                        </a:moveTo>
                        <a:cubicBezTo>
                          <a:pt x="70" y="0"/>
                          <a:pt x="70" y="0"/>
                          <a:pt x="70" y="0"/>
                        </a:cubicBezTo>
                        <a:cubicBezTo>
                          <a:pt x="12" y="0"/>
                          <a:pt x="12" y="0"/>
                          <a:pt x="12" y="0"/>
                        </a:cubicBezTo>
                        <a:cubicBezTo>
                          <a:pt x="12" y="0"/>
                          <a:pt x="12" y="0"/>
                          <a:pt x="12" y="0"/>
                        </a:cubicBezTo>
                        <a:cubicBezTo>
                          <a:pt x="6" y="0"/>
                          <a:pt x="0" y="5"/>
                          <a:pt x="0" y="12"/>
                        </a:cubicBezTo>
                        <a:cubicBezTo>
                          <a:pt x="0" y="100"/>
                          <a:pt x="0" y="100"/>
                          <a:pt x="0" y="100"/>
                        </a:cubicBezTo>
                        <a:cubicBezTo>
                          <a:pt x="0" y="107"/>
                          <a:pt x="6" y="112"/>
                          <a:pt x="12" y="112"/>
                        </a:cubicBezTo>
                        <a:cubicBezTo>
                          <a:pt x="14" y="112"/>
                          <a:pt x="15" y="112"/>
                          <a:pt x="16" y="112"/>
                        </a:cubicBezTo>
                        <a:cubicBezTo>
                          <a:pt x="16" y="211"/>
                          <a:pt x="16" y="211"/>
                          <a:pt x="16" y="211"/>
                        </a:cubicBezTo>
                        <a:cubicBezTo>
                          <a:pt x="16" y="218"/>
                          <a:pt x="22" y="223"/>
                          <a:pt x="28" y="223"/>
                        </a:cubicBezTo>
                        <a:cubicBezTo>
                          <a:pt x="35" y="223"/>
                          <a:pt x="41" y="218"/>
                          <a:pt x="41" y="211"/>
                        </a:cubicBezTo>
                        <a:cubicBezTo>
                          <a:pt x="41" y="121"/>
                          <a:pt x="41" y="121"/>
                          <a:pt x="41" y="121"/>
                        </a:cubicBezTo>
                        <a:cubicBezTo>
                          <a:pt x="42" y="121"/>
                          <a:pt x="42" y="121"/>
                          <a:pt x="42" y="121"/>
                        </a:cubicBezTo>
                        <a:cubicBezTo>
                          <a:pt x="42" y="211"/>
                          <a:pt x="42" y="211"/>
                          <a:pt x="42" y="211"/>
                        </a:cubicBezTo>
                        <a:cubicBezTo>
                          <a:pt x="42" y="218"/>
                          <a:pt x="47" y="223"/>
                          <a:pt x="54" y="223"/>
                        </a:cubicBezTo>
                        <a:cubicBezTo>
                          <a:pt x="61" y="223"/>
                          <a:pt x="66" y="218"/>
                          <a:pt x="66" y="211"/>
                        </a:cubicBezTo>
                        <a:cubicBezTo>
                          <a:pt x="66" y="112"/>
                          <a:pt x="66" y="112"/>
                          <a:pt x="66" y="112"/>
                        </a:cubicBezTo>
                        <a:cubicBezTo>
                          <a:pt x="67" y="112"/>
                          <a:pt x="69" y="112"/>
                          <a:pt x="70" y="112"/>
                        </a:cubicBezTo>
                        <a:cubicBezTo>
                          <a:pt x="76" y="112"/>
                          <a:pt x="82" y="107"/>
                          <a:pt x="82" y="100"/>
                        </a:cubicBezTo>
                        <a:cubicBezTo>
                          <a:pt x="82" y="12"/>
                          <a:pt x="82" y="12"/>
                          <a:pt x="82" y="12"/>
                        </a:cubicBezTo>
                        <a:cubicBezTo>
                          <a:pt x="82" y="5"/>
                          <a:pt x="76" y="0"/>
                          <a:pt x="70" y="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txBody>
                  <a:bodyPr vert="horz" wrap="square" lIns="51435" tIns="25718" rIns="51435" bIns="25718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fontAlgn="base">
                      <a:spcBef>
                        <a:spcPct val="0"/>
                      </a:spcBef>
                      <a:spcAft>
                        <a:spcPct val="0"/>
                      </a:spcAft>
                      <a:defRPr/>
                    </a:pPr>
                    <a:endParaRPr lang="en-GB" sz="1600" b="1" kern="0" dirty="0">
                      <a:solidFill>
                        <a:prstClr val="black"/>
                      </a:solidFill>
                      <a:cs typeface="Arial" charset="0"/>
                    </a:endParaRPr>
                  </a:p>
                </p:txBody>
              </p:sp>
            </p:grpSp>
            <p:grpSp>
              <p:nvGrpSpPr>
                <p:cNvPr id="1991" name="Group 1990"/>
                <p:cNvGrpSpPr/>
                <p:nvPr/>
              </p:nvGrpSpPr>
              <p:grpSpPr>
                <a:xfrm flipH="1">
                  <a:off x="5971734" y="4799933"/>
                  <a:ext cx="118522" cy="323218"/>
                  <a:chOff x="4419600" y="2886076"/>
                  <a:chExt cx="306388" cy="1073149"/>
                </a:xfrm>
                <a:grpFill/>
              </p:grpSpPr>
              <p:sp>
                <p:nvSpPr>
                  <p:cNvPr id="2013" name="Freeform 6"/>
                  <p:cNvSpPr>
                    <a:spLocks/>
                  </p:cNvSpPr>
                  <p:nvPr/>
                </p:nvSpPr>
                <p:spPr bwMode="auto">
                  <a:xfrm>
                    <a:off x="4479925" y="2886076"/>
                    <a:ext cx="190500" cy="192087"/>
                  </a:xfrm>
                  <a:custGeom>
                    <a:avLst/>
                    <a:gdLst>
                      <a:gd name="T0" fmla="*/ 19 w 51"/>
                      <a:gd name="T1" fmla="*/ 48 h 51"/>
                      <a:gd name="T2" fmla="*/ 47 w 51"/>
                      <a:gd name="T3" fmla="*/ 32 h 51"/>
                      <a:gd name="T4" fmla="*/ 32 w 51"/>
                      <a:gd name="T5" fmla="*/ 3 h 51"/>
                      <a:gd name="T6" fmla="*/ 3 w 51"/>
                      <a:gd name="T7" fmla="*/ 19 h 51"/>
                      <a:gd name="T8" fmla="*/ 19 w 51"/>
                      <a:gd name="T9" fmla="*/ 48 h 5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51" h="51">
                        <a:moveTo>
                          <a:pt x="19" y="48"/>
                        </a:moveTo>
                        <a:cubicBezTo>
                          <a:pt x="31" y="51"/>
                          <a:pt x="44" y="44"/>
                          <a:pt x="47" y="32"/>
                        </a:cubicBezTo>
                        <a:cubicBezTo>
                          <a:pt x="51" y="20"/>
                          <a:pt x="44" y="7"/>
                          <a:pt x="32" y="3"/>
                        </a:cubicBezTo>
                        <a:cubicBezTo>
                          <a:pt x="19" y="0"/>
                          <a:pt x="7" y="7"/>
                          <a:pt x="3" y="19"/>
                        </a:cubicBezTo>
                        <a:cubicBezTo>
                          <a:pt x="0" y="31"/>
                          <a:pt x="7" y="44"/>
                          <a:pt x="19" y="48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txBody>
                  <a:bodyPr vert="horz" wrap="square" lIns="51435" tIns="25718" rIns="51435" bIns="25718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fontAlgn="base">
                      <a:spcBef>
                        <a:spcPct val="0"/>
                      </a:spcBef>
                      <a:spcAft>
                        <a:spcPct val="0"/>
                      </a:spcAft>
                      <a:defRPr/>
                    </a:pPr>
                    <a:endParaRPr lang="en-GB" sz="1600" b="1" kern="0" dirty="0">
                      <a:solidFill>
                        <a:prstClr val="black"/>
                      </a:solidFill>
                      <a:cs typeface="Arial" charset="0"/>
                    </a:endParaRPr>
                  </a:p>
                </p:txBody>
              </p:sp>
              <p:sp>
                <p:nvSpPr>
                  <p:cNvPr id="2014" name="Freeform 7"/>
                  <p:cNvSpPr>
                    <a:spLocks/>
                  </p:cNvSpPr>
                  <p:nvPr/>
                </p:nvSpPr>
                <p:spPr bwMode="auto">
                  <a:xfrm>
                    <a:off x="4419600" y="3122613"/>
                    <a:ext cx="306388" cy="836612"/>
                  </a:xfrm>
                  <a:custGeom>
                    <a:avLst/>
                    <a:gdLst>
                      <a:gd name="T0" fmla="*/ 70 w 82"/>
                      <a:gd name="T1" fmla="*/ 0 h 223"/>
                      <a:gd name="T2" fmla="*/ 70 w 82"/>
                      <a:gd name="T3" fmla="*/ 0 h 223"/>
                      <a:gd name="T4" fmla="*/ 12 w 82"/>
                      <a:gd name="T5" fmla="*/ 0 h 223"/>
                      <a:gd name="T6" fmla="*/ 12 w 82"/>
                      <a:gd name="T7" fmla="*/ 0 h 223"/>
                      <a:gd name="T8" fmla="*/ 0 w 82"/>
                      <a:gd name="T9" fmla="*/ 12 h 223"/>
                      <a:gd name="T10" fmla="*/ 0 w 82"/>
                      <a:gd name="T11" fmla="*/ 100 h 223"/>
                      <a:gd name="T12" fmla="*/ 12 w 82"/>
                      <a:gd name="T13" fmla="*/ 112 h 223"/>
                      <a:gd name="T14" fmla="*/ 16 w 82"/>
                      <a:gd name="T15" fmla="*/ 112 h 223"/>
                      <a:gd name="T16" fmla="*/ 16 w 82"/>
                      <a:gd name="T17" fmla="*/ 211 h 223"/>
                      <a:gd name="T18" fmla="*/ 28 w 82"/>
                      <a:gd name="T19" fmla="*/ 223 h 223"/>
                      <a:gd name="T20" fmla="*/ 41 w 82"/>
                      <a:gd name="T21" fmla="*/ 211 h 223"/>
                      <a:gd name="T22" fmla="*/ 41 w 82"/>
                      <a:gd name="T23" fmla="*/ 121 h 223"/>
                      <a:gd name="T24" fmla="*/ 42 w 82"/>
                      <a:gd name="T25" fmla="*/ 121 h 223"/>
                      <a:gd name="T26" fmla="*/ 42 w 82"/>
                      <a:gd name="T27" fmla="*/ 211 h 223"/>
                      <a:gd name="T28" fmla="*/ 54 w 82"/>
                      <a:gd name="T29" fmla="*/ 223 h 223"/>
                      <a:gd name="T30" fmla="*/ 66 w 82"/>
                      <a:gd name="T31" fmla="*/ 211 h 223"/>
                      <a:gd name="T32" fmla="*/ 66 w 82"/>
                      <a:gd name="T33" fmla="*/ 112 h 223"/>
                      <a:gd name="T34" fmla="*/ 70 w 82"/>
                      <a:gd name="T35" fmla="*/ 112 h 223"/>
                      <a:gd name="T36" fmla="*/ 82 w 82"/>
                      <a:gd name="T37" fmla="*/ 100 h 223"/>
                      <a:gd name="T38" fmla="*/ 82 w 82"/>
                      <a:gd name="T39" fmla="*/ 12 h 223"/>
                      <a:gd name="T40" fmla="*/ 70 w 82"/>
                      <a:gd name="T41" fmla="*/ 0 h 22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</a:cxnLst>
                    <a:rect l="0" t="0" r="r" b="b"/>
                    <a:pathLst>
                      <a:path w="82" h="223">
                        <a:moveTo>
                          <a:pt x="70" y="0"/>
                        </a:moveTo>
                        <a:cubicBezTo>
                          <a:pt x="70" y="0"/>
                          <a:pt x="70" y="0"/>
                          <a:pt x="70" y="0"/>
                        </a:cubicBezTo>
                        <a:cubicBezTo>
                          <a:pt x="12" y="0"/>
                          <a:pt x="12" y="0"/>
                          <a:pt x="12" y="0"/>
                        </a:cubicBezTo>
                        <a:cubicBezTo>
                          <a:pt x="12" y="0"/>
                          <a:pt x="12" y="0"/>
                          <a:pt x="12" y="0"/>
                        </a:cubicBezTo>
                        <a:cubicBezTo>
                          <a:pt x="6" y="0"/>
                          <a:pt x="0" y="5"/>
                          <a:pt x="0" y="12"/>
                        </a:cubicBezTo>
                        <a:cubicBezTo>
                          <a:pt x="0" y="100"/>
                          <a:pt x="0" y="100"/>
                          <a:pt x="0" y="100"/>
                        </a:cubicBezTo>
                        <a:cubicBezTo>
                          <a:pt x="0" y="107"/>
                          <a:pt x="6" y="112"/>
                          <a:pt x="12" y="112"/>
                        </a:cubicBezTo>
                        <a:cubicBezTo>
                          <a:pt x="14" y="112"/>
                          <a:pt x="15" y="112"/>
                          <a:pt x="16" y="112"/>
                        </a:cubicBezTo>
                        <a:cubicBezTo>
                          <a:pt x="16" y="211"/>
                          <a:pt x="16" y="211"/>
                          <a:pt x="16" y="211"/>
                        </a:cubicBezTo>
                        <a:cubicBezTo>
                          <a:pt x="16" y="218"/>
                          <a:pt x="22" y="223"/>
                          <a:pt x="28" y="223"/>
                        </a:cubicBezTo>
                        <a:cubicBezTo>
                          <a:pt x="35" y="223"/>
                          <a:pt x="41" y="218"/>
                          <a:pt x="41" y="211"/>
                        </a:cubicBezTo>
                        <a:cubicBezTo>
                          <a:pt x="41" y="121"/>
                          <a:pt x="41" y="121"/>
                          <a:pt x="41" y="121"/>
                        </a:cubicBezTo>
                        <a:cubicBezTo>
                          <a:pt x="42" y="121"/>
                          <a:pt x="42" y="121"/>
                          <a:pt x="42" y="121"/>
                        </a:cubicBezTo>
                        <a:cubicBezTo>
                          <a:pt x="42" y="211"/>
                          <a:pt x="42" y="211"/>
                          <a:pt x="42" y="211"/>
                        </a:cubicBezTo>
                        <a:cubicBezTo>
                          <a:pt x="42" y="218"/>
                          <a:pt x="47" y="223"/>
                          <a:pt x="54" y="223"/>
                        </a:cubicBezTo>
                        <a:cubicBezTo>
                          <a:pt x="61" y="223"/>
                          <a:pt x="66" y="218"/>
                          <a:pt x="66" y="211"/>
                        </a:cubicBezTo>
                        <a:cubicBezTo>
                          <a:pt x="66" y="112"/>
                          <a:pt x="66" y="112"/>
                          <a:pt x="66" y="112"/>
                        </a:cubicBezTo>
                        <a:cubicBezTo>
                          <a:pt x="67" y="112"/>
                          <a:pt x="69" y="112"/>
                          <a:pt x="70" y="112"/>
                        </a:cubicBezTo>
                        <a:cubicBezTo>
                          <a:pt x="76" y="112"/>
                          <a:pt x="82" y="107"/>
                          <a:pt x="82" y="100"/>
                        </a:cubicBezTo>
                        <a:cubicBezTo>
                          <a:pt x="82" y="12"/>
                          <a:pt x="82" y="12"/>
                          <a:pt x="82" y="12"/>
                        </a:cubicBezTo>
                        <a:cubicBezTo>
                          <a:pt x="82" y="5"/>
                          <a:pt x="76" y="0"/>
                          <a:pt x="70" y="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txBody>
                  <a:bodyPr vert="horz" wrap="square" lIns="51435" tIns="25718" rIns="51435" bIns="25718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fontAlgn="base">
                      <a:spcBef>
                        <a:spcPct val="0"/>
                      </a:spcBef>
                      <a:spcAft>
                        <a:spcPct val="0"/>
                      </a:spcAft>
                      <a:defRPr/>
                    </a:pPr>
                    <a:endParaRPr lang="en-GB" sz="1600" b="1" kern="0" dirty="0">
                      <a:solidFill>
                        <a:prstClr val="black"/>
                      </a:solidFill>
                      <a:cs typeface="Arial" charset="0"/>
                    </a:endParaRPr>
                  </a:p>
                </p:txBody>
              </p:sp>
            </p:grpSp>
            <p:grpSp>
              <p:nvGrpSpPr>
                <p:cNvPr id="1992" name="Group 1991"/>
                <p:cNvGrpSpPr/>
                <p:nvPr/>
              </p:nvGrpSpPr>
              <p:grpSpPr>
                <a:xfrm flipH="1">
                  <a:off x="6138728" y="4799933"/>
                  <a:ext cx="118522" cy="323218"/>
                  <a:chOff x="4419600" y="2886076"/>
                  <a:chExt cx="306388" cy="1073149"/>
                </a:xfrm>
                <a:grpFill/>
              </p:grpSpPr>
              <p:sp>
                <p:nvSpPr>
                  <p:cNvPr id="2011" name="Freeform 6"/>
                  <p:cNvSpPr>
                    <a:spLocks/>
                  </p:cNvSpPr>
                  <p:nvPr/>
                </p:nvSpPr>
                <p:spPr bwMode="auto">
                  <a:xfrm>
                    <a:off x="4479925" y="2886076"/>
                    <a:ext cx="190500" cy="192087"/>
                  </a:xfrm>
                  <a:custGeom>
                    <a:avLst/>
                    <a:gdLst>
                      <a:gd name="T0" fmla="*/ 19 w 51"/>
                      <a:gd name="T1" fmla="*/ 48 h 51"/>
                      <a:gd name="T2" fmla="*/ 47 w 51"/>
                      <a:gd name="T3" fmla="*/ 32 h 51"/>
                      <a:gd name="T4" fmla="*/ 32 w 51"/>
                      <a:gd name="T5" fmla="*/ 3 h 51"/>
                      <a:gd name="T6" fmla="*/ 3 w 51"/>
                      <a:gd name="T7" fmla="*/ 19 h 51"/>
                      <a:gd name="T8" fmla="*/ 19 w 51"/>
                      <a:gd name="T9" fmla="*/ 48 h 5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51" h="51">
                        <a:moveTo>
                          <a:pt x="19" y="48"/>
                        </a:moveTo>
                        <a:cubicBezTo>
                          <a:pt x="31" y="51"/>
                          <a:pt x="44" y="44"/>
                          <a:pt x="47" y="32"/>
                        </a:cubicBezTo>
                        <a:cubicBezTo>
                          <a:pt x="51" y="20"/>
                          <a:pt x="44" y="7"/>
                          <a:pt x="32" y="3"/>
                        </a:cubicBezTo>
                        <a:cubicBezTo>
                          <a:pt x="19" y="0"/>
                          <a:pt x="7" y="7"/>
                          <a:pt x="3" y="19"/>
                        </a:cubicBezTo>
                        <a:cubicBezTo>
                          <a:pt x="0" y="31"/>
                          <a:pt x="7" y="44"/>
                          <a:pt x="19" y="48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txBody>
                  <a:bodyPr vert="horz" wrap="square" lIns="51435" tIns="25718" rIns="51435" bIns="25718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fontAlgn="base">
                      <a:spcBef>
                        <a:spcPct val="0"/>
                      </a:spcBef>
                      <a:spcAft>
                        <a:spcPct val="0"/>
                      </a:spcAft>
                      <a:defRPr/>
                    </a:pPr>
                    <a:endParaRPr lang="en-GB" sz="1600" b="1" kern="0" dirty="0">
                      <a:solidFill>
                        <a:prstClr val="black"/>
                      </a:solidFill>
                      <a:cs typeface="Arial" charset="0"/>
                    </a:endParaRPr>
                  </a:p>
                </p:txBody>
              </p:sp>
              <p:sp>
                <p:nvSpPr>
                  <p:cNvPr id="2012" name="Freeform 7"/>
                  <p:cNvSpPr>
                    <a:spLocks/>
                  </p:cNvSpPr>
                  <p:nvPr/>
                </p:nvSpPr>
                <p:spPr bwMode="auto">
                  <a:xfrm>
                    <a:off x="4419600" y="3122613"/>
                    <a:ext cx="306388" cy="836612"/>
                  </a:xfrm>
                  <a:custGeom>
                    <a:avLst/>
                    <a:gdLst>
                      <a:gd name="T0" fmla="*/ 70 w 82"/>
                      <a:gd name="T1" fmla="*/ 0 h 223"/>
                      <a:gd name="T2" fmla="*/ 70 w 82"/>
                      <a:gd name="T3" fmla="*/ 0 h 223"/>
                      <a:gd name="T4" fmla="*/ 12 w 82"/>
                      <a:gd name="T5" fmla="*/ 0 h 223"/>
                      <a:gd name="T6" fmla="*/ 12 w 82"/>
                      <a:gd name="T7" fmla="*/ 0 h 223"/>
                      <a:gd name="T8" fmla="*/ 0 w 82"/>
                      <a:gd name="T9" fmla="*/ 12 h 223"/>
                      <a:gd name="T10" fmla="*/ 0 w 82"/>
                      <a:gd name="T11" fmla="*/ 100 h 223"/>
                      <a:gd name="T12" fmla="*/ 12 w 82"/>
                      <a:gd name="T13" fmla="*/ 112 h 223"/>
                      <a:gd name="T14" fmla="*/ 16 w 82"/>
                      <a:gd name="T15" fmla="*/ 112 h 223"/>
                      <a:gd name="T16" fmla="*/ 16 w 82"/>
                      <a:gd name="T17" fmla="*/ 211 h 223"/>
                      <a:gd name="T18" fmla="*/ 28 w 82"/>
                      <a:gd name="T19" fmla="*/ 223 h 223"/>
                      <a:gd name="T20" fmla="*/ 41 w 82"/>
                      <a:gd name="T21" fmla="*/ 211 h 223"/>
                      <a:gd name="T22" fmla="*/ 41 w 82"/>
                      <a:gd name="T23" fmla="*/ 121 h 223"/>
                      <a:gd name="T24" fmla="*/ 42 w 82"/>
                      <a:gd name="T25" fmla="*/ 121 h 223"/>
                      <a:gd name="T26" fmla="*/ 42 w 82"/>
                      <a:gd name="T27" fmla="*/ 211 h 223"/>
                      <a:gd name="T28" fmla="*/ 54 w 82"/>
                      <a:gd name="T29" fmla="*/ 223 h 223"/>
                      <a:gd name="T30" fmla="*/ 66 w 82"/>
                      <a:gd name="T31" fmla="*/ 211 h 223"/>
                      <a:gd name="T32" fmla="*/ 66 w 82"/>
                      <a:gd name="T33" fmla="*/ 112 h 223"/>
                      <a:gd name="T34" fmla="*/ 70 w 82"/>
                      <a:gd name="T35" fmla="*/ 112 h 223"/>
                      <a:gd name="T36" fmla="*/ 82 w 82"/>
                      <a:gd name="T37" fmla="*/ 100 h 223"/>
                      <a:gd name="T38" fmla="*/ 82 w 82"/>
                      <a:gd name="T39" fmla="*/ 12 h 223"/>
                      <a:gd name="T40" fmla="*/ 70 w 82"/>
                      <a:gd name="T41" fmla="*/ 0 h 22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</a:cxnLst>
                    <a:rect l="0" t="0" r="r" b="b"/>
                    <a:pathLst>
                      <a:path w="82" h="223">
                        <a:moveTo>
                          <a:pt x="70" y="0"/>
                        </a:moveTo>
                        <a:cubicBezTo>
                          <a:pt x="70" y="0"/>
                          <a:pt x="70" y="0"/>
                          <a:pt x="70" y="0"/>
                        </a:cubicBezTo>
                        <a:cubicBezTo>
                          <a:pt x="12" y="0"/>
                          <a:pt x="12" y="0"/>
                          <a:pt x="12" y="0"/>
                        </a:cubicBezTo>
                        <a:cubicBezTo>
                          <a:pt x="12" y="0"/>
                          <a:pt x="12" y="0"/>
                          <a:pt x="12" y="0"/>
                        </a:cubicBezTo>
                        <a:cubicBezTo>
                          <a:pt x="6" y="0"/>
                          <a:pt x="0" y="5"/>
                          <a:pt x="0" y="12"/>
                        </a:cubicBezTo>
                        <a:cubicBezTo>
                          <a:pt x="0" y="100"/>
                          <a:pt x="0" y="100"/>
                          <a:pt x="0" y="100"/>
                        </a:cubicBezTo>
                        <a:cubicBezTo>
                          <a:pt x="0" y="107"/>
                          <a:pt x="6" y="112"/>
                          <a:pt x="12" y="112"/>
                        </a:cubicBezTo>
                        <a:cubicBezTo>
                          <a:pt x="14" y="112"/>
                          <a:pt x="15" y="112"/>
                          <a:pt x="16" y="112"/>
                        </a:cubicBezTo>
                        <a:cubicBezTo>
                          <a:pt x="16" y="211"/>
                          <a:pt x="16" y="211"/>
                          <a:pt x="16" y="211"/>
                        </a:cubicBezTo>
                        <a:cubicBezTo>
                          <a:pt x="16" y="218"/>
                          <a:pt x="22" y="223"/>
                          <a:pt x="28" y="223"/>
                        </a:cubicBezTo>
                        <a:cubicBezTo>
                          <a:pt x="35" y="223"/>
                          <a:pt x="41" y="218"/>
                          <a:pt x="41" y="211"/>
                        </a:cubicBezTo>
                        <a:cubicBezTo>
                          <a:pt x="41" y="121"/>
                          <a:pt x="41" y="121"/>
                          <a:pt x="41" y="121"/>
                        </a:cubicBezTo>
                        <a:cubicBezTo>
                          <a:pt x="42" y="121"/>
                          <a:pt x="42" y="121"/>
                          <a:pt x="42" y="121"/>
                        </a:cubicBezTo>
                        <a:cubicBezTo>
                          <a:pt x="42" y="211"/>
                          <a:pt x="42" y="211"/>
                          <a:pt x="42" y="211"/>
                        </a:cubicBezTo>
                        <a:cubicBezTo>
                          <a:pt x="42" y="218"/>
                          <a:pt x="47" y="223"/>
                          <a:pt x="54" y="223"/>
                        </a:cubicBezTo>
                        <a:cubicBezTo>
                          <a:pt x="61" y="223"/>
                          <a:pt x="66" y="218"/>
                          <a:pt x="66" y="211"/>
                        </a:cubicBezTo>
                        <a:cubicBezTo>
                          <a:pt x="66" y="112"/>
                          <a:pt x="66" y="112"/>
                          <a:pt x="66" y="112"/>
                        </a:cubicBezTo>
                        <a:cubicBezTo>
                          <a:pt x="67" y="112"/>
                          <a:pt x="69" y="112"/>
                          <a:pt x="70" y="112"/>
                        </a:cubicBezTo>
                        <a:cubicBezTo>
                          <a:pt x="76" y="112"/>
                          <a:pt x="82" y="107"/>
                          <a:pt x="82" y="100"/>
                        </a:cubicBezTo>
                        <a:cubicBezTo>
                          <a:pt x="82" y="12"/>
                          <a:pt x="82" y="12"/>
                          <a:pt x="82" y="12"/>
                        </a:cubicBezTo>
                        <a:cubicBezTo>
                          <a:pt x="82" y="5"/>
                          <a:pt x="76" y="0"/>
                          <a:pt x="70" y="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txBody>
                  <a:bodyPr vert="horz" wrap="square" lIns="51435" tIns="25718" rIns="51435" bIns="25718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fontAlgn="base">
                      <a:spcBef>
                        <a:spcPct val="0"/>
                      </a:spcBef>
                      <a:spcAft>
                        <a:spcPct val="0"/>
                      </a:spcAft>
                      <a:defRPr/>
                    </a:pPr>
                    <a:endParaRPr lang="en-GB" sz="1600" b="1" kern="0" dirty="0">
                      <a:solidFill>
                        <a:prstClr val="black"/>
                      </a:solidFill>
                      <a:cs typeface="Arial" charset="0"/>
                    </a:endParaRPr>
                  </a:p>
                </p:txBody>
              </p:sp>
            </p:grpSp>
            <p:grpSp>
              <p:nvGrpSpPr>
                <p:cNvPr id="1993" name="Group 1992"/>
                <p:cNvGrpSpPr/>
                <p:nvPr/>
              </p:nvGrpSpPr>
              <p:grpSpPr>
                <a:xfrm flipH="1">
                  <a:off x="6305723" y="4799933"/>
                  <a:ext cx="118522" cy="323218"/>
                  <a:chOff x="4419600" y="2886076"/>
                  <a:chExt cx="306388" cy="1073149"/>
                </a:xfrm>
                <a:grpFill/>
              </p:grpSpPr>
              <p:sp>
                <p:nvSpPr>
                  <p:cNvPr id="2009" name="Freeform 6"/>
                  <p:cNvSpPr>
                    <a:spLocks/>
                  </p:cNvSpPr>
                  <p:nvPr/>
                </p:nvSpPr>
                <p:spPr bwMode="auto">
                  <a:xfrm>
                    <a:off x="4479925" y="2886076"/>
                    <a:ext cx="190500" cy="192087"/>
                  </a:xfrm>
                  <a:custGeom>
                    <a:avLst/>
                    <a:gdLst>
                      <a:gd name="T0" fmla="*/ 19 w 51"/>
                      <a:gd name="T1" fmla="*/ 48 h 51"/>
                      <a:gd name="T2" fmla="*/ 47 w 51"/>
                      <a:gd name="T3" fmla="*/ 32 h 51"/>
                      <a:gd name="T4" fmla="*/ 32 w 51"/>
                      <a:gd name="T5" fmla="*/ 3 h 51"/>
                      <a:gd name="T6" fmla="*/ 3 w 51"/>
                      <a:gd name="T7" fmla="*/ 19 h 51"/>
                      <a:gd name="T8" fmla="*/ 19 w 51"/>
                      <a:gd name="T9" fmla="*/ 48 h 5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51" h="51">
                        <a:moveTo>
                          <a:pt x="19" y="48"/>
                        </a:moveTo>
                        <a:cubicBezTo>
                          <a:pt x="31" y="51"/>
                          <a:pt x="44" y="44"/>
                          <a:pt x="47" y="32"/>
                        </a:cubicBezTo>
                        <a:cubicBezTo>
                          <a:pt x="51" y="20"/>
                          <a:pt x="44" y="7"/>
                          <a:pt x="32" y="3"/>
                        </a:cubicBezTo>
                        <a:cubicBezTo>
                          <a:pt x="19" y="0"/>
                          <a:pt x="7" y="7"/>
                          <a:pt x="3" y="19"/>
                        </a:cubicBezTo>
                        <a:cubicBezTo>
                          <a:pt x="0" y="31"/>
                          <a:pt x="7" y="44"/>
                          <a:pt x="19" y="48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txBody>
                  <a:bodyPr vert="horz" wrap="square" lIns="51435" tIns="25718" rIns="51435" bIns="25718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fontAlgn="base">
                      <a:spcBef>
                        <a:spcPct val="0"/>
                      </a:spcBef>
                      <a:spcAft>
                        <a:spcPct val="0"/>
                      </a:spcAft>
                      <a:defRPr/>
                    </a:pPr>
                    <a:endParaRPr lang="en-GB" sz="1600" b="1" kern="0" dirty="0">
                      <a:solidFill>
                        <a:prstClr val="black"/>
                      </a:solidFill>
                      <a:cs typeface="Arial" charset="0"/>
                    </a:endParaRPr>
                  </a:p>
                </p:txBody>
              </p:sp>
              <p:sp>
                <p:nvSpPr>
                  <p:cNvPr id="2010" name="Freeform 7"/>
                  <p:cNvSpPr>
                    <a:spLocks/>
                  </p:cNvSpPr>
                  <p:nvPr/>
                </p:nvSpPr>
                <p:spPr bwMode="auto">
                  <a:xfrm>
                    <a:off x="4419600" y="3122613"/>
                    <a:ext cx="306388" cy="836612"/>
                  </a:xfrm>
                  <a:custGeom>
                    <a:avLst/>
                    <a:gdLst>
                      <a:gd name="T0" fmla="*/ 70 w 82"/>
                      <a:gd name="T1" fmla="*/ 0 h 223"/>
                      <a:gd name="T2" fmla="*/ 70 w 82"/>
                      <a:gd name="T3" fmla="*/ 0 h 223"/>
                      <a:gd name="T4" fmla="*/ 12 w 82"/>
                      <a:gd name="T5" fmla="*/ 0 h 223"/>
                      <a:gd name="T6" fmla="*/ 12 w 82"/>
                      <a:gd name="T7" fmla="*/ 0 h 223"/>
                      <a:gd name="T8" fmla="*/ 0 w 82"/>
                      <a:gd name="T9" fmla="*/ 12 h 223"/>
                      <a:gd name="T10" fmla="*/ 0 w 82"/>
                      <a:gd name="T11" fmla="*/ 100 h 223"/>
                      <a:gd name="T12" fmla="*/ 12 w 82"/>
                      <a:gd name="T13" fmla="*/ 112 h 223"/>
                      <a:gd name="T14" fmla="*/ 16 w 82"/>
                      <a:gd name="T15" fmla="*/ 112 h 223"/>
                      <a:gd name="T16" fmla="*/ 16 w 82"/>
                      <a:gd name="T17" fmla="*/ 211 h 223"/>
                      <a:gd name="T18" fmla="*/ 28 w 82"/>
                      <a:gd name="T19" fmla="*/ 223 h 223"/>
                      <a:gd name="T20" fmla="*/ 41 w 82"/>
                      <a:gd name="T21" fmla="*/ 211 h 223"/>
                      <a:gd name="T22" fmla="*/ 41 w 82"/>
                      <a:gd name="T23" fmla="*/ 121 h 223"/>
                      <a:gd name="T24" fmla="*/ 42 w 82"/>
                      <a:gd name="T25" fmla="*/ 121 h 223"/>
                      <a:gd name="T26" fmla="*/ 42 w 82"/>
                      <a:gd name="T27" fmla="*/ 211 h 223"/>
                      <a:gd name="T28" fmla="*/ 54 w 82"/>
                      <a:gd name="T29" fmla="*/ 223 h 223"/>
                      <a:gd name="T30" fmla="*/ 66 w 82"/>
                      <a:gd name="T31" fmla="*/ 211 h 223"/>
                      <a:gd name="T32" fmla="*/ 66 w 82"/>
                      <a:gd name="T33" fmla="*/ 112 h 223"/>
                      <a:gd name="T34" fmla="*/ 70 w 82"/>
                      <a:gd name="T35" fmla="*/ 112 h 223"/>
                      <a:gd name="T36" fmla="*/ 82 w 82"/>
                      <a:gd name="T37" fmla="*/ 100 h 223"/>
                      <a:gd name="T38" fmla="*/ 82 w 82"/>
                      <a:gd name="T39" fmla="*/ 12 h 223"/>
                      <a:gd name="T40" fmla="*/ 70 w 82"/>
                      <a:gd name="T41" fmla="*/ 0 h 22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</a:cxnLst>
                    <a:rect l="0" t="0" r="r" b="b"/>
                    <a:pathLst>
                      <a:path w="82" h="223">
                        <a:moveTo>
                          <a:pt x="70" y="0"/>
                        </a:moveTo>
                        <a:cubicBezTo>
                          <a:pt x="70" y="0"/>
                          <a:pt x="70" y="0"/>
                          <a:pt x="70" y="0"/>
                        </a:cubicBezTo>
                        <a:cubicBezTo>
                          <a:pt x="12" y="0"/>
                          <a:pt x="12" y="0"/>
                          <a:pt x="12" y="0"/>
                        </a:cubicBezTo>
                        <a:cubicBezTo>
                          <a:pt x="12" y="0"/>
                          <a:pt x="12" y="0"/>
                          <a:pt x="12" y="0"/>
                        </a:cubicBezTo>
                        <a:cubicBezTo>
                          <a:pt x="6" y="0"/>
                          <a:pt x="0" y="5"/>
                          <a:pt x="0" y="12"/>
                        </a:cubicBezTo>
                        <a:cubicBezTo>
                          <a:pt x="0" y="100"/>
                          <a:pt x="0" y="100"/>
                          <a:pt x="0" y="100"/>
                        </a:cubicBezTo>
                        <a:cubicBezTo>
                          <a:pt x="0" y="107"/>
                          <a:pt x="6" y="112"/>
                          <a:pt x="12" y="112"/>
                        </a:cubicBezTo>
                        <a:cubicBezTo>
                          <a:pt x="14" y="112"/>
                          <a:pt x="15" y="112"/>
                          <a:pt x="16" y="112"/>
                        </a:cubicBezTo>
                        <a:cubicBezTo>
                          <a:pt x="16" y="211"/>
                          <a:pt x="16" y="211"/>
                          <a:pt x="16" y="211"/>
                        </a:cubicBezTo>
                        <a:cubicBezTo>
                          <a:pt x="16" y="218"/>
                          <a:pt x="22" y="223"/>
                          <a:pt x="28" y="223"/>
                        </a:cubicBezTo>
                        <a:cubicBezTo>
                          <a:pt x="35" y="223"/>
                          <a:pt x="41" y="218"/>
                          <a:pt x="41" y="211"/>
                        </a:cubicBezTo>
                        <a:cubicBezTo>
                          <a:pt x="41" y="121"/>
                          <a:pt x="41" y="121"/>
                          <a:pt x="41" y="121"/>
                        </a:cubicBezTo>
                        <a:cubicBezTo>
                          <a:pt x="42" y="121"/>
                          <a:pt x="42" y="121"/>
                          <a:pt x="42" y="121"/>
                        </a:cubicBezTo>
                        <a:cubicBezTo>
                          <a:pt x="42" y="211"/>
                          <a:pt x="42" y="211"/>
                          <a:pt x="42" y="211"/>
                        </a:cubicBezTo>
                        <a:cubicBezTo>
                          <a:pt x="42" y="218"/>
                          <a:pt x="47" y="223"/>
                          <a:pt x="54" y="223"/>
                        </a:cubicBezTo>
                        <a:cubicBezTo>
                          <a:pt x="61" y="223"/>
                          <a:pt x="66" y="218"/>
                          <a:pt x="66" y="211"/>
                        </a:cubicBezTo>
                        <a:cubicBezTo>
                          <a:pt x="66" y="112"/>
                          <a:pt x="66" y="112"/>
                          <a:pt x="66" y="112"/>
                        </a:cubicBezTo>
                        <a:cubicBezTo>
                          <a:pt x="67" y="112"/>
                          <a:pt x="69" y="112"/>
                          <a:pt x="70" y="112"/>
                        </a:cubicBezTo>
                        <a:cubicBezTo>
                          <a:pt x="76" y="112"/>
                          <a:pt x="82" y="107"/>
                          <a:pt x="82" y="100"/>
                        </a:cubicBezTo>
                        <a:cubicBezTo>
                          <a:pt x="82" y="12"/>
                          <a:pt x="82" y="12"/>
                          <a:pt x="82" y="12"/>
                        </a:cubicBezTo>
                        <a:cubicBezTo>
                          <a:pt x="82" y="5"/>
                          <a:pt x="76" y="0"/>
                          <a:pt x="70" y="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txBody>
                  <a:bodyPr vert="horz" wrap="square" lIns="51435" tIns="25718" rIns="51435" bIns="25718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fontAlgn="base">
                      <a:spcBef>
                        <a:spcPct val="0"/>
                      </a:spcBef>
                      <a:spcAft>
                        <a:spcPct val="0"/>
                      </a:spcAft>
                      <a:defRPr/>
                    </a:pPr>
                    <a:endParaRPr lang="en-GB" sz="1600" b="1" kern="0" dirty="0">
                      <a:solidFill>
                        <a:prstClr val="black"/>
                      </a:solidFill>
                      <a:cs typeface="Arial" charset="0"/>
                    </a:endParaRPr>
                  </a:p>
                </p:txBody>
              </p:sp>
            </p:grpSp>
            <p:grpSp>
              <p:nvGrpSpPr>
                <p:cNvPr id="1994" name="Group 1993"/>
                <p:cNvGrpSpPr/>
                <p:nvPr/>
              </p:nvGrpSpPr>
              <p:grpSpPr>
                <a:xfrm flipH="1">
                  <a:off x="5637745" y="5141979"/>
                  <a:ext cx="118522" cy="323218"/>
                  <a:chOff x="4419600" y="2886076"/>
                  <a:chExt cx="306388" cy="1073149"/>
                </a:xfrm>
                <a:grpFill/>
              </p:grpSpPr>
              <p:sp>
                <p:nvSpPr>
                  <p:cNvPr id="2007" name="Freeform 6"/>
                  <p:cNvSpPr>
                    <a:spLocks/>
                  </p:cNvSpPr>
                  <p:nvPr/>
                </p:nvSpPr>
                <p:spPr bwMode="auto">
                  <a:xfrm>
                    <a:off x="4479925" y="2886076"/>
                    <a:ext cx="190500" cy="192087"/>
                  </a:xfrm>
                  <a:custGeom>
                    <a:avLst/>
                    <a:gdLst>
                      <a:gd name="T0" fmla="*/ 19 w 51"/>
                      <a:gd name="T1" fmla="*/ 48 h 51"/>
                      <a:gd name="T2" fmla="*/ 47 w 51"/>
                      <a:gd name="T3" fmla="*/ 32 h 51"/>
                      <a:gd name="T4" fmla="*/ 32 w 51"/>
                      <a:gd name="T5" fmla="*/ 3 h 51"/>
                      <a:gd name="T6" fmla="*/ 3 w 51"/>
                      <a:gd name="T7" fmla="*/ 19 h 51"/>
                      <a:gd name="T8" fmla="*/ 19 w 51"/>
                      <a:gd name="T9" fmla="*/ 48 h 5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51" h="51">
                        <a:moveTo>
                          <a:pt x="19" y="48"/>
                        </a:moveTo>
                        <a:cubicBezTo>
                          <a:pt x="31" y="51"/>
                          <a:pt x="44" y="44"/>
                          <a:pt x="47" y="32"/>
                        </a:cubicBezTo>
                        <a:cubicBezTo>
                          <a:pt x="51" y="20"/>
                          <a:pt x="44" y="7"/>
                          <a:pt x="32" y="3"/>
                        </a:cubicBezTo>
                        <a:cubicBezTo>
                          <a:pt x="19" y="0"/>
                          <a:pt x="7" y="7"/>
                          <a:pt x="3" y="19"/>
                        </a:cubicBezTo>
                        <a:cubicBezTo>
                          <a:pt x="0" y="31"/>
                          <a:pt x="7" y="44"/>
                          <a:pt x="19" y="48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txBody>
                  <a:bodyPr vert="horz" wrap="square" lIns="51435" tIns="25718" rIns="51435" bIns="25718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fontAlgn="base">
                      <a:spcBef>
                        <a:spcPct val="0"/>
                      </a:spcBef>
                      <a:spcAft>
                        <a:spcPct val="0"/>
                      </a:spcAft>
                      <a:defRPr/>
                    </a:pPr>
                    <a:endParaRPr lang="en-GB" sz="1600" b="1" kern="0" dirty="0">
                      <a:solidFill>
                        <a:prstClr val="black"/>
                      </a:solidFill>
                      <a:cs typeface="Arial" charset="0"/>
                    </a:endParaRPr>
                  </a:p>
                </p:txBody>
              </p:sp>
              <p:sp>
                <p:nvSpPr>
                  <p:cNvPr id="2008" name="Freeform 7"/>
                  <p:cNvSpPr>
                    <a:spLocks/>
                  </p:cNvSpPr>
                  <p:nvPr/>
                </p:nvSpPr>
                <p:spPr bwMode="auto">
                  <a:xfrm>
                    <a:off x="4419600" y="3122613"/>
                    <a:ext cx="306388" cy="836612"/>
                  </a:xfrm>
                  <a:custGeom>
                    <a:avLst/>
                    <a:gdLst>
                      <a:gd name="T0" fmla="*/ 70 w 82"/>
                      <a:gd name="T1" fmla="*/ 0 h 223"/>
                      <a:gd name="T2" fmla="*/ 70 w 82"/>
                      <a:gd name="T3" fmla="*/ 0 h 223"/>
                      <a:gd name="T4" fmla="*/ 12 w 82"/>
                      <a:gd name="T5" fmla="*/ 0 h 223"/>
                      <a:gd name="T6" fmla="*/ 12 w 82"/>
                      <a:gd name="T7" fmla="*/ 0 h 223"/>
                      <a:gd name="T8" fmla="*/ 0 w 82"/>
                      <a:gd name="T9" fmla="*/ 12 h 223"/>
                      <a:gd name="T10" fmla="*/ 0 w 82"/>
                      <a:gd name="T11" fmla="*/ 100 h 223"/>
                      <a:gd name="T12" fmla="*/ 12 w 82"/>
                      <a:gd name="T13" fmla="*/ 112 h 223"/>
                      <a:gd name="T14" fmla="*/ 16 w 82"/>
                      <a:gd name="T15" fmla="*/ 112 h 223"/>
                      <a:gd name="T16" fmla="*/ 16 w 82"/>
                      <a:gd name="T17" fmla="*/ 211 h 223"/>
                      <a:gd name="T18" fmla="*/ 28 w 82"/>
                      <a:gd name="T19" fmla="*/ 223 h 223"/>
                      <a:gd name="T20" fmla="*/ 41 w 82"/>
                      <a:gd name="T21" fmla="*/ 211 h 223"/>
                      <a:gd name="T22" fmla="*/ 41 w 82"/>
                      <a:gd name="T23" fmla="*/ 121 h 223"/>
                      <a:gd name="T24" fmla="*/ 42 w 82"/>
                      <a:gd name="T25" fmla="*/ 121 h 223"/>
                      <a:gd name="T26" fmla="*/ 42 w 82"/>
                      <a:gd name="T27" fmla="*/ 211 h 223"/>
                      <a:gd name="T28" fmla="*/ 54 w 82"/>
                      <a:gd name="T29" fmla="*/ 223 h 223"/>
                      <a:gd name="T30" fmla="*/ 66 w 82"/>
                      <a:gd name="T31" fmla="*/ 211 h 223"/>
                      <a:gd name="T32" fmla="*/ 66 w 82"/>
                      <a:gd name="T33" fmla="*/ 112 h 223"/>
                      <a:gd name="T34" fmla="*/ 70 w 82"/>
                      <a:gd name="T35" fmla="*/ 112 h 223"/>
                      <a:gd name="T36" fmla="*/ 82 w 82"/>
                      <a:gd name="T37" fmla="*/ 100 h 223"/>
                      <a:gd name="T38" fmla="*/ 82 w 82"/>
                      <a:gd name="T39" fmla="*/ 12 h 223"/>
                      <a:gd name="T40" fmla="*/ 70 w 82"/>
                      <a:gd name="T41" fmla="*/ 0 h 22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</a:cxnLst>
                    <a:rect l="0" t="0" r="r" b="b"/>
                    <a:pathLst>
                      <a:path w="82" h="223">
                        <a:moveTo>
                          <a:pt x="70" y="0"/>
                        </a:moveTo>
                        <a:cubicBezTo>
                          <a:pt x="70" y="0"/>
                          <a:pt x="70" y="0"/>
                          <a:pt x="70" y="0"/>
                        </a:cubicBezTo>
                        <a:cubicBezTo>
                          <a:pt x="12" y="0"/>
                          <a:pt x="12" y="0"/>
                          <a:pt x="12" y="0"/>
                        </a:cubicBezTo>
                        <a:cubicBezTo>
                          <a:pt x="12" y="0"/>
                          <a:pt x="12" y="0"/>
                          <a:pt x="12" y="0"/>
                        </a:cubicBezTo>
                        <a:cubicBezTo>
                          <a:pt x="6" y="0"/>
                          <a:pt x="0" y="5"/>
                          <a:pt x="0" y="12"/>
                        </a:cubicBezTo>
                        <a:cubicBezTo>
                          <a:pt x="0" y="100"/>
                          <a:pt x="0" y="100"/>
                          <a:pt x="0" y="100"/>
                        </a:cubicBezTo>
                        <a:cubicBezTo>
                          <a:pt x="0" y="107"/>
                          <a:pt x="6" y="112"/>
                          <a:pt x="12" y="112"/>
                        </a:cubicBezTo>
                        <a:cubicBezTo>
                          <a:pt x="14" y="112"/>
                          <a:pt x="15" y="112"/>
                          <a:pt x="16" y="112"/>
                        </a:cubicBezTo>
                        <a:cubicBezTo>
                          <a:pt x="16" y="211"/>
                          <a:pt x="16" y="211"/>
                          <a:pt x="16" y="211"/>
                        </a:cubicBezTo>
                        <a:cubicBezTo>
                          <a:pt x="16" y="218"/>
                          <a:pt x="22" y="223"/>
                          <a:pt x="28" y="223"/>
                        </a:cubicBezTo>
                        <a:cubicBezTo>
                          <a:pt x="35" y="223"/>
                          <a:pt x="41" y="218"/>
                          <a:pt x="41" y="211"/>
                        </a:cubicBezTo>
                        <a:cubicBezTo>
                          <a:pt x="41" y="121"/>
                          <a:pt x="41" y="121"/>
                          <a:pt x="41" y="121"/>
                        </a:cubicBezTo>
                        <a:cubicBezTo>
                          <a:pt x="42" y="121"/>
                          <a:pt x="42" y="121"/>
                          <a:pt x="42" y="121"/>
                        </a:cubicBezTo>
                        <a:cubicBezTo>
                          <a:pt x="42" y="211"/>
                          <a:pt x="42" y="211"/>
                          <a:pt x="42" y="211"/>
                        </a:cubicBezTo>
                        <a:cubicBezTo>
                          <a:pt x="42" y="218"/>
                          <a:pt x="47" y="223"/>
                          <a:pt x="54" y="223"/>
                        </a:cubicBezTo>
                        <a:cubicBezTo>
                          <a:pt x="61" y="223"/>
                          <a:pt x="66" y="218"/>
                          <a:pt x="66" y="211"/>
                        </a:cubicBezTo>
                        <a:cubicBezTo>
                          <a:pt x="66" y="112"/>
                          <a:pt x="66" y="112"/>
                          <a:pt x="66" y="112"/>
                        </a:cubicBezTo>
                        <a:cubicBezTo>
                          <a:pt x="67" y="112"/>
                          <a:pt x="69" y="112"/>
                          <a:pt x="70" y="112"/>
                        </a:cubicBezTo>
                        <a:cubicBezTo>
                          <a:pt x="76" y="112"/>
                          <a:pt x="82" y="107"/>
                          <a:pt x="82" y="100"/>
                        </a:cubicBezTo>
                        <a:cubicBezTo>
                          <a:pt x="82" y="12"/>
                          <a:pt x="82" y="12"/>
                          <a:pt x="82" y="12"/>
                        </a:cubicBezTo>
                        <a:cubicBezTo>
                          <a:pt x="82" y="5"/>
                          <a:pt x="76" y="0"/>
                          <a:pt x="70" y="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txBody>
                  <a:bodyPr vert="horz" wrap="square" lIns="51435" tIns="25718" rIns="51435" bIns="25718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fontAlgn="base">
                      <a:spcBef>
                        <a:spcPct val="0"/>
                      </a:spcBef>
                      <a:spcAft>
                        <a:spcPct val="0"/>
                      </a:spcAft>
                      <a:defRPr/>
                    </a:pPr>
                    <a:endParaRPr lang="en-GB" sz="1600" b="1" kern="0" dirty="0">
                      <a:solidFill>
                        <a:prstClr val="black"/>
                      </a:solidFill>
                      <a:cs typeface="Arial" charset="0"/>
                    </a:endParaRPr>
                  </a:p>
                </p:txBody>
              </p:sp>
            </p:grpSp>
            <p:grpSp>
              <p:nvGrpSpPr>
                <p:cNvPr id="1995" name="Group 1994"/>
                <p:cNvGrpSpPr/>
                <p:nvPr/>
              </p:nvGrpSpPr>
              <p:grpSpPr>
                <a:xfrm flipH="1">
                  <a:off x="5804739" y="5141979"/>
                  <a:ext cx="118522" cy="323218"/>
                  <a:chOff x="4419600" y="2886076"/>
                  <a:chExt cx="306388" cy="1073149"/>
                </a:xfrm>
                <a:grpFill/>
              </p:grpSpPr>
              <p:sp>
                <p:nvSpPr>
                  <p:cNvPr id="2005" name="Freeform 6"/>
                  <p:cNvSpPr>
                    <a:spLocks/>
                  </p:cNvSpPr>
                  <p:nvPr/>
                </p:nvSpPr>
                <p:spPr bwMode="auto">
                  <a:xfrm>
                    <a:off x="4479925" y="2886076"/>
                    <a:ext cx="190500" cy="192087"/>
                  </a:xfrm>
                  <a:custGeom>
                    <a:avLst/>
                    <a:gdLst>
                      <a:gd name="T0" fmla="*/ 19 w 51"/>
                      <a:gd name="T1" fmla="*/ 48 h 51"/>
                      <a:gd name="T2" fmla="*/ 47 w 51"/>
                      <a:gd name="T3" fmla="*/ 32 h 51"/>
                      <a:gd name="T4" fmla="*/ 32 w 51"/>
                      <a:gd name="T5" fmla="*/ 3 h 51"/>
                      <a:gd name="T6" fmla="*/ 3 w 51"/>
                      <a:gd name="T7" fmla="*/ 19 h 51"/>
                      <a:gd name="T8" fmla="*/ 19 w 51"/>
                      <a:gd name="T9" fmla="*/ 48 h 5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51" h="51">
                        <a:moveTo>
                          <a:pt x="19" y="48"/>
                        </a:moveTo>
                        <a:cubicBezTo>
                          <a:pt x="31" y="51"/>
                          <a:pt x="44" y="44"/>
                          <a:pt x="47" y="32"/>
                        </a:cubicBezTo>
                        <a:cubicBezTo>
                          <a:pt x="51" y="20"/>
                          <a:pt x="44" y="7"/>
                          <a:pt x="32" y="3"/>
                        </a:cubicBezTo>
                        <a:cubicBezTo>
                          <a:pt x="19" y="0"/>
                          <a:pt x="7" y="7"/>
                          <a:pt x="3" y="19"/>
                        </a:cubicBezTo>
                        <a:cubicBezTo>
                          <a:pt x="0" y="31"/>
                          <a:pt x="7" y="44"/>
                          <a:pt x="19" y="48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txBody>
                  <a:bodyPr vert="horz" wrap="square" lIns="51435" tIns="25718" rIns="51435" bIns="25718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fontAlgn="base">
                      <a:spcBef>
                        <a:spcPct val="0"/>
                      </a:spcBef>
                      <a:spcAft>
                        <a:spcPct val="0"/>
                      </a:spcAft>
                      <a:defRPr/>
                    </a:pPr>
                    <a:endParaRPr lang="en-GB" sz="1600" b="1" kern="0" dirty="0">
                      <a:solidFill>
                        <a:prstClr val="black"/>
                      </a:solidFill>
                      <a:cs typeface="Arial" charset="0"/>
                    </a:endParaRPr>
                  </a:p>
                </p:txBody>
              </p:sp>
              <p:sp>
                <p:nvSpPr>
                  <p:cNvPr id="2006" name="Freeform 7"/>
                  <p:cNvSpPr>
                    <a:spLocks/>
                  </p:cNvSpPr>
                  <p:nvPr/>
                </p:nvSpPr>
                <p:spPr bwMode="auto">
                  <a:xfrm>
                    <a:off x="4419600" y="3122613"/>
                    <a:ext cx="306388" cy="836612"/>
                  </a:xfrm>
                  <a:custGeom>
                    <a:avLst/>
                    <a:gdLst>
                      <a:gd name="T0" fmla="*/ 70 w 82"/>
                      <a:gd name="T1" fmla="*/ 0 h 223"/>
                      <a:gd name="T2" fmla="*/ 70 w 82"/>
                      <a:gd name="T3" fmla="*/ 0 h 223"/>
                      <a:gd name="T4" fmla="*/ 12 w 82"/>
                      <a:gd name="T5" fmla="*/ 0 h 223"/>
                      <a:gd name="T6" fmla="*/ 12 w 82"/>
                      <a:gd name="T7" fmla="*/ 0 h 223"/>
                      <a:gd name="T8" fmla="*/ 0 w 82"/>
                      <a:gd name="T9" fmla="*/ 12 h 223"/>
                      <a:gd name="T10" fmla="*/ 0 w 82"/>
                      <a:gd name="T11" fmla="*/ 100 h 223"/>
                      <a:gd name="T12" fmla="*/ 12 w 82"/>
                      <a:gd name="T13" fmla="*/ 112 h 223"/>
                      <a:gd name="T14" fmla="*/ 16 w 82"/>
                      <a:gd name="T15" fmla="*/ 112 h 223"/>
                      <a:gd name="T16" fmla="*/ 16 w 82"/>
                      <a:gd name="T17" fmla="*/ 211 h 223"/>
                      <a:gd name="T18" fmla="*/ 28 w 82"/>
                      <a:gd name="T19" fmla="*/ 223 h 223"/>
                      <a:gd name="T20" fmla="*/ 41 w 82"/>
                      <a:gd name="T21" fmla="*/ 211 h 223"/>
                      <a:gd name="T22" fmla="*/ 41 w 82"/>
                      <a:gd name="T23" fmla="*/ 121 h 223"/>
                      <a:gd name="T24" fmla="*/ 42 w 82"/>
                      <a:gd name="T25" fmla="*/ 121 h 223"/>
                      <a:gd name="T26" fmla="*/ 42 w 82"/>
                      <a:gd name="T27" fmla="*/ 211 h 223"/>
                      <a:gd name="T28" fmla="*/ 54 w 82"/>
                      <a:gd name="T29" fmla="*/ 223 h 223"/>
                      <a:gd name="T30" fmla="*/ 66 w 82"/>
                      <a:gd name="T31" fmla="*/ 211 h 223"/>
                      <a:gd name="T32" fmla="*/ 66 w 82"/>
                      <a:gd name="T33" fmla="*/ 112 h 223"/>
                      <a:gd name="T34" fmla="*/ 70 w 82"/>
                      <a:gd name="T35" fmla="*/ 112 h 223"/>
                      <a:gd name="T36" fmla="*/ 82 w 82"/>
                      <a:gd name="T37" fmla="*/ 100 h 223"/>
                      <a:gd name="T38" fmla="*/ 82 w 82"/>
                      <a:gd name="T39" fmla="*/ 12 h 223"/>
                      <a:gd name="T40" fmla="*/ 70 w 82"/>
                      <a:gd name="T41" fmla="*/ 0 h 22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</a:cxnLst>
                    <a:rect l="0" t="0" r="r" b="b"/>
                    <a:pathLst>
                      <a:path w="82" h="223">
                        <a:moveTo>
                          <a:pt x="70" y="0"/>
                        </a:moveTo>
                        <a:cubicBezTo>
                          <a:pt x="70" y="0"/>
                          <a:pt x="70" y="0"/>
                          <a:pt x="70" y="0"/>
                        </a:cubicBezTo>
                        <a:cubicBezTo>
                          <a:pt x="12" y="0"/>
                          <a:pt x="12" y="0"/>
                          <a:pt x="12" y="0"/>
                        </a:cubicBezTo>
                        <a:cubicBezTo>
                          <a:pt x="12" y="0"/>
                          <a:pt x="12" y="0"/>
                          <a:pt x="12" y="0"/>
                        </a:cubicBezTo>
                        <a:cubicBezTo>
                          <a:pt x="6" y="0"/>
                          <a:pt x="0" y="5"/>
                          <a:pt x="0" y="12"/>
                        </a:cubicBezTo>
                        <a:cubicBezTo>
                          <a:pt x="0" y="100"/>
                          <a:pt x="0" y="100"/>
                          <a:pt x="0" y="100"/>
                        </a:cubicBezTo>
                        <a:cubicBezTo>
                          <a:pt x="0" y="107"/>
                          <a:pt x="6" y="112"/>
                          <a:pt x="12" y="112"/>
                        </a:cubicBezTo>
                        <a:cubicBezTo>
                          <a:pt x="14" y="112"/>
                          <a:pt x="15" y="112"/>
                          <a:pt x="16" y="112"/>
                        </a:cubicBezTo>
                        <a:cubicBezTo>
                          <a:pt x="16" y="211"/>
                          <a:pt x="16" y="211"/>
                          <a:pt x="16" y="211"/>
                        </a:cubicBezTo>
                        <a:cubicBezTo>
                          <a:pt x="16" y="218"/>
                          <a:pt x="22" y="223"/>
                          <a:pt x="28" y="223"/>
                        </a:cubicBezTo>
                        <a:cubicBezTo>
                          <a:pt x="35" y="223"/>
                          <a:pt x="41" y="218"/>
                          <a:pt x="41" y="211"/>
                        </a:cubicBezTo>
                        <a:cubicBezTo>
                          <a:pt x="41" y="121"/>
                          <a:pt x="41" y="121"/>
                          <a:pt x="41" y="121"/>
                        </a:cubicBezTo>
                        <a:cubicBezTo>
                          <a:pt x="42" y="121"/>
                          <a:pt x="42" y="121"/>
                          <a:pt x="42" y="121"/>
                        </a:cubicBezTo>
                        <a:cubicBezTo>
                          <a:pt x="42" y="211"/>
                          <a:pt x="42" y="211"/>
                          <a:pt x="42" y="211"/>
                        </a:cubicBezTo>
                        <a:cubicBezTo>
                          <a:pt x="42" y="218"/>
                          <a:pt x="47" y="223"/>
                          <a:pt x="54" y="223"/>
                        </a:cubicBezTo>
                        <a:cubicBezTo>
                          <a:pt x="61" y="223"/>
                          <a:pt x="66" y="218"/>
                          <a:pt x="66" y="211"/>
                        </a:cubicBezTo>
                        <a:cubicBezTo>
                          <a:pt x="66" y="112"/>
                          <a:pt x="66" y="112"/>
                          <a:pt x="66" y="112"/>
                        </a:cubicBezTo>
                        <a:cubicBezTo>
                          <a:pt x="67" y="112"/>
                          <a:pt x="69" y="112"/>
                          <a:pt x="70" y="112"/>
                        </a:cubicBezTo>
                        <a:cubicBezTo>
                          <a:pt x="76" y="112"/>
                          <a:pt x="82" y="107"/>
                          <a:pt x="82" y="100"/>
                        </a:cubicBezTo>
                        <a:cubicBezTo>
                          <a:pt x="82" y="12"/>
                          <a:pt x="82" y="12"/>
                          <a:pt x="82" y="12"/>
                        </a:cubicBezTo>
                        <a:cubicBezTo>
                          <a:pt x="82" y="5"/>
                          <a:pt x="76" y="0"/>
                          <a:pt x="70" y="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txBody>
                  <a:bodyPr vert="horz" wrap="square" lIns="51435" tIns="25718" rIns="51435" bIns="25718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fontAlgn="base">
                      <a:spcBef>
                        <a:spcPct val="0"/>
                      </a:spcBef>
                      <a:spcAft>
                        <a:spcPct val="0"/>
                      </a:spcAft>
                      <a:defRPr/>
                    </a:pPr>
                    <a:endParaRPr lang="en-GB" sz="1600" b="1" kern="0" dirty="0">
                      <a:solidFill>
                        <a:prstClr val="black"/>
                      </a:solidFill>
                      <a:cs typeface="Arial" charset="0"/>
                    </a:endParaRPr>
                  </a:p>
                </p:txBody>
              </p:sp>
            </p:grpSp>
            <p:grpSp>
              <p:nvGrpSpPr>
                <p:cNvPr id="1996" name="Group 1995"/>
                <p:cNvGrpSpPr/>
                <p:nvPr/>
              </p:nvGrpSpPr>
              <p:grpSpPr>
                <a:xfrm flipH="1">
                  <a:off x="5971734" y="5141979"/>
                  <a:ext cx="118522" cy="323218"/>
                  <a:chOff x="4419600" y="2886076"/>
                  <a:chExt cx="306388" cy="1073149"/>
                </a:xfrm>
                <a:grpFill/>
              </p:grpSpPr>
              <p:sp>
                <p:nvSpPr>
                  <p:cNvPr id="2003" name="Freeform 6"/>
                  <p:cNvSpPr>
                    <a:spLocks/>
                  </p:cNvSpPr>
                  <p:nvPr/>
                </p:nvSpPr>
                <p:spPr bwMode="auto">
                  <a:xfrm>
                    <a:off x="4479925" y="2886076"/>
                    <a:ext cx="190500" cy="192087"/>
                  </a:xfrm>
                  <a:custGeom>
                    <a:avLst/>
                    <a:gdLst>
                      <a:gd name="T0" fmla="*/ 19 w 51"/>
                      <a:gd name="T1" fmla="*/ 48 h 51"/>
                      <a:gd name="T2" fmla="*/ 47 w 51"/>
                      <a:gd name="T3" fmla="*/ 32 h 51"/>
                      <a:gd name="T4" fmla="*/ 32 w 51"/>
                      <a:gd name="T5" fmla="*/ 3 h 51"/>
                      <a:gd name="T6" fmla="*/ 3 w 51"/>
                      <a:gd name="T7" fmla="*/ 19 h 51"/>
                      <a:gd name="T8" fmla="*/ 19 w 51"/>
                      <a:gd name="T9" fmla="*/ 48 h 5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51" h="51">
                        <a:moveTo>
                          <a:pt x="19" y="48"/>
                        </a:moveTo>
                        <a:cubicBezTo>
                          <a:pt x="31" y="51"/>
                          <a:pt x="44" y="44"/>
                          <a:pt x="47" y="32"/>
                        </a:cubicBezTo>
                        <a:cubicBezTo>
                          <a:pt x="51" y="20"/>
                          <a:pt x="44" y="7"/>
                          <a:pt x="32" y="3"/>
                        </a:cubicBezTo>
                        <a:cubicBezTo>
                          <a:pt x="19" y="0"/>
                          <a:pt x="7" y="7"/>
                          <a:pt x="3" y="19"/>
                        </a:cubicBezTo>
                        <a:cubicBezTo>
                          <a:pt x="0" y="31"/>
                          <a:pt x="7" y="44"/>
                          <a:pt x="19" y="48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txBody>
                  <a:bodyPr vert="horz" wrap="square" lIns="51435" tIns="25718" rIns="51435" bIns="25718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fontAlgn="base">
                      <a:spcBef>
                        <a:spcPct val="0"/>
                      </a:spcBef>
                      <a:spcAft>
                        <a:spcPct val="0"/>
                      </a:spcAft>
                      <a:defRPr/>
                    </a:pPr>
                    <a:endParaRPr lang="en-GB" sz="1600" b="1" kern="0" dirty="0">
                      <a:solidFill>
                        <a:prstClr val="black"/>
                      </a:solidFill>
                      <a:cs typeface="Arial" charset="0"/>
                    </a:endParaRPr>
                  </a:p>
                </p:txBody>
              </p:sp>
              <p:sp>
                <p:nvSpPr>
                  <p:cNvPr id="2004" name="Freeform 7"/>
                  <p:cNvSpPr>
                    <a:spLocks/>
                  </p:cNvSpPr>
                  <p:nvPr/>
                </p:nvSpPr>
                <p:spPr bwMode="auto">
                  <a:xfrm>
                    <a:off x="4419600" y="3122613"/>
                    <a:ext cx="306388" cy="836612"/>
                  </a:xfrm>
                  <a:custGeom>
                    <a:avLst/>
                    <a:gdLst>
                      <a:gd name="T0" fmla="*/ 70 w 82"/>
                      <a:gd name="T1" fmla="*/ 0 h 223"/>
                      <a:gd name="T2" fmla="*/ 70 w 82"/>
                      <a:gd name="T3" fmla="*/ 0 h 223"/>
                      <a:gd name="T4" fmla="*/ 12 w 82"/>
                      <a:gd name="T5" fmla="*/ 0 h 223"/>
                      <a:gd name="T6" fmla="*/ 12 w 82"/>
                      <a:gd name="T7" fmla="*/ 0 h 223"/>
                      <a:gd name="T8" fmla="*/ 0 w 82"/>
                      <a:gd name="T9" fmla="*/ 12 h 223"/>
                      <a:gd name="T10" fmla="*/ 0 w 82"/>
                      <a:gd name="T11" fmla="*/ 100 h 223"/>
                      <a:gd name="T12" fmla="*/ 12 w 82"/>
                      <a:gd name="T13" fmla="*/ 112 h 223"/>
                      <a:gd name="T14" fmla="*/ 16 w 82"/>
                      <a:gd name="T15" fmla="*/ 112 h 223"/>
                      <a:gd name="T16" fmla="*/ 16 w 82"/>
                      <a:gd name="T17" fmla="*/ 211 h 223"/>
                      <a:gd name="T18" fmla="*/ 28 w 82"/>
                      <a:gd name="T19" fmla="*/ 223 h 223"/>
                      <a:gd name="T20" fmla="*/ 41 w 82"/>
                      <a:gd name="T21" fmla="*/ 211 h 223"/>
                      <a:gd name="T22" fmla="*/ 41 w 82"/>
                      <a:gd name="T23" fmla="*/ 121 h 223"/>
                      <a:gd name="T24" fmla="*/ 42 w 82"/>
                      <a:gd name="T25" fmla="*/ 121 h 223"/>
                      <a:gd name="T26" fmla="*/ 42 w 82"/>
                      <a:gd name="T27" fmla="*/ 211 h 223"/>
                      <a:gd name="T28" fmla="*/ 54 w 82"/>
                      <a:gd name="T29" fmla="*/ 223 h 223"/>
                      <a:gd name="T30" fmla="*/ 66 w 82"/>
                      <a:gd name="T31" fmla="*/ 211 h 223"/>
                      <a:gd name="T32" fmla="*/ 66 w 82"/>
                      <a:gd name="T33" fmla="*/ 112 h 223"/>
                      <a:gd name="T34" fmla="*/ 70 w 82"/>
                      <a:gd name="T35" fmla="*/ 112 h 223"/>
                      <a:gd name="T36" fmla="*/ 82 w 82"/>
                      <a:gd name="T37" fmla="*/ 100 h 223"/>
                      <a:gd name="T38" fmla="*/ 82 w 82"/>
                      <a:gd name="T39" fmla="*/ 12 h 223"/>
                      <a:gd name="T40" fmla="*/ 70 w 82"/>
                      <a:gd name="T41" fmla="*/ 0 h 22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</a:cxnLst>
                    <a:rect l="0" t="0" r="r" b="b"/>
                    <a:pathLst>
                      <a:path w="82" h="223">
                        <a:moveTo>
                          <a:pt x="70" y="0"/>
                        </a:moveTo>
                        <a:cubicBezTo>
                          <a:pt x="70" y="0"/>
                          <a:pt x="70" y="0"/>
                          <a:pt x="70" y="0"/>
                        </a:cubicBezTo>
                        <a:cubicBezTo>
                          <a:pt x="12" y="0"/>
                          <a:pt x="12" y="0"/>
                          <a:pt x="12" y="0"/>
                        </a:cubicBezTo>
                        <a:cubicBezTo>
                          <a:pt x="12" y="0"/>
                          <a:pt x="12" y="0"/>
                          <a:pt x="12" y="0"/>
                        </a:cubicBezTo>
                        <a:cubicBezTo>
                          <a:pt x="6" y="0"/>
                          <a:pt x="0" y="5"/>
                          <a:pt x="0" y="12"/>
                        </a:cubicBezTo>
                        <a:cubicBezTo>
                          <a:pt x="0" y="100"/>
                          <a:pt x="0" y="100"/>
                          <a:pt x="0" y="100"/>
                        </a:cubicBezTo>
                        <a:cubicBezTo>
                          <a:pt x="0" y="107"/>
                          <a:pt x="6" y="112"/>
                          <a:pt x="12" y="112"/>
                        </a:cubicBezTo>
                        <a:cubicBezTo>
                          <a:pt x="14" y="112"/>
                          <a:pt x="15" y="112"/>
                          <a:pt x="16" y="112"/>
                        </a:cubicBezTo>
                        <a:cubicBezTo>
                          <a:pt x="16" y="211"/>
                          <a:pt x="16" y="211"/>
                          <a:pt x="16" y="211"/>
                        </a:cubicBezTo>
                        <a:cubicBezTo>
                          <a:pt x="16" y="218"/>
                          <a:pt x="22" y="223"/>
                          <a:pt x="28" y="223"/>
                        </a:cubicBezTo>
                        <a:cubicBezTo>
                          <a:pt x="35" y="223"/>
                          <a:pt x="41" y="218"/>
                          <a:pt x="41" y="211"/>
                        </a:cubicBezTo>
                        <a:cubicBezTo>
                          <a:pt x="41" y="121"/>
                          <a:pt x="41" y="121"/>
                          <a:pt x="41" y="121"/>
                        </a:cubicBezTo>
                        <a:cubicBezTo>
                          <a:pt x="42" y="121"/>
                          <a:pt x="42" y="121"/>
                          <a:pt x="42" y="121"/>
                        </a:cubicBezTo>
                        <a:cubicBezTo>
                          <a:pt x="42" y="211"/>
                          <a:pt x="42" y="211"/>
                          <a:pt x="42" y="211"/>
                        </a:cubicBezTo>
                        <a:cubicBezTo>
                          <a:pt x="42" y="218"/>
                          <a:pt x="47" y="223"/>
                          <a:pt x="54" y="223"/>
                        </a:cubicBezTo>
                        <a:cubicBezTo>
                          <a:pt x="61" y="223"/>
                          <a:pt x="66" y="218"/>
                          <a:pt x="66" y="211"/>
                        </a:cubicBezTo>
                        <a:cubicBezTo>
                          <a:pt x="66" y="112"/>
                          <a:pt x="66" y="112"/>
                          <a:pt x="66" y="112"/>
                        </a:cubicBezTo>
                        <a:cubicBezTo>
                          <a:pt x="67" y="112"/>
                          <a:pt x="69" y="112"/>
                          <a:pt x="70" y="112"/>
                        </a:cubicBezTo>
                        <a:cubicBezTo>
                          <a:pt x="76" y="112"/>
                          <a:pt x="82" y="107"/>
                          <a:pt x="82" y="100"/>
                        </a:cubicBezTo>
                        <a:cubicBezTo>
                          <a:pt x="82" y="12"/>
                          <a:pt x="82" y="12"/>
                          <a:pt x="82" y="12"/>
                        </a:cubicBezTo>
                        <a:cubicBezTo>
                          <a:pt x="82" y="5"/>
                          <a:pt x="76" y="0"/>
                          <a:pt x="70" y="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txBody>
                  <a:bodyPr vert="horz" wrap="square" lIns="51435" tIns="25718" rIns="51435" bIns="25718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fontAlgn="base">
                      <a:spcBef>
                        <a:spcPct val="0"/>
                      </a:spcBef>
                      <a:spcAft>
                        <a:spcPct val="0"/>
                      </a:spcAft>
                      <a:defRPr/>
                    </a:pPr>
                    <a:endParaRPr lang="en-GB" sz="1600" b="1" kern="0" dirty="0">
                      <a:solidFill>
                        <a:prstClr val="black"/>
                      </a:solidFill>
                      <a:cs typeface="Arial" charset="0"/>
                    </a:endParaRPr>
                  </a:p>
                </p:txBody>
              </p:sp>
            </p:grpSp>
            <p:grpSp>
              <p:nvGrpSpPr>
                <p:cNvPr id="1997" name="Group 1996"/>
                <p:cNvGrpSpPr/>
                <p:nvPr/>
              </p:nvGrpSpPr>
              <p:grpSpPr>
                <a:xfrm flipH="1">
                  <a:off x="6138728" y="5141979"/>
                  <a:ext cx="118522" cy="323218"/>
                  <a:chOff x="4419600" y="2886076"/>
                  <a:chExt cx="306388" cy="1073149"/>
                </a:xfrm>
                <a:grpFill/>
              </p:grpSpPr>
              <p:sp>
                <p:nvSpPr>
                  <p:cNvPr id="2001" name="Freeform 6"/>
                  <p:cNvSpPr>
                    <a:spLocks/>
                  </p:cNvSpPr>
                  <p:nvPr/>
                </p:nvSpPr>
                <p:spPr bwMode="auto">
                  <a:xfrm>
                    <a:off x="4479925" y="2886076"/>
                    <a:ext cx="190500" cy="192087"/>
                  </a:xfrm>
                  <a:custGeom>
                    <a:avLst/>
                    <a:gdLst>
                      <a:gd name="T0" fmla="*/ 19 w 51"/>
                      <a:gd name="T1" fmla="*/ 48 h 51"/>
                      <a:gd name="T2" fmla="*/ 47 w 51"/>
                      <a:gd name="T3" fmla="*/ 32 h 51"/>
                      <a:gd name="T4" fmla="*/ 32 w 51"/>
                      <a:gd name="T5" fmla="*/ 3 h 51"/>
                      <a:gd name="T6" fmla="*/ 3 w 51"/>
                      <a:gd name="T7" fmla="*/ 19 h 51"/>
                      <a:gd name="T8" fmla="*/ 19 w 51"/>
                      <a:gd name="T9" fmla="*/ 48 h 5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51" h="51">
                        <a:moveTo>
                          <a:pt x="19" y="48"/>
                        </a:moveTo>
                        <a:cubicBezTo>
                          <a:pt x="31" y="51"/>
                          <a:pt x="44" y="44"/>
                          <a:pt x="47" y="32"/>
                        </a:cubicBezTo>
                        <a:cubicBezTo>
                          <a:pt x="51" y="20"/>
                          <a:pt x="44" y="7"/>
                          <a:pt x="32" y="3"/>
                        </a:cubicBezTo>
                        <a:cubicBezTo>
                          <a:pt x="19" y="0"/>
                          <a:pt x="7" y="7"/>
                          <a:pt x="3" y="19"/>
                        </a:cubicBezTo>
                        <a:cubicBezTo>
                          <a:pt x="0" y="31"/>
                          <a:pt x="7" y="44"/>
                          <a:pt x="19" y="48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txBody>
                  <a:bodyPr vert="horz" wrap="square" lIns="51435" tIns="25718" rIns="51435" bIns="25718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fontAlgn="base">
                      <a:spcBef>
                        <a:spcPct val="0"/>
                      </a:spcBef>
                      <a:spcAft>
                        <a:spcPct val="0"/>
                      </a:spcAft>
                      <a:defRPr/>
                    </a:pPr>
                    <a:endParaRPr lang="en-GB" sz="1600" b="1" kern="0" dirty="0">
                      <a:solidFill>
                        <a:prstClr val="black"/>
                      </a:solidFill>
                      <a:cs typeface="Arial" charset="0"/>
                    </a:endParaRPr>
                  </a:p>
                </p:txBody>
              </p:sp>
              <p:sp>
                <p:nvSpPr>
                  <p:cNvPr id="2002" name="Freeform 7"/>
                  <p:cNvSpPr>
                    <a:spLocks/>
                  </p:cNvSpPr>
                  <p:nvPr/>
                </p:nvSpPr>
                <p:spPr bwMode="auto">
                  <a:xfrm>
                    <a:off x="4419600" y="3122613"/>
                    <a:ext cx="306388" cy="836612"/>
                  </a:xfrm>
                  <a:custGeom>
                    <a:avLst/>
                    <a:gdLst>
                      <a:gd name="T0" fmla="*/ 70 w 82"/>
                      <a:gd name="T1" fmla="*/ 0 h 223"/>
                      <a:gd name="T2" fmla="*/ 70 w 82"/>
                      <a:gd name="T3" fmla="*/ 0 h 223"/>
                      <a:gd name="T4" fmla="*/ 12 w 82"/>
                      <a:gd name="T5" fmla="*/ 0 h 223"/>
                      <a:gd name="T6" fmla="*/ 12 w 82"/>
                      <a:gd name="T7" fmla="*/ 0 h 223"/>
                      <a:gd name="T8" fmla="*/ 0 w 82"/>
                      <a:gd name="T9" fmla="*/ 12 h 223"/>
                      <a:gd name="T10" fmla="*/ 0 w 82"/>
                      <a:gd name="T11" fmla="*/ 100 h 223"/>
                      <a:gd name="T12" fmla="*/ 12 w 82"/>
                      <a:gd name="T13" fmla="*/ 112 h 223"/>
                      <a:gd name="T14" fmla="*/ 16 w 82"/>
                      <a:gd name="T15" fmla="*/ 112 h 223"/>
                      <a:gd name="T16" fmla="*/ 16 w 82"/>
                      <a:gd name="T17" fmla="*/ 211 h 223"/>
                      <a:gd name="T18" fmla="*/ 28 w 82"/>
                      <a:gd name="T19" fmla="*/ 223 h 223"/>
                      <a:gd name="T20" fmla="*/ 41 w 82"/>
                      <a:gd name="T21" fmla="*/ 211 h 223"/>
                      <a:gd name="T22" fmla="*/ 41 w 82"/>
                      <a:gd name="T23" fmla="*/ 121 h 223"/>
                      <a:gd name="T24" fmla="*/ 42 w 82"/>
                      <a:gd name="T25" fmla="*/ 121 h 223"/>
                      <a:gd name="T26" fmla="*/ 42 w 82"/>
                      <a:gd name="T27" fmla="*/ 211 h 223"/>
                      <a:gd name="T28" fmla="*/ 54 w 82"/>
                      <a:gd name="T29" fmla="*/ 223 h 223"/>
                      <a:gd name="T30" fmla="*/ 66 w 82"/>
                      <a:gd name="T31" fmla="*/ 211 h 223"/>
                      <a:gd name="T32" fmla="*/ 66 w 82"/>
                      <a:gd name="T33" fmla="*/ 112 h 223"/>
                      <a:gd name="T34" fmla="*/ 70 w 82"/>
                      <a:gd name="T35" fmla="*/ 112 h 223"/>
                      <a:gd name="T36" fmla="*/ 82 w 82"/>
                      <a:gd name="T37" fmla="*/ 100 h 223"/>
                      <a:gd name="T38" fmla="*/ 82 w 82"/>
                      <a:gd name="T39" fmla="*/ 12 h 223"/>
                      <a:gd name="T40" fmla="*/ 70 w 82"/>
                      <a:gd name="T41" fmla="*/ 0 h 22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</a:cxnLst>
                    <a:rect l="0" t="0" r="r" b="b"/>
                    <a:pathLst>
                      <a:path w="82" h="223">
                        <a:moveTo>
                          <a:pt x="70" y="0"/>
                        </a:moveTo>
                        <a:cubicBezTo>
                          <a:pt x="70" y="0"/>
                          <a:pt x="70" y="0"/>
                          <a:pt x="70" y="0"/>
                        </a:cubicBezTo>
                        <a:cubicBezTo>
                          <a:pt x="12" y="0"/>
                          <a:pt x="12" y="0"/>
                          <a:pt x="12" y="0"/>
                        </a:cubicBezTo>
                        <a:cubicBezTo>
                          <a:pt x="12" y="0"/>
                          <a:pt x="12" y="0"/>
                          <a:pt x="12" y="0"/>
                        </a:cubicBezTo>
                        <a:cubicBezTo>
                          <a:pt x="6" y="0"/>
                          <a:pt x="0" y="5"/>
                          <a:pt x="0" y="12"/>
                        </a:cubicBezTo>
                        <a:cubicBezTo>
                          <a:pt x="0" y="100"/>
                          <a:pt x="0" y="100"/>
                          <a:pt x="0" y="100"/>
                        </a:cubicBezTo>
                        <a:cubicBezTo>
                          <a:pt x="0" y="107"/>
                          <a:pt x="6" y="112"/>
                          <a:pt x="12" y="112"/>
                        </a:cubicBezTo>
                        <a:cubicBezTo>
                          <a:pt x="14" y="112"/>
                          <a:pt x="15" y="112"/>
                          <a:pt x="16" y="112"/>
                        </a:cubicBezTo>
                        <a:cubicBezTo>
                          <a:pt x="16" y="211"/>
                          <a:pt x="16" y="211"/>
                          <a:pt x="16" y="211"/>
                        </a:cubicBezTo>
                        <a:cubicBezTo>
                          <a:pt x="16" y="218"/>
                          <a:pt x="22" y="223"/>
                          <a:pt x="28" y="223"/>
                        </a:cubicBezTo>
                        <a:cubicBezTo>
                          <a:pt x="35" y="223"/>
                          <a:pt x="41" y="218"/>
                          <a:pt x="41" y="211"/>
                        </a:cubicBezTo>
                        <a:cubicBezTo>
                          <a:pt x="41" y="121"/>
                          <a:pt x="41" y="121"/>
                          <a:pt x="41" y="121"/>
                        </a:cubicBezTo>
                        <a:cubicBezTo>
                          <a:pt x="42" y="121"/>
                          <a:pt x="42" y="121"/>
                          <a:pt x="42" y="121"/>
                        </a:cubicBezTo>
                        <a:cubicBezTo>
                          <a:pt x="42" y="211"/>
                          <a:pt x="42" y="211"/>
                          <a:pt x="42" y="211"/>
                        </a:cubicBezTo>
                        <a:cubicBezTo>
                          <a:pt x="42" y="218"/>
                          <a:pt x="47" y="223"/>
                          <a:pt x="54" y="223"/>
                        </a:cubicBezTo>
                        <a:cubicBezTo>
                          <a:pt x="61" y="223"/>
                          <a:pt x="66" y="218"/>
                          <a:pt x="66" y="211"/>
                        </a:cubicBezTo>
                        <a:cubicBezTo>
                          <a:pt x="66" y="112"/>
                          <a:pt x="66" y="112"/>
                          <a:pt x="66" y="112"/>
                        </a:cubicBezTo>
                        <a:cubicBezTo>
                          <a:pt x="67" y="112"/>
                          <a:pt x="69" y="112"/>
                          <a:pt x="70" y="112"/>
                        </a:cubicBezTo>
                        <a:cubicBezTo>
                          <a:pt x="76" y="112"/>
                          <a:pt x="82" y="107"/>
                          <a:pt x="82" y="100"/>
                        </a:cubicBezTo>
                        <a:cubicBezTo>
                          <a:pt x="82" y="12"/>
                          <a:pt x="82" y="12"/>
                          <a:pt x="82" y="12"/>
                        </a:cubicBezTo>
                        <a:cubicBezTo>
                          <a:pt x="82" y="5"/>
                          <a:pt x="76" y="0"/>
                          <a:pt x="70" y="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txBody>
                  <a:bodyPr vert="horz" wrap="square" lIns="51435" tIns="25718" rIns="51435" bIns="25718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fontAlgn="base">
                      <a:spcBef>
                        <a:spcPct val="0"/>
                      </a:spcBef>
                      <a:spcAft>
                        <a:spcPct val="0"/>
                      </a:spcAft>
                      <a:defRPr/>
                    </a:pPr>
                    <a:endParaRPr lang="en-GB" sz="1600" b="1" kern="0" dirty="0">
                      <a:solidFill>
                        <a:prstClr val="black"/>
                      </a:solidFill>
                      <a:cs typeface="Arial" charset="0"/>
                    </a:endParaRPr>
                  </a:p>
                </p:txBody>
              </p:sp>
            </p:grpSp>
            <p:grpSp>
              <p:nvGrpSpPr>
                <p:cNvPr id="1998" name="Group 1997"/>
                <p:cNvGrpSpPr/>
                <p:nvPr/>
              </p:nvGrpSpPr>
              <p:grpSpPr>
                <a:xfrm flipH="1">
                  <a:off x="6305724" y="5141979"/>
                  <a:ext cx="118522" cy="323218"/>
                  <a:chOff x="4419600" y="2886076"/>
                  <a:chExt cx="306388" cy="1073149"/>
                </a:xfrm>
                <a:grpFill/>
              </p:grpSpPr>
              <p:sp>
                <p:nvSpPr>
                  <p:cNvPr id="1999" name="Freeform 6"/>
                  <p:cNvSpPr>
                    <a:spLocks/>
                  </p:cNvSpPr>
                  <p:nvPr/>
                </p:nvSpPr>
                <p:spPr bwMode="auto">
                  <a:xfrm>
                    <a:off x="4479925" y="2886076"/>
                    <a:ext cx="190500" cy="192087"/>
                  </a:xfrm>
                  <a:custGeom>
                    <a:avLst/>
                    <a:gdLst>
                      <a:gd name="T0" fmla="*/ 19 w 51"/>
                      <a:gd name="T1" fmla="*/ 48 h 51"/>
                      <a:gd name="T2" fmla="*/ 47 w 51"/>
                      <a:gd name="T3" fmla="*/ 32 h 51"/>
                      <a:gd name="T4" fmla="*/ 32 w 51"/>
                      <a:gd name="T5" fmla="*/ 3 h 51"/>
                      <a:gd name="T6" fmla="*/ 3 w 51"/>
                      <a:gd name="T7" fmla="*/ 19 h 51"/>
                      <a:gd name="T8" fmla="*/ 19 w 51"/>
                      <a:gd name="T9" fmla="*/ 48 h 5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51" h="51">
                        <a:moveTo>
                          <a:pt x="19" y="48"/>
                        </a:moveTo>
                        <a:cubicBezTo>
                          <a:pt x="31" y="51"/>
                          <a:pt x="44" y="44"/>
                          <a:pt x="47" y="32"/>
                        </a:cubicBezTo>
                        <a:cubicBezTo>
                          <a:pt x="51" y="20"/>
                          <a:pt x="44" y="7"/>
                          <a:pt x="32" y="3"/>
                        </a:cubicBezTo>
                        <a:cubicBezTo>
                          <a:pt x="19" y="0"/>
                          <a:pt x="7" y="7"/>
                          <a:pt x="3" y="19"/>
                        </a:cubicBezTo>
                        <a:cubicBezTo>
                          <a:pt x="0" y="31"/>
                          <a:pt x="7" y="44"/>
                          <a:pt x="19" y="48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txBody>
                  <a:bodyPr vert="horz" wrap="square" lIns="51435" tIns="25718" rIns="51435" bIns="25718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fontAlgn="base">
                      <a:spcBef>
                        <a:spcPct val="0"/>
                      </a:spcBef>
                      <a:spcAft>
                        <a:spcPct val="0"/>
                      </a:spcAft>
                      <a:defRPr/>
                    </a:pPr>
                    <a:endParaRPr lang="en-GB" sz="1600" b="1" kern="0" dirty="0">
                      <a:solidFill>
                        <a:prstClr val="black"/>
                      </a:solidFill>
                      <a:cs typeface="Arial" charset="0"/>
                    </a:endParaRPr>
                  </a:p>
                </p:txBody>
              </p:sp>
              <p:sp>
                <p:nvSpPr>
                  <p:cNvPr id="2000" name="Freeform 7"/>
                  <p:cNvSpPr>
                    <a:spLocks/>
                  </p:cNvSpPr>
                  <p:nvPr/>
                </p:nvSpPr>
                <p:spPr bwMode="auto">
                  <a:xfrm>
                    <a:off x="4419600" y="3122613"/>
                    <a:ext cx="306388" cy="836612"/>
                  </a:xfrm>
                  <a:custGeom>
                    <a:avLst/>
                    <a:gdLst>
                      <a:gd name="T0" fmla="*/ 70 w 82"/>
                      <a:gd name="T1" fmla="*/ 0 h 223"/>
                      <a:gd name="T2" fmla="*/ 70 w 82"/>
                      <a:gd name="T3" fmla="*/ 0 h 223"/>
                      <a:gd name="T4" fmla="*/ 12 w 82"/>
                      <a:gd name="T5" fmla="*/ 0 h 223"/>
                      <a:gd name="T6" fmla="*/ 12 w 82"/>
                      <a:gd name="T7" fmla="*/ 0 h 223"/>
                      <a:gd name="T8" fmla="*/ 0 w 82"/>
                      <a:gd name="T9" fmla="*/ 12 h 223"/>
                      <a:gd name="T10" fmla="*/ 0 w 82"/>
                      <a:gd name="T11" fmla="*/ 100 h 223"/>
                      <a:gd name="T12" fmla="*/ 12 w 82"/>
                      <a:gd name="T13" fmla="*/ 112 h 223"/>
                      <a:gd name="T14" fmla="*/ 16 w 82"/>
                      <a:gd name="T15" fmla="*/ 112 h 223"/>
                      <a:gd name="T16" fmla="*/ 16 w 82"/>
                      <a:gd name="T17" fmla="*/ 211 h 223"/>
                      <a:gd name="T18" fmla="*/ 28 w 82"/>
                      <a:gd name="T19" fmla="*/ 223 h 223"/>
                      <a:gd name="T20" fmla="*/ 41 w 82"/>
                      <a:gd name="T21" fmla="*/ 211 h 223"/>
                      <a:gd name="T22" fmla="*/ 41 w 82"/>
                      <a:gd name="T23" fmla="*/ 121 h 223"/>
                      <a:gd name="T24" fmla="*/ 42 w 82"/>
                      <a:gd name="T25" fmla="*/ 121 h 223"/>
                      <a:gd name="T26" fmla="*/ 42 w 82"/>
                      <a:gd name="T27" fmla="*/ 211 h 223"/>
                      <a:gd name="T28" fmla="*/ 54 w 82"/>
                      <a:gd name="T29" fmla="*/ 223 h 223"/>
                      <a:gd name="T30" fmla="*/ 66 w 82"/>
                      <a:gd name="T31" fmla="*/ 211 h 223"/>
                      <a:gd name="T32" fmla="*/ 66 w 82"/>
                      <a:gd name="T33" fmla="*/ 112 h 223"/>
                      <a:gd name="T34" fmla="*/ 70 w 82"/>
                      <a:gd name="T35" fmla="*/ 112 h 223"/>
                      <a:gd name="T36" fmla="*/ 82 w 82"/>
                      <a:gd name="T37" fmla="*/ 100 h 223"/>
                      <a:gd name="T38" fmla="*/ 82 w 82"/>
                      <a:gd name="T39" fmla="*/ 12 h 223"/>
                      <a:gd name="T40" fmla="*/ 70 w 82"/>
                      <a:gd name="T41" fmla="*/ 0 h 22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</a:cxnLst>
                    <a:rect l="0" t="0" r="r" b="b"/>
                    <a:pathLst>
                      <a:path w="82" h="223">
                        <a:moveTo>
                          <a:pt x="70" y="0"/>
                        </a:moveTo>
                        <a:cubicBezTo>
                          <a:pt x="70" y="0"/>
                          <a:pt x="70" y="0"/>
                          <a:pt x="70" y="0"/>
                        </a:cubicBezTo>
                        <a:cubicBezTo>
                          <a:pt x="12" y="0"/>
                          <a:pt x="12" y="0"/>
                          <a:pt x="12" y="0"/>
                        </a:cubicBezTo>
                        <a:cubicBezTo>
                          <a:pt x="12" y="0"/>
                          <a:pt x="12" y="0"/>
                          <a:pt x="12" y="0"/>
                        </a:cubicBezTo>
                        <a:cubicBezTo>
                          <a:pt x="6" y="0"/>
                          <a:pt x="0" y="5"/>
                          <a:pt x="0" y="12"/>
                        </a:cubicBezTo>
                        <a:cubicBezTo>
                          <a:pt x="0" y="100"/>
                          <a:pt x="0" y="100"/>
                          <a:pt x="0" y="100"/>
                        </a:cubicBezTo>
                        <a:cubicBezTo>
                          <a:pt x="0" y="107"/>
                          <a:pt x="6" y="112"/>
                          <a:pt x="12" y="112"/>
                        </a:cubicBezTo>
                        <a:cubicBezTo>
                          <a:pt x="14" y="112"/>
                          <a:pt x="15" y="112"/>
                          <a:pt x="16" y="112"/>
                        </a:cubicBezTo>
                        <a:cubicBezTo>
                          <a:pt x="16" y="211"/>
                          <a:pt x="16" y="211"/>
                          <a:pt x="16" y="211"/>
                        </a:cubicBezTo>
                        <a:cubicBezTo>
                          <a:pt x="16" y="218"/>
                          <a:pt x="22" y="223"/>
                          <a:pt x="28" y="223"/>
                        </a:cubicBezTo>
                        <a:cubicBezTo>
                          <a:pt x="35" y="223"/>
                          <a:pt x="41" y="218"/>
                          <a:pt x="41" y="211"/>
                        </a:cubicBezTo>
                        <a:cubicBezTo>
                          <a:pt x="41" y="121"/>
                          <a:pt x="41" y="121"/>
                          <a:pt x="41" y="121"/>
                        </a:cubicBezTo>
                        <a:cubicBezTo>
                          <a:pt x="42" y="121"/>
                          <a:pt x="42" y="121"/>
                          <a:pt x="42" y="121"/>
                        </a:cubicBezTo>
                        <a:cubicBezTo>
                          <a:pt x="42" y="211"/>
                          <a:pt x="42" y="211"/>
                          <a:pt x="42" y="211"/>
                        </a:cubicBezTo>
                        <a:cubicBezTo>
                          <a:pt x="42" y="218"/>
                          <a:pt x="47" y="223"/>
                          <a:pt x="54" y="223"/>
                        </a:cubicBezTo>
                        <a:cubicBezTo>
                          <a:pt x="61" y="223"/>
                          <a:pt x="66" y="218"/>
                          <a:pt x="66" y="211"/>
                        </a:cubicBezTo>
                        <a:cubicBezTo>
                          <a:pt x="66" y="112"/>
                          <a:pt x="66" y="112"/>
                          <a:pt x="66" y="112"/>
                        </a:cubicBezTo>
                        <a:cubicBezTo>
                          <a:pt x="67" y="112"/>
                          <a:pt x="69" y="112"/>
                          <a:pt x="70" y="112"/>
                        </a:cubicBezTo>
                        <a:cubicBezTo>
                          <a:pt x="76" y="112"/>
                          <a:pt x="82" y="107"/>
                          <a:pt x="82" y="100"/>
                        </a:cubicBezTo>
                        <a:cubicBezTo>
                          <a:pt x="82" y="12"/>
                          <a:pt x="82" y="12"/>
                          <a:pt x="82" y="12"/>
                        </a:cubicBezTo>
                        <a:cubicBezTo>
                          <a:pt x="82" y="5"/>
                          <a:pt x="76" y="0"/>
                          <a:pt x="70" y="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txBody>
                  <a:bodyPr vert="horz" wrap="square" lIns="51435" tIns="25718" rIns="51435" bIns="25718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fontAlgn="base">
                      <a:spcBef>
                        <a:spcPct val="0"/>
                      </a:spcBef>
                      <a:spcAft>
                        <a:spcPct val="0"/>
                      </a:spcAft>
                      <a:defRPr/>
                    </a:pPr>
                    <a:endParaRPr lang="en-GB" sz="1600" b="1" kern="0" dirty="0">
                      <a:solidFill>
                        <a:prstClr val="black"/>
                      </a:solidFill>
                      <a:cs typeface="Arial" charset="0"/>
                    </a:endParaRPr>
                  </a:p>
                </p:txBody>
              </p:sp>
            </p:grpSp>
          </p:grpSp>
          <p:grpSp>
            <p:nvGrpSpPr>
              <p:cNvPr id="1897" name="Group 1896"/>
              <p:cNvGrpSpPr/>
              <p:nvPr/>
            </p:nvGrpSpPr>
            <p:grpSpPr>
              <a:xfrm>
                <a:off x="1588717" y="3788828"/>
                <a:ext cx="815570" cy="427165"/>
                <a:chOff x="5637745" y="4799933"/>
                <a:chExt cx="786501" cy="665264"/>
              </a:xfrm>
              <a:solidFill>
                <a:srgbClr val="A92229"/>
              </a:solidFill>
            </p:grpSpPr>
            <p:grpSp>
              <p:nvGrpSpPr>
                <p:cNvPr id="1959" name="Group 1958"/>
                <p:cNvGrpSpPr/>
                <p:nvPr/>
              </p:nvGrpSpPr>
              <p:grpSpPr>
                <a:xfrm flipH="1">
                  <a:off x="5637745" y="4799933"/>
                  <a:ext cx="118522" cy="323218"/>
                  <a:chOff x="4419600" y="2886076"/>
                  <a:chExt cx="306388" cy="1073149"/>
                </a:xfrm>
                <a:grpFill/>
              </p:grpSpPr>
              <p:sp>
                <p:nvSpPr>
                  <p:cNvPr id="1987" name="Freeform 6"/>
                  <p:cNvSpPr>
                    <a:spLocks/>
                  </p:cNvSpPr>
                  <p:nvPr/>
                </p:nvSpPr>
                <p:spPr bwMode="auto">
                  <a:xfrm>
                    <a:off x="4479925" y="2886076"/>
                    <a:ext cx="190500" cy="192087"/>
                  </a:xfrm>
                  <a:custGeom>
                    <a:avLst/>
                    <a:gdLst>
                      <a:gd name="T0" fmla="*/ 19 w 51"/>
                      <a:gd name="T1" fmla="*/ 48 h 51"/>
                      <a:gd name="T2" fmla="*/ 47 w 51"/>
                      <a:gd name="T3" fmla="*/ 32 h 51"/>
                      <a:gd name="T4" fmla="*/ 32 w 51"/>
                      <a:gd name="T5" fmla="*/ 3 h 51"/>
                      <a:gd name="T6" fmla="*/ 3 w 51"/>
                      <a:gd name="T7" fmla="*/ 19 h 51"/>
                      <a:gd name="T8" fmla="*/ 19 w 51"/>
                      <a:gd name="T9" fmla="*/ 48 h 5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51" h="51">
                        <a:moveTo>
                          <a:pt x="19" y="48"/>
                        </a:moveTo>
                        <a:cubicBezTo>
                          <a:pt x="31" y="51"/>
                          <a:pt x="44" y="44"/>
                          <a:pt x="47" y="32"/>
                        </a:cubicBezTo>
                        <a:cubicBezTo>
                          <a:pt x="51" y="20"/>
                          <a:pt x="44" y="7"/>
                          <a:pt x="32" y="3"/>
                        </a:cubicBezTo>
                        <a:cubicBezTo>
                          <a:pt x="19" y="0"/>
                          <a:pt x="7" y="7"/>
                          <a:pt x="3" y="19"/>
                        </a:cubicBezTo>
                        <a:cubicBezTo>
                          <a:pt x="0" y="31"/>
                          <a:pt x="7" y="44"/>
                          <a:pt x="19" y="48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txBody>
                  <a:bodyPr vert="horz" wrap="square" lIns="51435" tIns="25718" rIns="51435" bIns="25718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fontAlgn="base">
                      <a:spcBef>
                        <a:spcPct val="0"/>
                      </a:spcBef>
                      <a:spcAft>
                        <a:spcPct val="0"/>
                      </a:spcAft>
                      <a:defRPr/>
                    </a:pPr>
                    <a:endParaRPr lang="en-GB" sz="1600" b="1" kern="0" dirty="0">
                      <a:solidFill>
                        <a:prstClr val="black"/>
                      </a:solidFill>
                      <a:cs typeface="Arial" charset="0"/>
                    </a:endParaRPr>
                  </a:p>
                </p:txBody>
              </p:sp>
              <p:sp>
                <p:nvSpPr>
                  <p:cNvPr id="1988" name="Freeform 7"/>
                  <p:cNvSpPr>
                    <a:spLocks/>
                  </p:cNvSpPr>
                  <p:nvPr/>
                </p:nvSpPr>
                <p:spPr bwMode="auto">
                  <a:xfrm>
                    <a:off x="4419600" y="3122613"/>
                    <a:ext cx="306388" cy="836612"/>
                  </a:xfrm>
                  <a:custGeom>
                    <a:avLst/>
                    <a:gdLst>
                      <a:gd name="T0" fmla="*/ 70 w 82"/>
                      <a:gd name="T1" fmla="*/ 0 h 223"/>
                      <a:gd name="T2" fmla="*/ 70 w 82"/>
                      <a:gd name="T3" fmla="*/ 0 h 223"/>
                      <a:gd name="T4" fmla="*/ 12 w 82"/>
                      <a:gd name="T5" fmla="*/ 0 h 223"/>
                      <a:gd name="T6" fmla="*/ 12 w 82"/>
                      <a:gd name="T7" fmla="*/ 0 h 223"/>
                      <a:gd name="T8" fmla="*/ 0 w 82"/>
                      <a:gd name="T9" fmla="*/ 12 h 223"/>
                      <a:gd name="T10" fmla="*/ 0 w 82"/>
                      <a:gd name="T11" fmla="*/ 100 h 223"/>
                      <a:gd name="T12" fmla="*/ 12 w 82"/>
                      <a:gd name="T13" fmla="*/ 112 h 223"/>
                      <a:gd name="T14" fmla="*/ 16 w 82"/>
                      <a:gd name="T15" fmla="*/ 112 h 223"/>
                      <a:gd name="T16" fmla="*/ 16 w 82"/>
                      <a:gd name="T17" fmla="*/ 211 h 223"/>
                      <a:gd name="T18" fmla="*/ 28 w 82"/>
                      <a:gd name="T19" fmla="*/ 223 h 223"/>
                      <a:gd name="T20" fmla="*/ 41 w 82"/>
                      <a:gd name="T21" fmla="*/ 211 h 223"/>
                      <a:gd name="T22" fmla="*/ 41 w 82"/>
                      <a:gd name="T23" fmla="*/ 121 h 223"/>
                      <a:gd name="T24" fmla="*/ 42 w 82"/>
                      <a:gd name="T25" fmla="*/ 121 h 223"/>
                      <a:gd name="T26" fmla="*/ 42 w 82"/>
                      <a:gd name="T27" fmla="*/ 211 h 223"/>
                      <a:gd name="T28" fmla="*/ 54 w 82"/>
                      <a:gd name="T29" fmla="*/ 223 h 223"/>
                      <a:gd name="T30" fmla="*/ 66 w 82"/>
                      <a:gd name="T31" fmla="*/ 211 h 223"/>
                      <a:gd name="T32" fmla="*/ 66 w 82"/>
                      <a:gd name="T33" fmla="*/ 112 h 223"/>
                      <a:gd name="T34" fmla="*/ 70 w 82"/>
                      <a:gd name="T35" fmla="*/ 112 h 223"/>
                      <a:gd name="T36" fmla="*/ 82 w 82"/>
                      <a:gd name="T37" fmla="*/ 100 h 223"/>
                      <a:gd name="T38" fmla="*/ 82 w 82"/>
                      <a:gd name="T39" fmla="*/ 12 h 223"/>
                      <a:gd name="T40" fmla="*/ 70 w 82"/>
                      <a:gd name="T41" fmla="*/ 0 h 22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</a:cxnLst>
                    <a:rect l="0" t="0" r="r" b="b"/>
                    <a:pathLst>
                      <a:path w="82" h="223">
                        <a:moveTo>
                          <a:pt x="70" y="0"/>
                        </a:moveTo>
                        <a:cubicBezTo>
                          <a:pt x="70" y="0"/>
                          <a:pt x="70" y="0"/>
                          <a:pt x="70" y="0"/>
                        </a:cubicBezTo>
                        <a:cubicBezTo>
                          <a:pt x="12" y="0"/>
                          <a:pt x="12" y="0"/>
                          <a:pt x="12" y="0"/>
                        </a:cubicBezTo>
                        <a:cubicBezTo>
                          <a:pt x="12" y="0"/>
                          <a:pt x="12" y="0"/>
                          <a:pt x="12" y="0"/>
                        </a:cubicBezTo>
                        <a:cubicBezTo>
                          <a:pt x="6" y="0"/>
                          <a:pt x="0" y="5"/>
                          <a:pt x="0" y="12"/>
                        </a:cubicBezTo>
                        <a:cubicBezTo>
                          <a:pt x="0" y="100"/>
                          <a:pt x="0" y="100"/>
                          <a:pt x="0" y="100"/>
                        </a:cubicBezTo>
                        <a:cubicBezTo>
                          <a:pt x="0" y="107"/>
                          <a:pt x="6" y="112"/>
                          <a:pt x="12" y="112"/>
                        </a:cubicBezTo>
                        <a:cubicBezTo>
                          <a:pt x="14" y="112"/>
                          <a:pt x="15" y="112"/>
                          <a:pt x="16" y="112"/>
                        </a:cubicBezTo>
                        <a:cubicBezTo>
                          <a:pt x="16" y="211"/>
                          <a:pt x="16" y="211"/>
                          <a:pt x="16" y="211"/>
                        </a:cubicBezTo>
                        <a:cubicBezTo>
                          <a:pt x="16" y="218"/>
                          <a:pt x="22" y="223"/>
                          <a:pt x="28" y="223"/>
                        </a:cubicBezTo>
                        <a:cubicBezTo>
                          <a:pt x="35" y="223"/>
                          <a:pt x="41" y="218"/>
                          <a:pt x="41" y="211"/>
                        </a:cubicBezTo>
                        <a:cubicBezTo>
                          <a:pt x="41" y="121"/>
                          <a:pt x="41" y="121"/>
                          <a:pt x="41" y="121"/>
                        </a:cubicBezTo>
                        <a:cubicBezTo>
                          <a:pt x="42" y="121"/>
                          <a:pt x="42" y="121"/>
                          <a:pt x="42" y="121"/>
                        </a:cubicBezTo>
                        <a:cubicBezTo>
                          <a:pt x="42" y="211"/>
                          <a:pt x="42" y="211"/>
                          <a:pt x="42" y="211"/>
                        </a:cubicBezTo>
                        <a:cubicBezTo>
                          <a:pt x="42" y="218"/>
                          <a:pt x="47" y="223"/>
                          <a:pt x="54" y="223"/>
                        </a:cubicBezTo>
                        <a:cubicBezTo>
                          <a:pt x="61" y="223"/>
                          <a:pt x="66" y="218"/>
                          <a:pt x="66" y="211"/>
                        </a:cubicBezTo>
                        <a:cubicBezTo>
                          <a:pt x="66" y="112"/>
                          <a:pt x="66" y="112"/>
                          <a:pt x="66" y="112"/>
                        </a:cubicBezTo>
                        <a:cubicBezTo>
                          <a:pt x="67" y="112"/>
                          <a:pt x="69" y="112"/>
                          <a:pt x="70" y="112"/>
                        </a:cubicBezTo>
                        <a:cubicBezTo>
                          <a:pt x="76" y="112"/>
                          <a:pt x="82" y="107"/>
                          <a:pt x="82" y="100"/>
                        </a:cubicBezTo>
                        <a:cubicBezTo>
                          <a:pt x="82" y="12"/>
                          <a:pt x="82" y="12"/>
                          <a:pt x="82" y="12"/>
                        </a:cubicBezTo>
                        <a:cubicBezTo>
                          <a:pt x="82" y="5"/>
                          <a:pt x="76" y="0"/>
                          <a:pt x="70" y="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txBody>
                  <a:bodyPr vert="horz" wrap="square" lIns="51435" tIns="25718" rIns="51435" bIns="25718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fontAlgn="base">
                      <a:spcBef>
                        <a:spcPct val="0"/>
                      </a:spcBef>
                      <a:spcAft>
                        <a:spcPct val="0"/>
                      </a:spcAft>
                      <a:defRPr/>
                    </a:pPr>
                    <a:endParaRPr lang="en-GB" sz="1600" b="1" kern="0" dirty="0">
                      <a:solidFill>
                        <a:prstClr val="black"/>
                      </a:solidFill>
                      <a:cs typeface="Arial" charset="0"/>
                    </a:endParaRPr>
                  </a:p>
                </p:txBody>
              </p:sp>
            </p:grpSp>
            <p:grpSp>
              <p:nvGrpSpPr>
                <p:cNvPr id="1960" name="Group 1959"/>
                <p:cNvGrpSpPr/>
                <p:nvPr/>
              </p:nvGrpSpPr>
              <p:grpSpPr>
                <a:xfrm flipH="1">
                  <a:off x="5804739" y="4799933"/>
                  <a:ext cx="118522" cy="323218"/>
                  <a:chOff x="4419600" y="2886076"/>
                  <a:chExt cx="306388" cy="1073149"/>
                </a:xfrm>
                <a:grpFill/>
              </p:grpSpPr>
              <p:sp>
                <p:nvSpPr>
                  <p:cNvPr id="1985" name="Freeform 6"/>
                  <p:cNvSpPr>
                    <a:spLocks/>
                  </p:cNvSpPr>
                  <p:nvPr/>
                </p:nvSpPr>
                <p:spPr bwMode="auto">
                  <a:xfrm>
                    <a:off x="4479925" y="2886076"/>
                    <a:ext cx="190500" cy="192087"/>
                  </a:xfrm>
                  <a:custGeom>
                    <a:avLst/>
                    <a:gdLst>
                      <a:gd name="T0" fmla="*/ 19 w 51"/>
                      <a:gd name="T1" fmla="*/ 48 h 51"/>
                      <a:gd name="T2" fmla="*/ 47 w 51"/>
                      <a:gd name="T3" fmla="*/ 32 h 51"/>
                      <a:gd name="T4" fmla="*/ 32 w 51"/>
                      <a:gd name="T5" fmla="*/ 3 h 51"/>
                      <a:gd name="T6" fmla="*/ 3 w 51"/>
                      <a:gd name="T7" fmla="*/ 19 h 51"/>
                      <a:gd name="T8" fmla="*/ 19 w 51"/>
                      <a:gd name="T9" fmla="*/ 48 h 5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51" h="51">
                        <a:moveTo>
                          <a:pt x="19" y="48"/>
                        </a:moveTo>
                        <a:cubicBezTo>
                          <a:pt x="31" y="51"/>
                          <a:pt x="44" y="44"/>
                          <a:pt x="47" y="32"/>
                        </a:cubicBezTo>
                        <a:cubicBezTo>
                          <a:pt x="51" y="20"/>
                          <a:pt x="44" y="7"/>
                          <a:pt x="32" y="3"/>
                        </a:cubicBezTo>
                        <a:cubicBezTo>
                          <a:pt x="19" y="0"/>
                          <a:pt x="7" y="7"/>
                          <a:pt x="3" y="19"/>
                        </a:cubicBezTo>
                        <a:cubicBezTo>
                          <a:pt x="0" y="31"/>
                          <a:pt x="7" y="44"/>
                          <a:pt x="19" y="48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txBody>
                  <a:bodyPr vert="horz" wrap="square" lIns="51435" tIns="25718" rIns="51435" bIns="25718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fontAlgn="base">
                      <a:spcBef>
                        <a:spcPct val="0"/>
                      </a:spcBef>
                      <a:spcAft>
                        <a:spcPct val="0"/>
                      </a:spcAft>
                      <a:defRPr/>
                    </a:pPr>
                    <a:endParaRPr lang="en-GB" sz="1600" b="1" kern="0" dirty="0">
                      <a:solidFill>
                        <a:prstClr val="black"/>
                      </a:solidFill>
                      <a:cs typeface="Arial" charset="0"/>
                    </a:endParaRPr>
                  </a:p>
                </p:txBody>
              </p:sp>
              <p:sp>
                <p:nvSpPr>
                  <p:cNvPr id="1986" name="Freeform 7"/>
                  <p:cNvSpPr>
                    <a:spLocks/>
                  </p:cNvSpPr>
                  <p:nvPr/>
                </p:nvSpPr>
                <p:spPr bwMode="auto">
                  <a:xfrm>
                    <a:off x="4419600" y="3122613"/>
                    <a:ext cx="306388" cy="836612"/>
                  </a:xfrm>
                  <a:custGeom>
                    <a:avLst/>
                    <a:gdLst>
                      <a:gd name="T0" fmla="*/ 70 w 82"/>
                      <a:gd name="T1" fmla="*/ 0 h 223"/>
                      <a:gd name="T2" fmla="*/ 70 w 82"/>
                      <a:gd name="T3" fmla="*/ 0 h 223"/>
                      <a:gd name="T4" fmla="*/ 12 w 82"/>
                      <a:gd name="T5" fmla="*/ 0 h 223"/>
                      <a:gd name="T6" fmla="*/ 12 w 82"/>
                      <a:gd name="T7" fmla="*/ 0 h 223"/>
                      <a:gd name="T8" fmla="*/ 0 w 82"/>
                      <a:gd name="T9" fmla="*/ 12 h 223"/>
                      <a:gd name="T10" fmla="*/ 0 w 82"/>
                      <a:gd name="T11" fmla="*/ 100 h 223"/>
                      <a:gd name="T12" fmla="*/ 12 w 82"/>
                      <a:gd name="T13" fmla="*/ 112 h 223"/>
                      <a:gd name="T14" fmla="*/ 16 w 82"/>
                      <a:gd name="T15" fmla="*/ 112 h 223"/>
                      <a:gd name="T16" fmla="*/ 16 w 82"/>
                      <a:gd name="T17" fmla="*/ 211 h 223"/>
                      <a:gd name="T18" fmla="*/ 28 w 82"/>
                      <a:gd name="T19" fmla="*/ 223 h 223"/>
                      <a:gd name="T20" fmla="*/ 41 w 82"/>
                      <a:gd name="T21" fmla="*/ 211 h 223"/>
                      <a:gd name="T22" fmla="*/ 41 w 82"/>
                      <a:gd name="T23" fmla="*/ 121 h 223"/>
                      <a:gd name="T24" fmla="*/ 42 w 82"/>
                      <a:gd name="T25" fmla="*/ 121 h 223"/>
                      <a:gd name="T26" fmla="*/ 42 w 82"/>
                      <a:gd name="T27" fmla="*/ 211 h 223"/>
                      <a:gd name="T28" fmla="*/ 54 w 82"/>
                      <a:gd name="T29" fmla="*/ 223 h 223"/>
                      <a:gd name="T30" fmla="*/ 66 w 82"/>
                      <a:gd name="T31" fmla="*/ 211 h 223"/>
                      <a:gd name="T32" fmla="*/ 66 w 82"/>
                      <a:gd name="T33" fmla="*/ 112 h 223"/>
                      <a:gd name="T34" fmla="*/ 70 w 82"/>
                      <a:gd name="T35" fmla="*/ 112 h 223"/>
                      <a:gd name="T36" fmla="*/ 82 w 82"/>
                      <a:gd name="T37" fmla="*/ 100 h 223"/>
                      <a:gd name="T38" fmla="*/ 82 w 82"/>
                      <a:gd name="T39" fmla="*/ 12 h 223"/>
                      <a:gd name="T40" fmla="*/ 70 w 82"/>
                      <a:gd name="T41" fmla="*/ 0 h 22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</a:cxnLst>
                    <a:rect l="0" t="0" r="r" b="b"/>
                    <a:pathLst>
                      <a:path w="82" h="223">
                        <a:moveTo>
                          <a:pt x="70" y="0"/>
                        </a:moveTo>
                        <a:cubicBezTo>
                          <a:pt x="70" y="0"/>
                          <a:pt x="70" y="0"/>
                          <a:pt x="70" y="0"/>
                        </a:cubicBezTo>
                        <a:cubicBezTo>
                          <a:pt x="12" y="0"/>
                          <a:pt x="12" y="0"/>
                          <a:pt x="12" y="0"/>
                        </a:cubicBezTo>
                        <a:cubicBezTo>
                          <a:pt x="12" y="0"/>
                          <a:pt x="12" y="0"/>
                          <a:pt x="12" y="0"/>
                        </a:cubicBezTo>
                        <a:cubicBezTo>
                          <a:pt x="6" y="0"/>
                          <a:pt x="0" y="5"/>
                          <a:pt x="0" y="12"/>
                        </a:cubicBezTo>
                        <a:cubicBezTo>
                          <a:pt x="0" y="100"/>
                          <a:pt x="0" y="100"/>
                          <a:pt x="0" y="100"/>
                        </a:cubicBezTo>
                        <a:cubicBezTo>
                          <a:pt x="0" y="107"/>
                          <a:pt x="6" y="112"/>
                          <a:pt x="12" y="112"/>
                        </a:cubicBezTo>
                        <a:cubicBezTo>
                          <a:pt x="14" y="112"/>
                          <a:pt x="15" y="112"/>
                          <a:pt x="16" y="112"/>
                        </a:cubicBezTo>
                        <a:cubicBezTo>
                          <a:pt x="16" y="211"/>
                          <a:pt x="16" y="211"/>
                          <a:pt x="16" y="211"/>
                        </a:cubicBezTo>
                        <a:cubicBezTo>
                          <a:pt x="16" y="218"/>
                          <a:pt x="22" y="223"/>
                          <a:pt x="28" y="223"/>
                        </a:cubicBezTo>
                        <a:cubicBezTo>
                          <a:pt x="35" y="223"/>
                          <a:pt x="41" y="218"/>
                          <a:pt x="41" y="211"/>
                        </a:cubicBezTo>
                        <a:cubicBezTo>
                          <a:pt x="41" y="121"/>
                          <a:pt x="41" y="121"/>
                          <a:pt x="41" y="121"/>
                        </a:cubicBezTo>
                        <a:cubicBezTo>
                          <a:pt x="42" y="121"/>
                          <a:pt x="42" y="121"/>
                          <a:pt x="42" y="121"/>
                        </a:cubicBezTo>
                        <a:cubicBezTo>
                          <a:pt x="42" y="211"/>
                          <a:pt x="42" y="211"/>
                          <a:pt x="42" y="211"/>
                        </a:cubicBezTo>
                        <a:cubicBezTo>
                          <a:pt x="42" y="218"/>
                          <a:pt x="47" y="223"/>
                          <a:pt x="54" y="223"/>
                        </a:cubicBezTo>
                        <a:cubicBezTo>
                          <a:pt x="61" y="223"/>
                          <a:pt x="66" y="218"/>
                          <a:pt x="66" y="211"/>
                        </a:cubicBezTo>
                        <a:cubicBezTo>
                          <a:pt x="66" y="112"/>
                          <a:pt x="66" y="112"/>
                          <a:pt x="66" y="112"/>
                        </a:cubicBezTo>
                        <a:cubicBezTo>
                          <a:pt x="67" y="112"/>
                          <a:pt x="69" y="112"/>
                          <a:pt x="70" y="112"/>
                        </a:cubicBezTo>
                        <a:cubicBezTo>
                          <a:pt x="76" y="112"/>
                          <a:pt x="82" y="107"/>
                          <a:pt x="82" y="100"/>
                        </a:cubicBezTo>
                        <a:cubicBezTo>
                          <a:pt x="82" y="12"/>
                          <a:pt x="82" y="12"/>
                          <a:pt x="82" y="12"/>
                        </a:cubicBezTo>
                        <a:cubicBezTo>
                          <a:pt x="82" y="5"/>
                          <a:pt x="76" y="0"/>
                          <a:pt x="70" y="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txBody>
                  <a:bodyPr vert="horz" wrap="square" lIns="51435" tIns="25718" rIns="51435" bIns="25718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fontAlgn="base">
                      <a:spcBef>
                        <a:spcPct val="0"/>
                      </a:spcBef>
                      <a:spcAft>
                        <a:spcPct val="0"/>
                      </a:spcAft>
                      <a:defRPr/>
                    </a:pPr>
                    <a:endParaRPr lang="en-GB" sz="1600" b="1" kern="0" dirty="0">
                      <a:solidFill>
                        <a:prstClr val="black"/>
                      </a:solidFill>
                      <a:cs typeface="Arial" charset="0"/>
                    </a:endParaRPr>
                  </a:p>
                </p:txBody>
              </p:sp>
            </p:grpSp>
            <p:grpSp>
              <p:nvGrpSpPr>
                <p:cNvPr id="1961" name="Group 1960"/>
                <p:cNvGrpSpPr/>
                <p:nvPr/>
              </p:nvGrpSpPr>
              <p:grpSpPr>
                <a:xfrm flipH="1">
                  <a:off x="5971734" y="4799933"/>
                  <a:ext cx="118522" cy="323218"/>
                  <a:chOff x="4419600" y="2886076"/>
                  <a:chExt cx="306388" cy="1073149"/>
                </a:xfrm>
                <a:grpFill/>
              </p:grpSpPr>
              <p:sp>
                <p:nvSpPr>
                  <p:cNvPr id="1983" name="Freeform 6"/>
                  <p:cNvSpPr>
                    <a:spLocks/>
                  </p:cNvSpPr>
                  <p:nvPr/>
                </p:nvSpPr>
                <p:spPr bwMode="auto">
                  <a:xfrm>
                    <a:off x="4479925" y="2886076"/>
                    <a:ext cx="190500" cy="192087"/>
                  </a:xfrm>
                  <a:custGeom>
                    <a:avLst/>
                    <a:gdLst>
                      <a:gd name="T0" fmla="*/ 19 w 51"/>
                      <a:gd name="T1" fmla="*/ 48 h 51"/>
                      <a:gd name="T2" fmla="*/ 47 w 51"/>
                      <a:gd name="T3" fmla="*/ 32 h 51"/>
                      <a:gd name="T4" fmla="*/ 32 w 51"/>
                      <a:gd name="T5" fmla="*/ 3 h 51"/>
                      <a:gd name="T6" fmla="*/ 3 w 51"/>
                      <a:gd name="T7" fmla="*/ 19 h 51"/>
                      <a:gd name="T8" fmla="*/ 19 w 51"/>
                      <a:gd name="T9" fmla="*/ 48 h 5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51" h="51">
                        <a:moveTo>
                          <a:pt x="19" y="48"/>
                        </a:moveTo>
                        <a:cubicBezTo>
                          <a:pt x="31" y="51"/>
                          <a:pt x="44" y="44"/>
                          <a:pt x="47" y="32"/>
                        </a:cubicBezTo>
                        <a:cubicBezTo>
                          <a:pt x="51" y="20"/>
                          <a:pt x="44" y="7"/>
                          <a:pt x="32" y="3"/>
                        </a:cubicBezTo>
                        <a:cubicBezTo>
                          <a:pt x="19" y="0"/>
                          <a:pt x="7" y="7"/>
                          <a:pt x="3" y="19"/>
                        </a:cubicBezTo>
                        <a:cubicBezTo>
                          <a:pt x="0" y="31"/>
                          <a:pt x="7" y="44"/>
                          <a:pt x="19" y="48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txBody>
                  <a:bodyPr vert="horz" wrap="square" lIns="51435" tIns="25718" rIns="51435" bIns="25718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fontAlgn="base">
                      <a:spcBef>
                        <a:spcPct val="0"/>
                      </a:spcBef>
                      <a:spcAft>
                        <a:spcPct val="0"/>
                      </a:spcAft>
                      <a:defRPr/>
                    </a:pPr>
                    <a:endParaRPr lang="en-GB" sz="1600" b="1" kern="0" dirty="0">
                      <a:solidFill>
                        <a:prstClr val="black"/>
                      </a:solidFill>
                      <a:cs typeface="Arial" charset="0"/>
                    </a:endParaRPr>
                  </a:p>
                </p:txBody>
              </p:sp>
              <p:sp>
                <p:nvSpPr>
                  <p:cNvPr id="1984" name="Freeform 7"/>
                  <p:cNvSpPr>
                    <a:spLocks/>
                  </p:cNvSpPr>
                  <p:nvPr/>
                </p:nvSpPr>
                <p:spPr bwMode="auto">
                  <a:xfrm>
                    <a:off x="4419600" y="3122613"/>
                    <a:ext cx="306388" cy="836612"/>
                  </a:xfrm>
                  <a:custGeom>
                    <a:avLst/>
                    <a:gdLst>
                      <a:gd name="T0" fmla="*/ 70 w 82"/>
                      <a:gd name="T1" fmla="*/ 0 h 223"/>
                      <a:gd name="T2" fmla="*/ 70 w 82"/>
                      <a:gd name="T3" fmla="*/ 0 h 223"/>
                      <a:gd name="T4" fmla="*/ 12 w 82"/>
                      <a:gd name="T5" fmla="*/ 0 h 223"/>
                      <a:gd name="T6" fmla="*/ 12 w 82"/>
                      <a:gd name="T7" fmla="*/ 0 h 223"/>
                      <a:gd name="T8" fmla="*/ 0 w 82"/>
                      <a:gd name="T9" fmla="*/ 12 h 223"/>
                      <a:gd name="T10" fmla="*/ 0 w 82"/>
                      <a:gd name="T11" fmla="*/ 100 h 223"/>
                      <a:gd name="T12" fmla="*/ 12 w 82"/>
                      <a:gd name="T13" fmla="*/ 112 h 223"/>
                      <a:gd name="T14" fmla="*/ 16 w 82"/>
                      <a:gd name="T15" fmla="*/ 112 h 223"/>
                      <a:gd name="T16" fmla="*/ 16 w 82"/>
                      <a:gd name="T17" fmla="*/ 211 h 223"/>
                      <a:gd name="T18" fmla="*/ 28 w 82"/>
                      <a:gd name="T19" fmla="*/ 223 h 223"/>
                      <a:gd name="T20" fmla="*/ 41 w 82"/>
                      <a:gd name="T21" fmla="*/ 211 h 223"/>
                      <a:gd name="T22" fmla="*/ 41 w 82"/>
                      <a:gd name="T23" fmla="*/ 121 h 223"/>
                      <a:gd name="T24" fmla="*/ 42 w 82"/>
                      <a:gd name="T25" fmla="*/ 121 h 223"/>
                      <a:gd name="T26" fmla="*/ 42 w 82"/>
                      <a:gd name="T27" fmla="*/ 211 h 223"/>
                      <a:gd name="T28" fmla="*/ 54 w 82"/>
                      <a:gd name="T29" fmla="*/ 223 h 223"/>
                      <a:gd name="T30" fmla="*/ 66 w 82"/>
                      <a:gd name="T31" fmla="*/ 211 h 223"/>
                      <a:gd name="T32" fmla="*/ 66 w 82"/>
                      <a:gd name="T33" fmla="*/ 112 h 223"/>
                      <a:gd name="T34" fmla="*/ 70 w 82"/>
                      <a:gd name="T35" fmla="*/ 112 h 223"/>
                      <a:gd name="T36" fmla="*/ 82 w 82"/>
                      <a:gd name="T37" fmla="*/ 100 h 223"/>
                      <a:gd name="T38" fmla="*/ 82 w 82"/>
                      <a:gd name="T39" fmla="*/ 12 h 223"/>
                      <a:gd name="T40" fmla="*/ 70 w 82"/>
                      <a:gd name="T41" fmla="*/ 0 h 22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</a:cxnLst>
                    <a:rect l="0" t="0" r="r" b="b"/>
                    <a:pathLst>
                      <a:path w="82" h="223">
                        <a:moveTo>
                          <a:pt x="70" y="0"/>
                        </a:moveTo>
                        <a:cubicBezTo>
                          <a:pt x="70" y="0"/>
                          <a:pt x="70" y="0"/>
                          <a:pt x="70" y="0"/>
                        </a:cubicBezTo>
                        <a:cubicBezTo>
                          <a:pt x="12" y="0"/>
                          <a:pt x="12" y="0"/>
                          <a:pt x="12" y="0"/>
                        </a:cubicBezTo>
                        <a:cubicBezTo>
                          <a:pt x="12" y="0"/>
                          <a:pt x="12" y="0"/>
                          <a:pt x="12" y="0"/>
                        </a:cubicBezTo>
                        <a:cubicBezTo>
                          <a:pt x="6" y="0"/>
                          <a:pt x="0" y="5"/>
                          <a:pt x="0" y="12"/>
                        </a:cubicBezTo>
                        <a:cubicBezTo>
                          <a:pt x="0" y="100"/>
                          <a:pt x="0" y="100"/>
                          <a:pt x="0" y="100"/>
                        </a:cubicBezTo>
                        <a:cubicBezTo>
                          <a:pt x="0" y="107"/>
                          <a:pt x="6" y="112"/>
                          <a:pt x="12" y="112"/>
                        </a:cubicBezTo>
                        <a:cubicBezTo>
                          <a:pt x="14" y="112"/>
                          <a:pt x="15" y="112"/>
                          <a:pt x="16" y="112"/>
                        </a:cubicBezTo>
                        <a:cubicBezTo>
                          <a:pt x="16" y="211"/>
                          <a:pt x="16" y="211"/>
                          <a:pt x="16" y="211"/>
                        </a:cubicBezTo>
                        <a:cubicBezTo>
                          <a:pt x="16" y="218"/>
                          <a:pt x="22" y="223"/>
                          <a:pt x="28" y="223"/>
                        </a:cubicBezTo>
                        <a:cubicBezTo>
                          <a:pt x="35" y="223"/>
                          <a:pt x="41" y="218"/>
                          <a:pt x="41" y="211"/>
                        </a:cubicBezTo>
                        <a:cubicBezTo>
                          <a:pt x="41" y="121"/>
                          <a:pt x="41" y="121"/>
                          <a:pt x="41" y="121"/>
                        </a:cubicBezTo>
                        <a:cubicBezTo>
                          <a:pt x="42" y="121"/>
                          <a:pt x="42" y="121"/>
                          <a:pt x="42" y="121"/>
                        </a:cubicBezTo>
                        <a:cubicBezTo>
                          <a:pt x="42" y="211"/>
                          <a:pt x="42" y="211"/>
                          <a:pt x="42" y="211"/>
                        </a:cubicBezTo>
                        <a:cubicBezTo>
                          <a:pt x="42" y="218"/>
                          <a:pt x="47" y="223"/>
                          <a:pt x="54" y="223"/>
                        </a:cubicBezTo>
                        <a:cubicBezTo>
                          <a:pt x="61" y="223"/>
                          <a:pt x="66" y="218"/>
                          <a:pt x="66" y="211"/>
                        </a:cubicBezTo>
                        <a:cubicBezTo>
                          <a:pt x="66" y="112"/>
                          <a:pt x="66" y="112"/>
                          <a:pt x="66" y="112"/>
                        </a:cubicBezTo>
                        <a:cubicBezTo>
                          <a:pt x="67" y="112"/>
                          <a:pt x="69" y="112"/>
                          <a:pt x="70" y="112"/>
                        </a:cubicBezTo>
                        <a:cubicBezTo>
                          <a:pt x="76" y="112"/>
                          <a:pt x="82" y="107"/>
                          <a:pt x="82" y="100"/>
                        </a:cubicBezTo>
                        <a:cubicBezTo>
                          <a:pt x="82" y="12"/>
                          <a:pt x="82" y="12"/>
                          <a:pt x="82" y="12"/>
                        </a:cubicBezTo>
                        <a:cubicBezTo>
                          <a:pt x="82" y="5"/>
                          <a:pt x="76" y="0"/>
                          <a:pt x="70" y="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txBody>
                  <a:bodyPr vert="horz" wrap="square" lIns="51435" tIns="25718" rIns="51435" bIns="25718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fontAlgn="base">
                      <a:spcBef>
                        <a:spcPct val="0"/>
                      </a:spcBef>
                      <a:spcAft>
                        <a:spcPct val="0"/>
                      </a:spcAft>
                      <a:defRPr/>
                    </a:pPr>
                    <a:endParaRPr lang="en-GB" sz="1600" b="1" kern="0" dirty="0">
                      <a:solidFill>
                        <a:prstClr val="black"/>
                      </a:solidFill>
                      <a:cs typeface="Arial" charset="0"/>
                    </a:endParaRPr>
                  </a:p>
                </p:txBody>
              </p:sp>
            </p:grpSp>
            <p:grpSp>
              <p:nvGrpSpPr>
                <p:cNvPr id="1962" name="Group 1961"/>
                <p:cNvGrpSpPr/>
                <p:nvPr/>
              </p:nvGrpSpPr>
              <p:grpSpPr>
                <a:xfrm flipH="1">
                  <a:off x="6138728" y="4799933"/>
                  <a:ext cx="118522" cy="323218"/>
                  <a:chOff x="4419600" y="2886076"/>
                  <a:chExt cx="306388" cy="1073149"/>
                </a:xfrm>
                <a:grpFill/>
              </p:grpSpPr>
              <p:sp>
                <p:nvSpPr>
                  <p:cNvPr id="1981" name="Freeform 6"/>
                  <p:cNvSpPr>
                    <a:spLocks/>
                  </p:cNvSpPr>
                  <p:nvPr/>
                </p:nvSpPr>
                <p:spPr bwMode="auto">
                  <a:xfrm>
                    <a:off x="4479925" y="2886076"/>
                    <a:ext cx="190500" cy="192087"/>
                  </a:xfrm>
                  <a:custGeom>
                    <a:avLst/>
                    <a:gdLst>
                      <a:gd name="T0" fmla="*/ 19 w 51"/>
                      <a:gd name="T1" fmla="*/ 48 h 51"/>
                      <a:gd name="T2" fmla="*/ 47 w 51"/>
                      <a:gd name="T3" fmla="*/ 32 h 51"/>
                      <a:gd name="T4" fmla="*/ 32 w 51"/>
                      <a:gd name="T5" fmla="*/ 3 h 51"/>
                      <a:gd name="T6" fmla="*/ 3 w 51"/>
                      <a:gd name="T7" fmla="*/ 19 h 51"/>
                      <a:gd name="T8" fmla="*/ 19 w 51"/>
                      <a:gd name="T9" fmla="*/ 48 h 5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51" h="51">
                        <a:moveTo>
                          <a:pt x="19" y="48"/>
                        </a:moveTo>
                        <a:cubicBezTo>
                          <a:pt x="31" y="51"/>
                          <a:pt x="44" y="44"/>
                          <a:pt x="47" y="32"/>
                        </a:cubicBezTo>
                        <a:cubicBezTo>
                          <a:pt x="51" y="20"/>
                          <a:pt x="44" y="7"/>
                          <a:pt x="32" y="3"/>
                        </a:cubicBezTo>
                        <a:cubicBezTo>
                          <a:pt x="19" y="0"/>
                          <a:pt x="7" y="7"/>
                          <a:pt x="3" y="19"/>
                        </a:cubicBezTo>
                        <a:cubicBezTo>
                          <a:pt x="0" y="31"/>
                          <a:pt x="7" y="44"/>
                          <a:pt x="19" y="48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txBody>
                  <a:bodyPr vert="horz" wrap="square" lIns="51435" tIns="25718" rIns="51435" bIns="25718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fontAlgn="base">
                      <a:spcBef>
                        <a:spcPct val="0"/>
                      </a:spcBef>
                      <a:spcAft>
                        <a:spcPct val="0"/>
                      </a:spcAft>
                      <a:defRPr/>
                    </a:pPr>
                    <a:endParaRPr lang="en-GB" sz="1600" b="1" kern="0" dirty="0">
                      <a:solidFill>
                        <a:prstClr val="black"/>
                      </a:solidFill>
                      <a:cs typeface="Arial" charset="0"/>
                    </a:endParaRPr>
                  </a:p>
                </p:txBody>
              </p:sp>
              <p:sp>
                <p:nvSpPr>
                  <p:cNvPr id="1982" name="Freeform 7"/>
                  <p:cNvSpPr>
                    <a:spLocks/>
                  </p:cNvSpPr>
                  <p:nvPr/>
                </p:nvSpPr>
                <p:spPr bwMode="auto">
                  <a:xfrm>
                    <a:off x="4419600" y="3122613"/>
                    <a:ext cx="306388" cy="836612"/>
                  </a:xfrm>
                  <a:custGeom>
                    <a:avLst/>
                    <a:gdLst>
                      <a:gd name="T0" fmla="*/ 70 w 82"/>
                      <a:gd name="T1" fmla="*/ 0 h 223"/>
                      <a:gd name="T2" fmla="*/ 70 w 82"/>
                      <a:gd name="T3" fmla="*/ 0 h 223"/>
                      <a:gd name="T4" fmla="*/ 12 w 82"/>
                      <a:gd name="T5" fmla="*/ 0 h 223"/>
                      <a:gd name="T6" fmla="*/ 12 w 82"/>
                      <a:gd name="T7" fmla="*/ 0 h 223"/>
                      <a:gd name="T8" fmla="*/ 0 w 82"/>
                      <a:gd name="T9" fmla="*/ 12 h 223"/>
                      <a:gd name="T10" fmla="*/ 0 w 82"/>
                      <a:gd name="T11" fmla="*/ 100 h 223"/>
                      <a:gd name="T12" fmla="*/ 12 w 82"/>
                      <a:gd name="T13" fmla="*/ 112 h 223"/>
                      <a:gd name="T14" fmla="*/ 16 w 82"/>
                      <a:gd name="T15" fmla="*/ 112 h 223"/>
                      <a:gd name="T16" fmla="*/ 16 w 82"/>
                      <a:gd name="T17" fmla="*/ 211 h 223"/>
                      <a:gd name="T18" fmla="*/ 28 w 82"/>
                      <a:gd name="T19" fmla="*/ 223 h 223"/>
                      <a:gd name="T20" fmla="*/ 41 w 82"/>
                      <a:gd name="T21" fmla="*/ 211 h 223"/>
                      <a:gd name="T22" fmla="*/ 41 w 82"/>
                      <a:gd name="T23" fmla="*/ 121 h 223"/>
                      <a:gd name="T24" fmla="*/ 42 w 82"/>
                      <a:gd name="T25" fmla="*/ 121 h 223"/>
                      <a:gd name="T26" fmla="*/ 42 w 82"/>
                      <a:gd name="T27" fmla="*/ 211 h 223"/>
                      <a:gd name="T28" fmla="*/ 54 w 82"/>
                      <a:gd name="T29" fmla="*/ 223 h 223"/>
                      <a:gd name="T30" fmla="*/ 66 w 82"/>
                      <a:gd name="T31" fmla="*/ 211 h 223"/>
                      <a:gd name="T32" fmla="*/ 66 w 82"/>
                      <a:gd name="T33" fmla="*/ 112 h 223"/>
                      <a:gd name="T34" fmla="*/ 70 w 82"/>
                      <a:gd name="T35" fmla="*/ 112 h 223"/>
                      <a:gd name="T36" fmla="*/ 82 w 82"/>
                      <a:gd name="T37" fmla="*/ 100 h 223"/>
                      <a:gd name="T38" fmla="*/ 82 w 82"/>
                      <a:gd name="T39" fmla="*/ 12 h 223"/>
                      <a:gd name="T40" fmla="*/ 70 w 82"/>
                      <a:gd name="T41" fmla="*/ 0 h 22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</a:cxnLst>
                    <a:rect l="0" t="0" r="r" b="b"/>
                    <a:pathLst>
                      <a:path w="82" h="223">
                        <a:moveTo>
                          <a:pt x="70" y="0"/>
                        </a:moveTo>
                        <a:cubicBezTo>
                          <a:pt x="70" y="0"/>
                          <a:pt x="70" y="0"/>
                          <a:pt x="70" y="0"/>
                        </a:cubicBezTo>
                        <a:cubicBezTo>
                          <a:pt x="12" y="0"/>
                          <a:pt x="12" y="0"/>
                          <a:pt x="12" y="0"/>
                        </a:cubicBezTo>
                        <a:cubicBezTo>
                          <a:pt x="12" y="0"/>
                          <a:pt x="12" y="0"/>
                          <a:pt x="12" y="0"/>
                        </a:cubicBezTo>
                        <a:cubicBezTo>
                          <a:pt x="6" y="0"/>
                          <a:pt x="0" y="5"/>
                          <a:pt x="0" y="12"/>
                        </a:cubicBezTo>
                        <a:cubicBezTo>
                          <a:pt x="0" y="100"/>
                          <a:pt x="0" y="100"/>
                          <a:pt x="0" y="100"/>
                        </a:cubicBezTo>
                        <a:cubicBezTo>
                          <a:pt x="0" y="107"/>
                          <a:pt x="6" y="112"/>
                          <a:pt x="12" y="112"/>
                        </a:cubicBezTo>
                        <a:cubicBezTo>
                          <a:pt x="14" y="112"/>
                          <a:pt x="15" y="112"/>
                          <a:pt x="16" y="112"/>
                        </a:cubicBezTo>
                        <a:cubicBezTo>
                          <a:pt x="16" y="211"/>
                          <a:pt x="16" y="211"/>
                          <a:pt x="16" y="211"/>
                        </a:cubicBezTo>
                        <a:cubicBezTo>
                          <a:pt x="16" y="218"/>
                          <a:pt x="22" y="223"/>
                          <a:pt x="28" y="223"/>
                        </a:cubicBezTo>
                        <a:cubicBezTo>
                          <a:pt x="35" y="223"/>
                          <a:pt x="41" y="218"/>
                          <a:pt x="41" y="211"/>
                        </a:cubicBezTo>
                        <a:cubicBezTo>
                          <a:pt x="41" y="121"/>
                          <a:pt x="41" y="121"/>
                          <a:pt x="41" y="121"/>
                        </a:cubicBezTo>
                        <a:cubicBezTo>
                          <a:pt x="42" y="121"/>
                          <a:pt x="42" y="121"/>
                          <a:pt x="42" y="121"/>
                        </a:cubicBezTo>
                        <a:cubicBezTo>
                          <a:pt x="42" y="211"/>
                          <a:pt x="42" y="211"/>
                          <a:pt x="42" y="211"/>
                        </a:cubicBezTo>
                        <a:cubicBezTo>
                          <a:pt x="42" y="218"/>
                          <a:pt x="47" y="223"/>
                          <a:pt x="54" y="223"/>
                        </a:cubicBezTo>
                        <a:cubicBezTo>
                          <a:pt x="61" y="223"/>
                          <a:pt x="66" y="218"/>
                          <a:pt x="66" y="211"/>
                        </a:cubicBezTo>
                        <a:cubicBezTo>
                          <a:pt x="66" y="112"/>
                          <a:pt x="66" y="112"/>
                          <a:pt x="66" y="112"/>
                        </a:cubicBezTo>
                        <a:cubicBezTo>
                          <a:pt x="67" y="112"/>
                          <a:pt x="69" y="112"/>
                          <a:pt x="70" y="112"/>
                        </a:cubicBezTo>
                        <a:cubicBezTo>
                          <a:pt x="76" y="112"/>
                          <a:pt x="82" y="107"/>
                          <a:pt x="82" y="100"/>
                        </a:cubicBezTo>
                        <a:cubicBezTo>
                          <a:pt x="82" y="12"/>
                          <a:pt x="82" y="12"/>
                          <a:pt x="82" y="12"/>
                        </a:cubicBezTo>
                        <a:cubicBezTo>
                          <a:pt x="82" y="5"/>
                          <a:pt x="76" y="0"/>
                          <a:pt x="70" y="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txBody>
                  <a:bodyPr vert="horz" wrap="square" lIns="51435" tIns="25718" rIns="51435" bIns="25718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fontAlgn="base">
                      <a:spcBef>
                        <a:spcPct val="0"/>
                      </a:spcBef>
                      <a:spcAft>
                        <a:spcPct val="0"/>
                      </a:spcAft>
                      <a:defRPr/>
                    </a:pPr>
                    <a:endParaRPr lang="en-GB" sz="1600" b="1" kern="0" dirty="0">
                      <a:solidFill>
                        <a:prstClr val="black"/>
                      </a:solidFill>
                      <a:cs typeface="Arial" charset="0"/>
                    </a:endParaRPr>
                  </a:p>
                </p:txBody>
              </p:sp>
            </p:grpSp>
            <p:grpSp>
              <p:nvGrpSpPr>
                <p:cNvPr id="1963" name="Group 1962"/>
                <p:cNvGrpSpPr/>
                <p:nvPr/>
              </p:nvGrpSpPr>
              <p:grpSpPr>
                <a:xfrm flipH="1">
                  <a:off x="6305723" y="4799933"/>
                  <a:ext cx="118522" cy="323218"/>
                  <a:chOff x="4419600" y="2886076"/>
                  <a:chExt cx="306388" cy="1073149"/>
                </a:xfrm>
                <a:grpFill/>
              </p:grpSpPr>
              <p:sp>
                <p:nvSpPr>
                  <p:cNvPr id="1979" name="Freeform 6"/>
                  <p:cNvSpPr>
                    <a:spLocks/>
                  </p:cNvSpPr>
                  <p:nvPr/>
                </p:nvSpPr>
                <p:spPr bwMode="auto">
                  <a:xfrm>
                    <a:off x="4479925" y="2886076"/>
                    <a:ext cx="190500" cy="192087"/>
                  </a:xfrm>
                  <a:custGeom>
                    <a:avLst/>
                    <a:gdLst>
                      <a:gd name="T0" fmla="*/ 19 w 51"/>
                      <a:gd name="T1" fmla="*/ 48 h 51"/>
                      <a:gd name="T2" fmla="*/ 47 w 51"/>
                      <a:gd name="T3" fmla="*/ 32 h 51"/>
                      <a:gd name="T4" fmla="*/ 32 w 51"/>
                      <a:gd name="T5" fmla="*/ 3 h 51"/>
                      <a:gd name="T6" fmla="*/ 3 w 51"/>
                      <a:gd name="T7" fmla="*/ 19 h 51"/>
                      <a:gd name="T8" fmla="*/ 19 w 51"/>
                      <a:gd name="T9" fmla="*/ 48 h 5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51" h="51">
                        <a:moveTo>
                          <a:pt x="19" y="48"/>
                        </a:moveTo>
                        <a:cubicBezTo>
                          <a:pt x="31" y="51"/>
                          <a:pt x="44" y="44"/>
                          <a:pt x="47" y="32"/>
                        </a:cubicBezTo>
                        <a:cubicBezTo>
                          <a:pt x="51" y="20"/>
                          <a:pt x="44" y="7"/>
                          <a:pt x="32" y="3"/>
                        </a:cubicBezTo>
                        <a:cubicBezTo>
                          <a:pt x="19" y="0"/>
                          <a:pt x="7" y="7"/>
                          <a:pt x="3" y="19"/>
                        </a:cubicBezTo>
                        <a:cubicBezTo>
                          <a:pt x="0" y="31"/>
                          <a:pt x="7" y="44"/>
                          <a:pt x="19" y="48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txBody>
                  <a:bodyPr vert="horz" wrap="square" lIns="51435" tIns="25718" rIns="51435" bIns="25718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fontAlgn="base">
                      <a:spcBef>
                        <a:spcPct val="0"/>
                      </a:spcBef>
                      <a:spcAft>
                        <a:spcPct val="0"/>
                      </a:spcAft>
                      <a:defRPr/>
                    </a:pPr>
                    <a:endParaRPr lang="en-GB" sz="1600" b="1" kern="0" dirty="0">
                      <a:solidFill>
                        <a:prstClr val="black"/>
                      </a:solidFill>
                      <a:cs typeface="Arial" charset="0"/>
                    </a:endParaRPr>
                  </a:p>
                </p:txBody>
              </p:sp>
              <p:sp>
                <p:nvSpPr>
                  <p:cNvPr id="1980" name="Freeform 7"/>
                  <p:cNvSpPr>
                    <a:spLocks/>
                  </p:cNvSpPr>
                  <p:nvPr/>
                </p:nvSpPr>
                <p:spPr bwMode="auto">
                  <a:xfrm>
                    <a:off x="4419600" y="3122613"/>
                    <a:ext cx="306388" cy="836612"/>
                  </a:xfrm>
                  <a:custGeom>
                    <a:avLst/>
                    <a:gdLst>
                      <a:gd name="T0" fmla="*/ 70 w 82"/>
                      <a:gd name="T1" fmla="*/ 0 h 223"/>
                      <a:gd name="T2" fmla="*/ 70 w 82"/>
                      <a:gd name="T3" fmla="*/ 0 h 223"/>
                      <a:gd name="T4" fmla="*/ 12 w 82"/>
                      <a:gd name="T5" fmla="*/ 0 h 223"/>
                      <a:gd name="T6" fmla="*/ 12 w 82"/>
                      <a:gd name="T7" fmla="*/ 0 h 223"/>
                      <a:gd name="T8" fmla="*/ 0 w 82"/>
                      <a:gd name="T9" fmla="*/ 12 h 223"/>
                      <a:gd name="T10" fmla="*/ 0 w 82"/>
                      <a:gd name="T11" fmla="*/ 100 h 223"/>
                      <a:gd name="T12" fmla="*/ 12 w 82"/>
                      <a:gd name="T13" fmla="*/ 112 h 223"/>
                      <a:gd name="T14" fmla="*/ 16 w 82"/>
                      <a:gd name="T15" fmla="*/ 112 h 223"/>
                      <a:gd name="T16" fmla="*/ 16 w 82"/>
                      <a:gd name="T17" fmla="*/ 211 h 223"/>
                      <a:gd name="T18" fmla="*/ 28 w 82"/>
                      <a:gd name="T19" fmla="*/ 223 h 223"/>
                      <a:gd name="T20" fmla="*/ 41 w 82"/>
                      <a:gd name="T21" fmla="*/ 211 h 223"/>
                      <a:gd name="T22" fmla="*/ 41 w 82"/>
                      <a:gd name="T23" fmla="*/ 121 h 223"/>
                      <a:gd name="T24" fmla="*/ 42 w 82"/>
                      <a:gd name="T25" fmla="*/ 121 h 223"/>
                      <a:gd name="T26" fmla="*/ 42 w 82"/>
                      <a:gd name="T27" fmla="*/ 211 h 223"/>
                      <a:gd name="T28" fmla="*/ 54 w 82"/>
                      <a:gd name="T29" fmla="*/ 223 h 223"/>
                      <a:gd name="T30" fmla="*/ 66 w 82"/>
                      <a:gd name="T31" fmla="*/ 211 h 223"/>
                      <a:gd name="T32" fmla="*/ 66 w 82"/>
                      <a:gd name="T33" fmla="*/ 112 h 223"/>
                      <a:gd name="T34" fmla="*/ 70 w 82"/>
                      <a:gd name="T35" fmla="*/ 112 h 223"/>
                      <a:gd name="T36" fmla="*/ 82 w 82"/>
                      <a:gd name="T37" fmla="*/ 100 h 223"/>
                      <a:gd name="T38" fmla="*/ 82 w 82"/>
                      <a:gd name="T39" fmla="*/ 12 h 223"/>
                      <a:gd name="T40" fmla="*/ 70 w 82"/>
                      <a:gd name="T41" fmla="*/ 0 h 22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</a:cxnLst>
                    <a:rect l="0" t="0" r="r" b="b"/>
                    <a:pathLst>
                      <a:path w="82" h="223">
                        <a:moveTo>
                          <a:pt x="70" y="0"/>
                        </a:moveTo>
                        <a:cubicBezTo>
                          <a:pt x="70" y="0"/>
                          <a:pt x="70" y="0"/>
                          <a:pt x="70" y="0"/>
                        </a:cubicBezTo>
                        <a:cubicBezTo>
                          <a:pt x="12" y="0"/>
                          <a:pt x="12" y="0"/>
                          <a:pt x="12" y="0"/>
                        </a:cubicBezTo>
                        <a:cubicBezTo>
                          <a:pt x="12" y="0"/>
                          <a:pt x="12" y="0"/>
                          <a:pt x="12" y="0"/>
                        </a:cubicBezTo>
                        <a:cubicBezTo>
                          <a:pt x="6" y="0"/>
                          <a:pt x="0" y="5"/>
                          <a:pt x="0" y="12"/>
                        </a:cubicBezTo>
                        <a:cubicBezTo>
                          <a:pt x="0" y="100"/>
                          <a:pt x="0" y="100"/>
                          <a:pt x="0" y="100"/>
                        </a:cubicBezTo>
                        <a:cubicBezTo>
                          <a:pt x="0" y="107"/>
                          <a:pt x="6" y="112"/>
                          <a:pt x="12" y="112"/>
                        </a:cubicBezTo>
                        <a:cubicBezTo>
                          <a:pt x="14" y="112"/>
                          <a:pt x="15" y="112"/>
                          <a:pt x="16" y="112"/>
                        </a:cubicBezTo>
                        <a:cubicBezTo>
                          <a:pt x="16" y="211"/>
                          <a:pt x="16" y="211"/>
                          <a:pt x="16" y="211"/>
                        </a:cubicBezTo>
                        <a:cubicBezTo>
                          <a:pt x="16" y="218"/>
                          <a:pt x="22" y="223"/>
                          <a:pt x="28" y="223"/>
                        </a:cubicBezTo>
                        <a:cubicBezTo>
                          <a:pt x="35" y="223"/>
                          <a:pt x="41" y="218"/>
                          <a:pt x="41" y="211"/>
                        </a:cubicBezTo>
                        <a:cubicBezTo>
                          <a:pt x="41" y="121"/>
                          <a:pt x="41" y="121"/>
                          <a:pt x="41" y="121"/>
                        </a:cubicBezTo>
                        <a:cubicBezTo>
                          <a:pt x="42" y="121"/>
                          <a:pt x="42" y="121"/>
                          <a:pt x="42" y="121"/>
                        </a:cubicBezTo>
                        <a:cubicBezTo>
                          <a:pt x="42" y="211"/>
                          <a:pt x="42" y="211"/>
                          <a:pt x="42" y="211"/>
                        </a:cubicBezTo>
                        <a:cubicBezTo>
                          <a:pt x="42" y="218"/>
                          <a:pt x="47" y="223"/>
                          <a:pt x="54" y="223"/>
                        </a:cubicBezTo>
                        <a:cubicBezTo>
                          <a:pt x="61" y="223"/>
                          <a:pt x="66" y="218"/>
                          <a:pt x="66" y="211"/>
                        </a:cubicBezTo>
                        <a:cubicBezTo>
                          <a:pt x="66" y="112"/>
                          <a:pt x="66" y="112"/>
                          <a:pt x="66" y="112"/>
                        </a:cubicBezTo>
                        <a:cubicBezTo>
                          <a:pt x="67" y="112"/>
                          <a:pt x="69" y="112"/>
                          <a:pt x="70" y="112"/>
                        </a:cubicBezTo>
                        <a:cubicBezTo>
                          <a:pt x="76" y="112"/>
                          <a:pt x="82" y="107"/>
                          <a:pt x="82" y="100"/>
                        </a:cubicBezTo>
                        <a:cubicBezTo>
                          <a:pt x="82" y="12"/>
                          <a:pt x="82" y="12"/>
                          <a:pt x="82" y="12"/>
                        </a:cubicBezTo>
                        <a:cubicBezTo>
                          <a:pt x="82" y="5"/>
                          <a:pt x="76" y="0"/>
                          <a:pt x="70" y="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txBody>
                  <a:bodyPr vert="horz" wrap="square" lIns="51435" tIns="25718" rIns="51435" bIns="25718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fontAlgn="base">
                      <a:spcBef>
                        <a:spcPct val="0"/>
                      </a:spcBef>
                      <a:spcAft>
                        <a:spcPct val="0"/>
                      </a:spcAft>
                      <a:defRPr/>
                    </a:pPr>
                    <a:endParaRPr lang="en-GB" sz="1600" b="1" kern="0" dirty="0">
                      <a:solidFill>
                        <a:prstClr val="black"/>
                      </a:solidFill>
                      <a:cs typeface="Arial" charset="0"/>
                    </a:endParaRPr>
                  </a:p>
                </p:txBody>
              </p:sp>
            </p:grpSp>
            <p:grpSp>
              <p:nvGrpSpPr>
                <p:cNvPr id="1964" name="Group 1963"/>
                <p:cNvGrpSpPr/>
                <p:nvPr/>
              </p:nvGrpSpPr>
              <p:grpSpPr>
                <a:xfrm flipH="1">
                  <a:off x="5637745" y="5141979"/>
                  <a:ext cx="118522" cy="323218"/>
                  <a:chOff x="4419600" y="2886076"/>
                  <a:chExt cx="306388" cy="1073149"/>
                </a:xfrm>
                <a:grpFill/>
              </p:grpSpPr>
              <p:sp>
                <p:nvSpPr>
                  <p:cNvPr id="1977" name="Freeform 6"/>
                  <p:cNvSpPr>
                    <a:spLocks/>
                  </p:cNvSpPr>
                  <p:nvPr/>
                </p:nvSpPr>
                <p:spPr bwMode="auto">
                  <a:xfrm>
                    <a:off x="4479925" y="2886076"/>
                    <a:ext cx="190500" cy="192087"/>
                  </a:xfrm>
                  <a:custGeom>
                    <a:avLst/>
                    <a:gdLst>
                      <a:gd name="T0" fmla="*/ 19 w 51"/>
                      <a:gd name="T1" fmla="*/ 48 h 51"/>
                      <a:gd name="T2" fmla="*/ 47 w 51"/>
                      <a:gd name="T3" fmla="*/ 32 h 51"/>
                      <a:gd name="T4" fmla="*/ 32 w 51"/>
                      <a:gd name="T5" fmla="*/ 3 h 51"/>
                      <a:gd name="T6" fmla="*/ 3 w 51"/>
                      <a:gd name="T7" fmla="*/ 19 h 51"/>
                      <a:gd name="T8" fmla="*/ 19 w 51"/>
                      <a:gd name="T9" fmla="*/ 48 h 5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51" h="51">
                        <a:moveTo>
                          <a:pt x="19" y="48"/>
                        </a:moveTo>
                        <a:cubicBezTo>
                          <a:pt x="31" y="51"/>
                          <a:pt x="44" y="44"/>
                          <a:pt x="47" y="32"/>
                        </a:cubicBezTo>
                        <a:cubicBezTo>
                          <a:pt x="51" y="20"/>
                          <a:pt x="44" y="7"/>
                          <a:pt x="32" y="3"/>
                        </a:cubicBezTo>
                        <a:cubicBezTo>
                          <a:pt x="19" y="0"/>
                          <a:pt x="7" y="7"/>
                          <a:pt x="3" y="19"/>
                        </a:cubicBezTo>
                        <a:cubicBezTo>
                          <a:pt x="0" y="31"/>
                          <a:pt x="7" y="44"/>
                          <a:pt x="19" y="48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txBody>
                  <a:bodyPr vert="horz" wrap="square" lIns="51435" tIns="25718" rIns="51435" bIns="25718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fontAlgn="base">
                      <a:spcBef>
                        <a:spcPct val="0"/>
                      </a:spcBef>
                      <a:spcAft>
                        <a:spcPct val="0"/>
                      </a:spcAft>
                      <a:defRPr/>
                    </a:pPr>
                    <a:endParaRPr lang="en-GB" sz="1600" b="1" kern="0" dirty="0">
                      <a:solidFill>
                        <a:prstClr val="black"/>
                      </a:solidFill>
                      <a:cs typeface="Arial" charset="0"/>
                    </a:endParaRPr>
                  </a:p>
                </p:txBody>
              </p:sp>
              <p:sp>
                <p:nvSpPr>
                  <p:cNvPr id="1978" name="Freeform 7"/>
                  <p:cNvSpPr>
                    <a:spLocks/>
                  </p:cNvSpPr>
                  <p:nvPr/>
                </p:nvSpPr>
                <p:spPr bwMode="auto">
                  <a:xfrm>
                    <a:off x="4419600" y="3122613"/>
                    <a:ext cx="306388" cy="836612"/>
                  </a:xfrm>
                  <a:custGeom>
                    <a:avLst/>
                    <a:gdLst>
                      <a:gd name="T0" fmla="*/ 70 w 82"/>
                      <a:gd name="T1" fmla="*/ 0 h 223"/>
                      <a:gd name="T2" fmla="*/ 70 w 82"/>
                      <a:gd name="T3" fmla="*/ 0 h 223"/>
                      <a:gd name="T4" fmla="*/ 12 w 82"/>
                      <a:gd name="T5" fmla="*/ 0 h 223"/>
                      <a:gd name="T6" fmla="*/ 12 w 82"/>
                      <a:gd name="T7" fmla="*/ 0 h 223"/>
                      <a:gd name="T8" fmla="*/ 0 w 82"/>
                      <a:gd name="T9" fmla="*/ 12 h 223"/>
                      <a:gd name="T10" fmla="*/ 0 w 82"/>
                      <a:gd name="T11" fmla="*/ 100 h 223"/>
                      <a:gd name="T12" fmla="*/ 12 w 82"/>
                      <a:gd name="T13" fmla="*/ 112 h 223"/>
                      <a:gd name="T14" fmla="*/ 16 w 82"/>
                      <a:gd name="T15" fmla="*/ 112 h 223"/>
                      <a:gd name="T16" fmla="*/ 16 w 82"/>
                      <a:gd name="T17" fmla="*/ 211 h 223"/>
                      <a:gd name="T18" fmla="*/ 28 w 82"/>
                      <a:gd name="T19" fmla="*/ 223 h 223"/>
                      <a:gd name="T20" fmla="*/ 41 w 82"/>
                      <a:gd name="T21" fmla="*/ 211 h 223"/>
                      <a:gd name="T22" fmla="*/ 41 w 82"/>
                      <a:gd name="T23" fmla="*/ 121 h 223"/>
                      <a:gd name="T24" fmla="*/ 42 w 82"/>
                      <a:gd name="T25" fmla="*/ 121 h 223"/>
                      <a:gd name="T26" fmla="*/ 42 w 82"/>
                      <a:gd name="T27" fmla="*/ 211 h 223"/>
                      <a:gd name="T28" fmla="*/ 54 w 82"/>
                      <a:gd name="T29" fmla="*/ 223 h 223"/>
                      <a:gd name="T30" fmla="*/ 66 w 82"/>
                      <a:gd name="T31" fmla="*/ 211 h 223"/>
                      <a:gd name="T32" fmla="*/ 66 w 82"/>
                      <a:gd name="T33" fmla="*/ 112 h 223"/>
                      <a:gd name="T34" fmla="*/ 70 w 82"/>
                      <a:gd name="T35" fmla="*/ 112 h 223"/>
                      <a:gd name="T36" fmla="*/ 82 w 82"/>
                      <a:gd name="T37" fmla="*/ 100 h 223"/>
                      <a:gd name="T38" fmla="*/ 82 w 82"/>
                      <a:gd name="T39" fmla="*/ 12 h 223"/>
                      <a:gd name="T40" fmla="*/ 70 w 82"/>
                      <a:gd name="T41" fmla="*/ 0 h 22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</a:cxnLst>
                    <a:rect l="0" t="0" r="r" b="b"/>
                    <a:pathLst>
                      <a:path w="82" h="223">
                        <a:moveTo>
                          <a:pt x="70" y="0"/>
                        </a:moveTo>
                        <a:cubicBezTo>
                          <a:pt x="70" y="0"/>
                          <a:pt x="70" y="0"/>
                          <a:pt x="70" y="0"/>
                        </a:cubicBezTo>
                        <a:cubicBezTo>
                          <a:pt x="12" y="0"/>
                          <a:pt x="12" y="0"/>
                          <a:pt x="12" y="0"/>
                        </a:cubicBezTo>
                        <a:cubicBezTo>
                          <a:pt x="12" y="0"/>
                          <a:pt x="12" y="0"/>
                          <a:pt x="12" y="0"/>
                        </a:cubicBezTo>
                        <a:cubicBezTo>
                          <a:pt x="6" y="0"/>
                          <a:pt x="0" y="5"/>
                          <a:pt x="0" y="12"/>
                        </a:cubicBezTo>
                        <a:cubicBezTo>
                          <a:pt x="0" y="100"/>
                          <a:pt x="0" y="100"/>
                          <a:pt x="0" y="100"/>
                        </a:cubicBezTo>
                        <a:cubicBezTo>
                          <a:pt x="0" y="107"/>
                          <a:pt x="6" y="112"/>
                          <a:pt x="12" y="112"/>
                        </a:cubicBezTo>
                        <a:cubicBezTo>
                          <a:pt x="14" y="112"/>
                          <a:pt x="15" y="112"/>
                          <a:pt x="16" y="112"/>
                        </a:cubicBezTo>
                        <a:cubicBezTo>
                          <a:pt x="16" y="211"/>
                          <a:pt x="16" y="211"/>
                          <a:pt x="16" y="211"/>
                        </a:cubicBezTo>
                        <a:cubicBezTo>
                          <a:pt x="16" y="218"/>
                          <a:pt x="22" y="223"/>
                          <a:pt x="28" y="223"/>
                        </a:cubicBezTo>
                        <a:cubicBezTo>
                          <a:pt x="35" y="223"/>
                          <a:pt x="41" y="218"/>
                          <a:pt x="41" y="211"/>
                        </a:cubicBezTo>
                        <a:cubicBezTo>
                          <a:pt x="41" y="121"/>
                          <a:pt x="41" y="121"/>
                          <a:pt x="41" y="121"/>
                        </a:cubicBezTo>
                        <a:cubicBezTo>
                          <a:pt x="42" y="121"/>
                          <a:pt x="42" y="121"/>
                          <a:pt x="42" y="121"/>
                        </a:cubicBezTo>
                        <a:cubicBezTo>
                          <a:pt x="42" y="211"/>
                          <a:pt x="42" y="211"/>
                          <a:pt x="42" y="211"/>
                        </a:cubicBezTo>
                        <a:cubicBezTo>
                          <a:pt x="42" y="218"/>
                          <a:pt x="47" y="223"/>
                          <a:pt x="54" y="223"/>
                        </a:cubicBezTo>
                        <a:cubicBezTo>
                          <a:pt x="61" y="223"/>
                          <a:pt x="66" y="218"/>
                          <a:pt x="66" y="211"/>
                        </a:cubicBezTo>
                        <a:cubicBezTo>
                          <a:pt x="66" y="112"/>
                          <a:pt x="66" y="112"/>
                          <a:pt x="66" y="112"/>
                        </a:cubicBezTo>
                        <a:cubicBezTo>
                          <a:pt x="67" y="112"/>
                          <a:pt x="69" y="112"/>
                          <a:pt x="70" y="112"/>
                        </a:cubicBezTo>
                        <a:cubicBezTo>
                          <a:pt x="76" y="112"/>
                          <a:pt x="82" y="107"/>
                          <a:pt x="82" y="100"/>
                        </a:cubicBezTo>
                        <a:cubicBezTo>
                          <a:pt x="82" y="12"/>
                          <a:pt x="82" y="12"/>
                          <a:pt x="82" y="12"/>
                        </a:cubicBezTo>
                        <a:cubicBezTo>
                          <a:pt x="82" y="5"/>
                          <a:pt x="76" y="0"/>
                          <a:pt x="70" y="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txBody>
                  <a:bodyPr vert="horz" wrap="square" lIns="51435" tIns="25718" rIns="51435" bIns="25718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fontAlgn="base">
                      <a:spcBef>
                        <a:spcPct val="0"/>
                      </a:spcBef>
                      <a:spcAft>
                        <a:spcPct val="0"/>
                      </a:spcAft>
                      <a:defRPr/>
                    </a:pPr>
                    <a:endParaRPr lang="en-GB" sz="1600" b="1" kern="0" dirty="0">
                      <a:solidFill>
                        <a:prstClr val="black"/>
                      </a:solidFill>
                      <a:cs typeface="Arial" charset="0"/>
                    </a:endParaRPr>
                  </a:p>
                </p:txBody>
              </p:sp>
            </p:grpSp>
            <p:grpSp>
              <p:nvGrpSpPr>
                <p:cNvPr id="1965" name="Group 1964"/>
                <p:cNvGrpSpPr/>
                <p:nvPr/>
              </p:nvGrpSpPr>
              <p:grpSpPr>
                <a:xfrm flipH="1">
                  <a:off x="5804739" y="5141979"/>
                  <a:ext cx="118522" cy="323218"/>
                  <a:chOff x="4419600" y="2886076"/>
                  <a:chExt cx="306388" cy="1073149"/>
                </a:xfrm>
                <a:grpFill/>
              </p:grpSpPr>
              <p:sp>
                <p:nvSpPr>
                  <p:cNvPr id="1975" name="Freeform 6"/>
                  <p:cNvSpPr>
                    <a:spLocks/>
                  </p:cNvSpPr>
                  <p:nvPr/>
                </p:nvSpPr>
                <p:spPr bwMode="auto">
                  <a:xfrm>
                    <a:off x="4479925" y="2886076"/>
                    <a:ext cx="190500" cy="192087"/>
                  </a:xfrm>
                  <a:custGeom>
                    <a:avLst/>
                    <a:gdLst>
                      <a:gd name="T0" fmla="*/ 19 w 51"/>
                      <a:gd name="T1" fmla="*/ 48 h 51"/>
                      <a:gd name="T2" fmla="*/ 47 w 51"/>
                      <a:gd name="T3" fmla="*/ 32 h 51"/>
                      <a:gd name="T4" fmla="*/ 32 w 51"/>
                      <a:gd name="T5" fmla="*/ 3 h 51"/>
                      <a:gd name="T6" fmla="*/ 3 w 51"/>
                      <a:gd name="T7" fmla="*/ 19 h 51"/>
                      <a:gd name="T8" fmla="*/ 19 w 51"/>
                      <a:gd name="T9" fmla="*/ 48 h 5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51" h="51">
                        <a:moveTo>
                          <a:pt x="19" y="48"/>
                        </a:moveTo>
                        <a:cubicBezTo>
                          <a:pt x="31" y="51"/>
                          <a:pt x="44" y="44"/>
                          <a:pt x="47" y="32"/>
                        </a:cubicBezTo>
                        <a:cubicBezTo>
                          <a:pt x="51" y="20"/>
                          <a:pt x="44" y="7"/>
                          <a:pt x="32" y="3"/>
                        </a:cubicBezTo>
                        <a:cubicBezTo>
                          <a:pt x="19" y="0"/>
                          <a:pt x="7" y="7"/>
                          <a:pt x="3" y="19"/>
                        </a:cubicBezTo>
                        <a:cubicBezTo>
                          <a:pt x="0" y="31"/>
                          <a:pt x="7" y="44"/>
                          <a:pt x="19" y="48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txBody>
                  <a:bodyPr vert="horz" wrap="square" lIns="51435" tIns="25718" rIns="51435" bIns="25718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fontAlgn="base">
                      <a:spcBef>
                        <a:spcPct val="0"/>
                      </a:spcBef>
                      <a:spcAft>
                        <a:spcPct val="0"/>
                      </a:spcAft>
                      <a:defRPr/>
                    </a:pPr>
                    <a:endParaRPr lang="en-GB" sz="1600" b="1" kern="0" dirty="0">
                      <a:solidFill>
                        <a:prstClr val="black"/>
                      </a:solidFill>
                      <a:cs typeface="Arial" charset="0"/>
                    </a:endParaRPr>
                  </a:p>
                </p:txBody>
              </p:sp>
              <p:sp>
                <p:nvSpPr>
                  <p:cNvPr id="1976" name="Freeform 7"/>
                  <p:cNvSpPr>
                    <a:spLocks/>
                  </p:cNvSpPr>
                  <p:nvPr/>
                </p:nvSpPr>
                <p:spPr bwMode="auto">
                  <a:xfrm>
                    <a:off x="4419600" y="3122613"/>
                    <a:ext cx="306388" cy="836612"/>
                  </a:xfrm>
                  <a:custGeom>
                    <a:avLst/>
                    <a:gdLst>
                      <a:gd name="T0" fmla="*/ 70 w 82"/>
                      <a:gd name="T1" fmla="*/ 0 h 223"/>
                      <a:gd name="T2" fmla="*/ 70 w 82"/>
                      <a:gd name="T3" fmla="*/ 0 h 223"/>
                      <a:gd name="T4" fmla="*/ 12 w 82"/>
                      <a:gd name="T5" fmla="*/ 0 h 223"/>
                      <a:gd name="T6" fmla="*/ 12 w 82"/>
                      <a:gd name="T7" fmla="*/ 0 h 223"/>
                      <a:gd name="T8" fmla="*/ 0 w 82"/>
                      <a:gd name="T9" fmla="*/ 12 h 223"/>
                      <a:gd name="T10" fmla="*/ 0 w 82"/>
                      <a:gd name="T11" fmla="*/ 100 h 223"/>
                      <a:gd name="T12" fmla="*/ 12 w 82"/>
                      <a:gd name="T13" fmla="*/ 112 h 223"/>
                      <a:gd name="T14" fmla="*/ 16 w 82"/>
                      <a:gd name="T15" fmla="*/ 112 h 223"/>
                      <a:gd name="T16" fmla="*/ 16 w 82"/>
                      <a:gd name="T17" fmla="*/ 211 h 223"/>
                      <a:gd name="T18" fmla="*/ 28 w 82"/>
                      <a:gd name="T19" fmla="*/ 223 h 223"/>
                      <a:gd name="T20" fmla="*/ 41 w 82"/>
                      <a:gd name="T21" fmla="*/ 211 h 223"/>
                      <a:gd name="T22" fmla="*/ 41 w 82"/>
                      <a:gd name="T23" fmla="*/ 121 h 223"/>
                      <a:gd name="T24" fmla="*/ 42 w 82"/>
                      <a:gd name="T25" fmla="*/ 121 h 223"/>
                      <a:gd name="T26" fmla="*/ 42 w 82"/>
                      <a:gd name="T27" fmla="*/ 211 h 223"/>
                      <a:gd name="T28" fmla="*/ 54 w 82"/>
                      <a:gd name="T29" fmla="*/ 223 h 223"/>
                      <a:gd name="T30" fmla="*/ 66 w 82"/>
                      <a:gd name="T31" fmla="*/ 211 h 223"/>
                      <a:gd name="T32" fmla="*/ 66 w 82"/>
                      <a:gd name="T33" fmla="*/ 112 h 223"/>
                      <a:gd name="T34" fmla="*/ 70 w 82"/>
                      <a:gd name="T35" fmla="*/ 112 h 223"/>
                      <a:gd name="T36" fmla="*/ 82 w 82"/>
                      <a:gd name="T37" fmla="*/ 100 h 223"/>
                      <a:gd name="T38" fmla="*/ 82 w 82"/>
                      <a:gd name="T39" fmla="*/ 12 h 223"/>
                      <a:gd name="T40" fmla="*/ 70 w 82"/>
                      <a:gd name="T41" fmla="*/ 0 h 22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</a:cxnLst>
                    <a:rect l="0" t="0" r="r" b="b"/>
                    <a:pathLst>
                      <a:path w="82" h="223">
                        <a:moveTo>
                          <a:pt x="70" y="0"/>
                        </a:moveTo>
                        <a:cubicBezTo>
                          <a:pt x="70" y="0"/>
                          <a:pt x="70" y="0"/>
                          <a:pt x="70" y="0"/>
                        </a:cubicBezTo>
                        <a:cubicBezTo>
                          <a:pt x="12" y="0"/>
                          <a:pt x="12" y="0"/>
                          <a:pt x="12" y="0"/>
                        </a:cubicBezTo>
                        <a:cubicBezTo>
                          <a:pt x="12" y="0"/>
                          <a:pt x="12" y="0"/>
                          <a:pt x="12" y="0"/>
                        </a:cubicBezTo>
                        <a:cubicBezTo>
                          <a:pt x="6" y="0"/>
                          <a:pt x="0" y="5"/>
                          <a:pt x="0" y="12"/>
                        </a:cubicBezTo>
                        <a:cubicBezTo>
                          <a:pt x="0" y="100"/>
                          <a:pt x="0" y="100"/>
                          <a:pt x="0" y="100"/>
                        </a:cubicBezTo>
                        <a:cubicBezTo>
                          <a:pt x="0" y="107"/>
                          <a:pt x="6" y="112"/>
                          <a:pt x="12" y="112"/>
                        </a:cubicBezTo>
                        <a:cubicBezTo>
                          <a:pt x="14" y="112"/>
                          <a:pt x="15" y="112"/>
                          <a:pt x="16" y="112"/>
                        </a:cubicBezTo>
                        <a:cubicBezTo>
                          <a:pt x="16" y="211"/>
                          <a:pt x="16" y="211"/>
                          <a:pt x="16" y="211"/>
                        </a:cubicBezTo>
                        <a:cubicBezTo>
                          <a:pt x="16" y="218"/>
                          <a:pt x="22" y="223"/>
                          <a:pt x="28" y="223"/>
                        </a:cubicBezTo>
                        <a:cubicBezTo>
                          <a:pt x="35" y="223"/>
                          <a:pt x="41" y="218"/>
                          <a:pt x="41" y="211"/>
                        </a:cubicBezTo>
                        <a:cubicBezTo>
                          <a:pt x="41" y="121"/>
                          <a:pt x="41" y="121"/>
                          <a:pt x="41" y="121"/>
                        </a:cubicBezTo>
                        <a:cubicBezTo>
                          <a:pt x="42" y="121"/>
                          <a:pt x="42" y="121"/>
                          <a:pt x="42" y="121"/>
                        </a:cubicBezTo>
                        <a:cubicBezTo>
                          <a:pt x="42" y="211"/>
                          <a:pt x="42" y="211"/>
                          <a:pt x="42" y="211"/>
                        </a:cubicBezTo>
                        <a:cubicBezTo>
                          <a:pt x="42" y="218"/>
                          <a:pt x="47" y="223"/>
                          <a:pt x="54" y="223"/>
                        </a:cubicBezTo>
                        <a:cubicBezTo>
                          <a:pt x="61" y="223"/>
                          <a:pt x="66" y="218"/>
                          <a:pt x="66" y="211"/>
                        </a:cubicBezTo>
                        <a:cubicBezTo>
                          <a:pt x="66" y="112"/>
                          <a:pt x="66" y="112"/>
                          <a:pt x="66" y="112"/>
                        </a:cubicBezTo>
                        <a:cubicBezTo>
                          <a:pt x="67" y="112"/>
                          <a:pt x="69" y="112"/>
                          <a:pt x="70" y="112"/>
                        </a:cubicBezTo>
                        <a:cubicBezTo>
                          <a:pt x="76" y="112"/>
                          <a:pt x="82" y="107"/>
                          <a:pt x="82" y="100"/>
                        </a:cubicBezTo>
                        <a:cubicBezTo>
                          <a:pt x="82" y="12"/>
                          <a:pt x="82" y="12"/>
                          <a:pt x="82" y="12"/>
                        </a:cubicBezTo>
                        <a:cubicBezTo>
                          <a:pt x="82" y="5"/>
                          <a:pt x="76" y="0"/>
                          <a:pt x="70" y="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txBody>
                  <a:bodyPr vert="horz" wrap="square" lIns="51435" tIns="25718" rIns="51435" bIns="25718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fontAlgn="base">
                      <a:spcBef>
                        <a:spcPct val="0"/>
                      </a:spcBef>
                      <a:spcAft>
                        <a:spcPct val="0"/>
                      </a:spcAft>
                      <a:defRPr/>
                    </a:pPr>
                    <a:endParaRPr lang="en-GB" sz="1600" b="1" kern="0" dirty="0">
                      <a:solidFill>
                        <a:prstClr val="black"/>
                      </a:solidFill>
                      <a:cs typeface="Arial" charset="0"/>
                    </a:endParaRPr>
                  </a:p>
                </p:txBody>
              </p:sp>
            </p:grpSp>
            <p:grpSp>
              <p:nvGrpSpPr>
                <p:cNvPr id="1966" name="Group 1965"/>
                <p:cNvGrpSpPr/>
                <p:nvPr/>
              </p:nvGrpSpPr>
              <p:grpSpPr>
                <a:xfrm flipH="1">
                  <a:off x="5971734" y="5141979"/>
                  <a:ext cx="118522" cy="323218"/>
                  <a:chOff x="4419600" y="2886076"/>
                  <a:chExt cx="306388" cy="1073149"/>
                </a:xfrm>
                <a:grpFill/>
              </p:grpSpPr>
              <p:sp>
                <p:nvSpPr>
                  <p:cNvPr id="1973" name="Freeform 6"/>
                  <p:cNvSpPr>
                    <a:spLocks/>
                  </p:cNvSpPr>
                  <p:nvPr/>
                </p:nvSpPr>
                <p:spPr bwMode="auto">
                  <a:xfrm>
                    <a:off x="4479925" y="2886076"/>
                    <a:ext cx="190500" cy="192087"/>
                  </a:xfrm>
                  <a:custGeom>
                    <a:avLst/>
                    <a:gdLst>
                      <a:gd name="T0" fmla="*/ 19 w 51"/>
                      <a:gd name="T1" fmla="*/ 48 h 51"/>
                      <a:gd name="T2" fmla="*/ 47 w 51"/>
                      <a:gd name="T3" fmla="*/ 32 h 51"/>
                      <a:gd name="T4" fmla="*/ 32 w 51"/>
                      <a:gd name="T5" fmla="*/ 3 h 51"/>
                      <a:gd name="T6" fmla="*/ 3 w 51"/>
                      <a:gd name="T7" fmla="*/ 19 h 51"/>
                      <a:gd name="T8" fmla="*/ 19 w 51"/>
                      <a:gd name="T9" fmla="*/ 48 h 5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51" h="51">
                        <a:moveTo>
                          <a:pt x="19" y="48"/>
                        </a:moveTo>
                        <a:cubicBezTo>
                          <a:pt x="31" y="51"/>
                          <a:pt x="44" y="44"/>
                          <a:pt x="47" y="32"/>
                        </a:cubicBezTo>
                        <a:cubicBezTo>
                          <a:pt x="51" y="20"/>
                          <a:pt x="44" y="7"/>
                          <a:pt x="32" y="3"/>
                        </a:cubicBezTo>
                        <a:cubicBezTo>
                          <a:pt x="19" y="0"/>
                          <a:pt x="7" y="7"/>
                          <a:pt x="3" y="19"/>
                        </a:cubicBezTo>
                        <a:cubicBezTo>
                          <a:pt x="0" y="31"/>
                          <a:pt x="7" y="44"/>
                          <a:pt x="19" y="48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txBody>
                  <a:bodyPr vert="horz" wrap="square" lIns="51435" tIns="25718" rIns="51435" bIns="25718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fontAlgn="base">
                      <a:spcBef>
                        <a:spcPct val="0"/>
                      </a:spcBef>
                      <a:spcAft>
                        <a:spcPct val="0"/>
                      </a:spcAft>
                      <a:defRPr/>
                    </a:pPr>
                    <a:endParaRPr lang="en-GB" sz="1600" b="1" kern="0" dirty="0">
                      <a:solidFill>
                        <a:prstClr val="black"/>
                      </a:solidFill>
                      <a:cs typeface="Arial" charset="0"/>
                    </a:endParaRPr>
                  </a:p>
                </p:txBody>
              </p:sp>
              <p:sp>
                <p:nvSpPr>
                  <p:cNvPr id="1974" name="Freeform 7"/>
                  <p:cNvSpPr>
                    <a:spLocks/>
                  </p:cNvSpPr>
                  <p:nvPr/>
                </p:nvSpPr>
                <p:spPr bwMode="auto">
                  <a:xfrm>
                    <a:off x="4419600" y="3122613"/>
                    <a:ext cx="306388" cy="836612"/>
                  </a:xfrm>
                  <a:custGeom>
                    <a:avLst/>
                    <a:gdLst>
                      <a:gd name="T0" fmla="*/ 70 w 82"/>
                      <a:gd name="T1" fmla="*/ 0 h 223"/>
                      <a:gd name="T2" fmla="*/ 70 w 82"/>
                      <a:gd name="T3" fmla="*/ 0 h 223"/>
                      <a:gd name="T4" fmla="*/ 12 w 82"/>
                      <a:gd name="T5" fmla="*/ 0 h 223"/>
                      <a:gd name="T6" fmla="*/ 12 w 82"/>
                      <a:gd name="T7" fmla="*/ 0 h 223"/>
                      <a:gd name="T8" fmla="*/ 0 w 82"/>
                      <a:gd name="T9" fmla="*/ 12 h 223"/>
                      <a:gd name="T10" fmla="*/ 0 w 82"/>
                      <a:gd name="T11" fmla="*/ 100 h 223"/>
                      <a:gd name="T12" fmla="*/ 12 w 82"/>
                      <a:gd name="T13" fmla="*/ 112 h 223"/>
                      <a:gd name="T14" fmla="*/ 16 w 82"/>
                      <a:gd name="T15" fmla="*/ 112 h 223"/>
                      <a:gd name="T16" fmla="*/ 16 w 82"/>
                      <a:gd name="T17" fmla="*/ 211 h 223"/>
                      <a:gd name="T18" fmla="*/ 28 w 82"/>
                      <a:gd name="T19" fmla="*/ 223 h 223"/>
                      <a:gd name="T20" fmla="*/ 41 w 82"/>
                      <a:gd name="T21" fmla="*/ 211 h 223"/>
                      <a:gd name="T22" fmla="*/ 41 w 82"/>
                      <a:gd name="T23" fmla="*/ 121 h 223"/>
                      <a:gd name="T24" fmla="*/ 42 w 82"/>
                      <a:gd name="T25" fmla="*/ 121 h 223"/>
                      <a:gd name="T26" fmla="*/ 42 w 82"/>
                      <a:gd name="T27" fmla="*/ 211 h 223"/>
                      <a:gd name="T28" fmla="*/ 54 w 82"/>
                      <a:gd name="T29" fmla="*/ 223 h 223"/>
                      <a:gd name="T30" fmla="*/ 66 w 82"/>
                      <a:gd name="T31" fmla="*/ 211 h 223"/>
                      <a:gd name="T32" fmla="*/ 66 w 82"/>
                      <a:gd name="T33" fmla="*/ 112 h 223"/>
                      <a:gd name="T34" fmla="*/ 70 w 82"/>
                      <a:gd name="T35" fmla="*/ 112 h 223"/>
                      <a:gd name="T36" fmla="*/ 82 w 82"/>
                      <a:gd name="T37" fmla="*/ 100 h 223"/>
                      <a:gd name="T38" fmla="*/ 82 w 82"/>
                      <a:gd name="T39" fmla="*/ 12 h 223"/>
                      <a:gd name="T40" fmla="*/ 70 w 82"/>
                      <a:gd name="T41" fmla="*/ 0 h 22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</a:cxnLst>
                    <a:rect l="0" t="0" r="r" b="b"/>
                    <a:pathLst>
                      <a:path w="82" h="223">
                        <a:moveTo>
                          <a:pt x="70" y="0"/>
                        </a:moveTo>
                        <a:cubicBezTo>
                          <a:pt x="70" y="0"/>
                          <a:pt x="70" y="0"/>
                          <a:pt x="70" y="0"/>
                        </a:cubicBezTo>
                        <a:cubicBezTo>
                          <a:pt x="12" y="0"/>
                          <a:pt x="12" y="0"/>
                          <a:pt x="12" y="0"/>
                        </a:cubicBezTo>
                        <a:cubicBezTo>
                          <a:pt x="12" y="0"/>
                          <a:pt x="12" y="0"/>
                          <a:pt x="12" y="0"/>
                        </a:cubicBezTo>
                        <a:cubicBezTo>
                          <a:pt x="6" y="0"/>
                          <a:pt x="0" y="5"/>
                          <a:pt x="0" y="12"/>
                        </a:cubicBezTo>
                        <a:cubicBezTo>
                          <a:pt x="0" y="100"/>
                          <a:pt x="0" y="100"/>
                          <a:pt x="0" y="100"/>
                        </a:cubicBezTo>
                        <a:cubicBezTo>
                          <a:pt x="0" y="107"/>
                          <a:pt x="6" y="112"/>
                          <a:pt x="12" y="112"/>
                        </a:cubicBezTo>
                        <a:cubicBezTo>
                          <a:pt x="14" y="112"/>
                          <a:pt x="15" y="112"/>
                          <a:pt x="16" y="112"/>
                        </a:cubicBezTo>
                        <a:cubicBezTo>
                          <a:pt x="16" y="211"/>
                          <a:pt x="16" y="211"/>
                          <a:pt x="16" y="211"/>
                        </a:cubicBezTo>
                        <a:cubicBezTo>
                          <a:pt x="16" y="218"/>
                          <a:pt x="22" y="223"/>
                          <a:pt x="28" y="223"/>
                        </a:cubicBezTo>
                        <a:cubicBezTo>
                          <a:pt x="35" y="223"/>
                          <a:pt x="41" y="218"/>
                          <a:pt x="41" y="211"/>
                        </a:cubicBezTo>
                        <a:cubicBezTo>
                          <a:pt x="41" y="121"/>
                          <a:pt x="41" y="121"/>
                          <a:pt x="41" y="121"/>
                        </a:cubicBezTo>
                        <a:cubicBezTo>
                          <a:pt x="42" y="121"/>
                          <a:pt x="42" y="121"/>
                          <a:pt x="42" y="121"/>
                        </a:cubicBezTo>
                        <a:cubicBezTo>
                          <a:pt x="42" y="211"/>
                          <a:pt x="42" y="211"/>
                          <a:pt x="42" y="211"/>
                        </a:cubicBezTo>
                        <a:cubicBezTo>
                          <a:pt x="42" y="218"/>
                          <a:pt x="47" y="223"/>
                          <a:pt x="54" y="223"/>
                        </a:cubicBezTo>
                        <a:cubicBezTo>
                          <a:pt x="61" y="223"/>
                          <a:pt x="66" y="218"/>
                          <a:pt x="66" y="211"/>
                        </a:cubicBezTo>
                        <a:cubicBezTo>
                          <a:pt x="66" y="112"/>
                          <a:pt x="66" y="112"/>
                          <a:pt x="66" y="112"/>
                        </a:cubicBezTo>
                        <a:cubicBezTo>
                          <a:pt x="67" y="112"/>
                          <a:pt x="69" y="112"/>
                          <a:pt x="70" y="112"/>
                        </a:cubicBezTo>
                        <a:cubicBezTo>
                          <a:pt x="76" y="112"/>
                          <a:pt x="82" y="107"/>
                          <a:pt x="82" y="100"/>
                        </a:cubicBezTo>
                        <a:cubicBezTo>
                          <a:pt x="82" y="12"/>
                          <a:pt x="82" y="12"/>
                          <a:pt x="82" y="12"/>
                        </a:cubicBezTo>
                        <a:cubicBezTo>
                          <a:pt x="82" y="5"/>
                          <a:pt x="76" y="0"/>
                          <a:pt x="70" y="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txBody>
                  <a:bodyPr vert="horz" wrap="square" lIns="51435" tIns="25718" rIns="51435" bIns="25718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fontAlgn="base">
                      <a:spcBef>
                        <a:spcPct val="0"/>
                      </a:spcBef>
                      <a:spcAft>
                        <a:spcPct val="0"/>
                      </a:spcAft>
                      <a:defRPr/>
                    </a:pPr>
                    <a:endParaRPr lang="en-GB" sz="1600" b="1" kern="0" dirty="0">
                      <a:solidFill>
                        <a:prstClr val="black"/>
                      </a:solidFill>
                      <a:cs typeface="Arial" charset="0"/>
                    </a:endParaRPr>
                  </a:p>
                </p:txBody>
              </p:sp>
            </p:grpSp>
            <p:grpSp>
              <p:nvGrpSpPr>
                <p:cNvPr id="1967" name="Group 1966"/>
                <p:cNvGrpSpPr/>
                <p:nvPr/>
              </p:nvGrpSpPr>
              <p:grpSpPr>
                <a:xfrm flipH="1">
                  <a:off x="6138728" y="5141979"/>
                  <a:ext cx="118522" cy="323218"/>
                  <a:chOff x="4419600" y="2886076"/>
                  <a:chExt cx="306388" cy="1073149"/>
                </a:xfrm>
                <a:grpFill/>
              </p:grpSpPr>
              <p:sp>
                <p:nvSpPr>
                  <p:cNvPr id="1971" name="Freeform 6"/>
                  <p:cNvSpPr>
                    <a:spLocks/>
                  </p:cNvSpPr>
                  <p:nvPr/>
                </p:nvSpPr>
                <p:spPr bwMode="auto">
                  <a:xfrm>
                    <a:off x="4479925" y="2886076"/>
                    <a:ext cx="190500" cy="192087"/>
                  </a:xfrm>
                  <a:custGeom>
                    <a:avLst/>
                    <a:gdLst>
                      <a:gd name="T0" fmla="*/ 19 w 51"/>
                      <a:gd name="T1" fmla="*/ 48 h 51"/>
                      <a:gd name="T2" fmla="*/ 47 w 51"/>
                      <a:gd name="T3" fmla="*/ 32 h 51"/>
                      <a:gd name="T4" fmla="*/ 32 w 51"/>
                      <a:gd name="T5" fmla="*/ 3 h 51"/>
                      <a:gd name="T6" fmla="*/ 3 w 51"/>
                      <a:gd name="T7" fmla="*/ 19 h 51"/>
                      <a:gd name="T8" fmla="*/ 19 w 51"/>
                      <a:gd name="T9" fmla="*/ 48 h 5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51" h="51">
                        <a:moveTo>
                          <a:pt x="19" y="48"/>
                        </a:moveTo>
                        <a:cubicBezTo>
                          <a:pt x="31" y="51"/>
                          <a:pt x="44" y="44"/>
                          <a:pt x="47" y="32"/>
                        </a:cubicBezTo>
                        <a:cubicBezTo>
                          <a:pt x="51" y="20"/>
                          <a:pt x="44" y="7"/>
                          <a:pt x="32" y="3"/>
                        </a:cubicBezTo>
                        <a:cubicBezTo>
                          <a:pt x="19" y="0"/>
                          <a:pt x="7" y="7"/>
                          <a:pt x="3" y="19"/>
                        </a:cubicBezTo>
                        <a:cubicBezTo>
                          <a:pt x="0" y="31"/>
                          <a:pt x="7" y="44"/>
                          <a:pt x="19" y="48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txBody>
                  <a:bodyPr vert="horz" wrap="square" lIns="51435" tIns="25718" rIns="51435" bIns="25718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fontAlgn="base">
                      <a:spcBef>
                        <a:spcPct val="0"/>
                      </a:spcBef>
                      <a:spcAft>
                        <a:spcPct val="0"/>
                      </a:spcAft>
                      <a:defRPr/>
                    </a:pPr>
                    <a:endParaRPr lang="en-GB" sz="1600" b="1" kern="0" dirty="0">
                      <a:solidFill>
                        <a:prstClr val="black"/>
                      </a:solidFill>
                      <a:cs typeface="Arial" charset="0"/>
                    </a:endParaRPr>
                  </a:p>
                </p:txBody>
              </p:sp>
              <p:sp>
                <p:nvSpPr>
                  <p:cNvPr id="1972" name="Freeform 7"/>
                  <p:cNvSpPr>
                    <a:spLocks/>
                  </p:cNvSpPr>
                  <p:nvPr/>
                </p:nvSpPr>
                <p:spPr bwMode="auto">
                  <a:xfrm>
                    <a:off x="4419600" y="3122613"/>
                    <a:ext cx="306388" cy="836612"/>
                  </a:xfrm>
                  <a:custGeom>
                    <a:avLst/>
                    <a:gdLst>
                      <a:gd name="T0" fmla="*/ 70 w 82"/>
                      <a:gd name="T1" fmla="*/ 0 h 223"/>
                      <a:gd name="T2" fmla="*/ 70 w 82"/>
                      <a:gd name="T3" fmla="*/ 0 h 223"/>
                      <a:gd name="T4" fmla="*/ 12 w 82"/>
                      <a:gd name="T5" fmla="*/ 0 h 223"/>
                      <a:gd name="T6" fmla="*/ 12 w 82"/>
                      <a:gd name="T7" fmla="*/ 0 h 223"/>
                      <a:gd name="T8" fmla="*/ 0 w 82"/>
                      <a:gd name="T9" fmla="*/ 12 h 223"/>
                      <a:gd name="T10" fmla="*/ 0 w 82"/>
                      <a:gd name="T11" fmla="*/ 100 h 223"/>
                      <a:gd name="T12" fmla="*/ 12 w 82"/>
                      <a:gd name="T13" fmla="*/ 112 h 223"/>
                      <a:gd name="T14" fmla="*/ 16 w 82"/>
                      <a:gd name="T15" fmla="*/ 112 h 223"/>
                      <a:gd name="T16" fmla="*/ 16 w 82"/>
                      <a:gd name="T17" fmla="*/ 211 h 223"/>
                      <a:gd name="T18" fmla="*/ 28 w 82"/>
                      <a:gd name="T19" fmla="*/ 223 h 223"/>
                      <a:gd name="T20" fmla="*/ 41 w 82"/>
                      <a:gd name="T21" fmla="*/ 211 h 223"/>
                      <a:gd name="T22" fmla="*/ 41 w 82"/>
                      <a:gd name="T23" fmla="*/ 121 h 223"/>
                      <a:gd name="T24" fmla="*/ 42 w 82"/>
                      <a:gd name="T25" fmla="*/ 121 h 223"/>
                      <a:gd name="T26" fmla="*/ 42 w 82"/>
                      <a:gd name="T27" fmla="*/ 211 h 223"/>
                      <a:gd name="T28" fmla="*/ 54 w 82"/>
                      <a:gd name="T29" fmla="*/ 223 h 223"/>
                      <a:gd name="T30" fmla="*/ 66 w 82"/>
                      <a:gd name="T31" fmla="*/ 211 h 223"/>
                      <a:gd name="T32" fmla="*/ 66 w 82"/>
                      <a:gd name="T33" fmla="*/ 112 h 223"/>
                      <a:gd name="T34" fmla="*/ 70 w 82"/>
                      <a:gd name="T35" fmla="*/ 112 h 223"/>
                      <a:gd name="T36" fmla="*/ 82 w 82"/>
                      <a:gd name="T37" fmla="*/ 100 h 223"/>
                      <a:gd name="T38" fmla="*/ 82 w 82"/>
                      <a:gd name="T39" fmla="*/ 12 h 223"/>
                      <a:gd name="T40" fmla="*/ 70 w 82"/>
                      <a:gd name="T41" fmla="*/ 0 h 22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</a:cxnLst>
                    <a:rect l="0" t="0" r="r" b="b"/>
                    <a:pathLst>
                      <a:path w="82" h="223">
                        <a:moveTo>
                          <a:pt x="70" y="0"/>
                        </a:moveTo>
                        <a:cubicBezTo>
                          <a:pt x="70" y="0"/>
                          <a:pt x="70" y="0"/>
                          <a:pt x="70" y="0"/>
                        </a:cubicBezTo>
                        <a:cubicBezTo>
                          <a:pt x="12" y="0"/>
                          <a:pt x="12" y="0"/>
                          <a:pt x="12" y="0"/>
                        </a:cubicBezTo>
                        <a:cubicBezTo>
                          <a:pt x="12" y="0"/>
                          <a:pt x="12" y="0"/>
                          <a:pt x="12" y="0"/>
                        </a:cubicBezTo>
                        <a:cubicBezTo>
                          <a:pt x="6" y="0"/>
                          <a:pt x="0" y="5"/>
                          <a:pt x="0" y="12"/>
                        </a:cubicBezTo>
                        <a:cubicBezTo>
                          <a:pt x="0" y="100"/>
                          <a:pt x="0" y="100"/>
                          <a:pt x="0" y="100"/>
                        </a:cubicBezTo>
                        <a:cubicBezTo>
                          <a:pt x="0" y="107"/>
                          <a:pt x="6" y="112"/>
                          <a:pt x="12" y="112"/>
                        </a:cubicBezTo>
                        <a:cubicBezTo>
                          <a:pt x="14" y="112"/>
                          <a:pt x="15" y="112"/>
                          <a:pt x="16" y="112"/>
                        </a:cubicBezTo>
                        <a:cubicBezTo>
                          <a:pt x="16" y="211"/>
                          <a:pt x="16" y="211"/>
                          <a:pt x="16" y="211"/>
                        </a:cubicBezTo>
                        <a:cubicBezTo>
                          <a:pt x="16" y="218"/>
                          <a:pt x="22" y="223"/>
                          <a:pt x="28" y="223"/>
                        </a:cubicBezTo>
                        <a:cubicBezTo>
                          <a:pt x="35" y="223"/>
                          <a:pt x="41" y="218"/>
                          <a:pt x="41" y="211"/>
                        </a:cubicBezTo>
                        <a:cubicBezTo>
                          <a:pt x="41" y="121"/>
                          <a:pt x="41" y="121"/>
                          <a:pt x="41" y="121"/>
                        </a:cubicBezTo>
                        <a:cubicBezTo>
                          <a:pt x="42" y="121"/>
                          <a:pt x="42" y="121"/>
                          <a:pt x="42" y="121"/>
                        </a:cubicBezTo>
                        <a:cubicBezTo>
                          <a:pt x="42" y="211"/>
                          <a:pt x="42" y="211"/>
                          <a:pt x="42" y="211"/>
                        </a:cubicBezTo>
                        <a:cubicBezTo>
                          <a:pt x="42" y="218"/>
                          <a:pt x="47" y="223"/>
                          <a:pt x="54" y="223"/>
                        </a:cubicBezTo>
                        <a:cubicBezTo>
                          <a:pt x="61" y="223"/>
                          <a:pt x="66" y="218"/>
                          <a:pt x="66" y="211"/>
                        </a:cubicBezTo>
                        <a:cubicBezTo>
                          <a:pt x="66" y="112"/>
                          <a:pt x="66" y="112"/>
                          <a:pt x="66" y="112"/>
                        </a:cubicBezTo>
                        <a:cubicBezTo>
                          <a:pt x="67" y="112"/>
                          <a:pt x="69" y="112"/>
                          <a:pt x="70" y="112"/>
                        </a:cubicBezTo>
                        <a:cubicBezTo>
                          <a:pt x="76" y="112"/>
                          <a:pt x="82" y="107"/>
                          <a:pt x="82" y="100"/>
                        </a:cubicBezTo>
                        <a:cubicBezTo>
                          <a:pt x="82" y="12"/>
                          <a:pt x="82" y="12"/>
                          <a:pt x="82" y="12"/>
                        </a:cubicBezTo>
                        <a:cubicBezTo>
                          <a:pt x="82" y="5"/>
                          <a:pt x="76" y="0"/>
                          <a:pt x="70" y="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txBody>
                  <a:bodyPr vert="horz" wrap="square" lIns="51435" tIns="25718" rIns="51435" bIns="25718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fontAlgn="base">
                      <a:spcBef>
                        <a:spcPct val="0"/>
                      </a:spcBef>
                      <a:spcAft>
                        <a:spcPct val="0"/>
                      </a:spcAft>
                      <a:defRPr/>
                    </a:pPr>
                    <a:endParaRPr lang="en-GB" sz="1600" b="1" kern="0" dirty="0">
                      <a:solidFill>
                        <a:prstClr val="black"/>
                      </a:solidFill>
                      <a:cs typeface="Arial" charset="0"/>
                    </a:endParaRPr>
                  </a:p>
                </p:txBody>
              </p:sp>
            </p:grpSp>
            <p:grpSp>
              <p:nvGrpSpPr>
                <p:cNvPr id="1968" name="Group 1967"/>
                <p:cNvGrpSpPr/>
                <p:nvPr/>
              </p:nvGrpSpPr>
              <p:grpSpPr>
                <a:xfrm flipH="1">
                  <a:off x="6305724" y="5141979"/>
                  <a:ext cx="118522" cy="323218"/>
                  <a:chOff x="4419600" y="2886076"/>
                  <a:chExt cx="306388" cy="1073149"/>
                </a:xfrm>
                <a:grpFill/>
              </p:grpSpPr>
              <p:sp>
                <p:nvSpPr>
                  <p:cNvPr id="1969" name="Freeform 6"/>
                  <p:cNvSpPr>
                    <a:spLocks/>
                  </p:cNvSpPr>
                  <p:nvPr/>
                </p:nvSpPr>
                <p:spPr bwMode="auto">
                  <a:xfrm>
                    <a:off x="4479925" y="2886076"/>
                    <a:ext cx="190500" cy="192087"/>
                  </a:xfrm>
                  <a:custGeom>
                    <a:avLst/>
                    <a:gdLst>
                      <a:gd name="T0" fmla="*/ 19 w 51"/>
                      <a:gd name="T1" fmla="*/ 48 h 51"/>
                      <a:gd name="T2" fmla="*/ 47 w 51"/>
                      <a:gd name="T3" fmla="*/ 32 h 51"/>
                      <a:gd name="T4" fmla="*/ 32 w 51"/>
                      <a:gd name="T5" fmla="*/ 3 h 51"/>
                      <a:gd name="T6" fmla="*/ 3 w 51"/>
                      <a:gd name="T7" fmla="*/ 19 h 51"/>
                      <a:gd name="T8" fmla="*/ 19 w 51"/>
                      <a:gd name="T9" fmla="*/ 48 h 5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51" h="51">
                        <a:moveTo>
                          <a:pt x="19" y="48"/>
                        </a:moveTo>
                        <a:cubicBezTo>
                          <a:pt x="31" y="51"/>
                          <a:pt x="44" y="44"/>
                          <a:pt x="47" y="32"/>
                        </a:cubicBezTo>
                        <a:cubicBezTo>
                          <a:pt x="51" y="20"/>
                          <a:pt x="44" y="7"/>
                          <a:pt x="32" y="3"/>
                        </a:cubicBezTo>
                        <a:cubicBezTo>
                          <a:pt x="19" y="0"/>
                          <a:pt x="7" y="7"/>
                          <a:pt x="3" y="19"/>
                        </a:cubicBezTo>
                        <a:cubicBezTo>
                          <a:pt x="0" y="31"/>
                          <a:pt x="7" y="44"/>
                          <a:pt x="19" y="48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txBody>
                  <a:bodyPr vert="horz" wrap="square" lIns="51435" tIns="25718" rIns="51435" bIns="25718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fontAlgn="base">
                      <a:spcBef>
                        <a:spcPct val="0"/>
                      </a:spcBef>
                      <a:spcAft>
                        <a:spcPct val="0"/>
                      </a:spcAft>
                      <a:defRPr/>
                    </a:pPr>
                    <a:endParaRPr lang="en-GB" sz="1600" b="1" kern="0" dirty="0">
                      <a:solidFill>
                        <a:prstClr val="black"/>
                      </a:solidFill>
                      <a:cs typeface="Arial" charset="0"/>
                    </a:endParaRPr>
                  </a:p>
                </p:txBody>
              </p:sp>
              <p:sp>
                <p:nvSpPr>
                  <p:cNvPr id="1970" name="Freeform 7"/>
                  <p:cNvSpPr>
                    <a:spLocks/>
                  </p:cNvSpPr>
                  <p:nvPr/>
                </p:nvSpPr>
                <p:spPr bwMode="auto">
                  <a:xfrm>
                    <a:off x="4419600" y="3122613"/>
                    <a:ext cx="306388" cy="836612"/>
                  </a:xfrm>
                  <a:custGeom>
                    <a:avLst/>
                    <a:gdLst>
                      <a:gd name="T0" fmla="*/ 70 w 82"/>
                      <a:gd name="T1" fmla="*/ 0 h 223"/>
                      <a:gd name="T2" fmla="*/ 70 w 82"/>
                      <a:gd name="T3" fmla="*/ 0 h 223"/>
                      <a:gd name="T4" fmla="*/ 12 w 82"/>
                      <a:gd name="T5" fmla="*/ 0 h 223"/>
                      <a:gd name="T6" fmla="*/ 12 w 82"/>
                      <a:gd name="T7" fmla="*/ 0 h 223"/>
                      <a:gd name="T8" fmla="*/ 0 w 82"/>
                      <a:gd name="T9" fmla="*/ 12 h 223"/>
                      <a:gd name="T10" fmla="*/ 0 w 82"/>
                      <a:gd name="T11" fmla="*/ 100 h 223"/>
                      <a:gd name="T12" fmla="*/ 12 w 82"/>
                      <a:gd name="T13" fmla="*/ 112 h 223"/>
                      <a:gd name="T14" fmla="*/ 16 w 82"/>
                      <a:gd name="T15" fmla="*/ 112 h 223"/>
                      <a:gd name="T16" fmla="*/ 16 w 82"/>
                      <a:gd name="T17" fmla="*/ 211 h 223"/>
                      <a:gd name="T18" fmla="*/ 28 w 82"/>
                      <a:gd name="T19" fmla="*/ 223 h 223"/>
                      <a:gd name="T20" fmla="*/ 41 w 82"/>
                      <a:gd name="T21" fmla="*/ 211 h 223"/>
                      <a:gd name="T22" fmla="*/ 41 w 82"/>
                      <a:gd name="T23" fmla="*/ 121 h 223"/>
                      <a:gd name="T24" fmla="*/ 42 w 82"/>
                      <a:gd name="T25" fmla="*/ 121 h 223"/>
                      <a:gd name="T26" fmla="*/ 42 w 82"/>
                      <a:gd name="T27" fmla="*/ 211 h 223"/>
                      <a:gd name="T28" fmla="*/ 54 w 82"/>
                      <a:gd name="T29" fmla="*/ 223 h 223"/>
                      <a:gd name="T30" fmla="*/ 66 w 82"/>
                      <a:gd name="T31" fmla="*/ 211 h 223"/>
                      <a:gd name="T32" fmla="*/ 66 w 82"/>
                      <a:gd name="T33" fmla="*/ 112 h 223"/>
                      <a:gd name="T34" fmla="*/ 70 w 82"/>
                      <a:gd name="T35" fmla="*/ 112 h 223"/>
                      <a:gd name="T36" fmla="*/ 82 w 82"/>
                      <a:gd name="T37" fmla="*/ 100 h 223"/>
                      <a:gd name="T38" fmla="*/ 82 w 82"/>
                      <a:gd name="T39" fmla="*/ 12 h 223"/>
                      <a:gd name="T40" fmla="*/ 70 w 82"/>
                      <a:gd name="T41" fmla="*/ 0 h 22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</a:cxnLst>
                    <a:rect l="0" t="0" r="r" b="b"/>
                    <a:pathLst>
                      <a:path w="82" h="223">
                        <a:moveTo>
                          <a:pt x="70" y="0"/>
                        </a:moveTo>
                        <a:cubicBezTo>
                          <a:pt x="70" y="0"/>
                          <a:pt x="70" y="0"/>
                          <a:pt x="70" y="0"/>
                        </a:cubicBezTo>
                        <a:cubicBezTo>
                          <a:pt x="12" y="0"/>
                          <a:pt x="12" y="0"/>
                          <a:pt x="12" y="0"/>
                        </a:cubicBezTo>
                        <a:cubicBezTo>
                          <a:pt x="12" y="0"/>
                          <a:pt x="12" y="0"/>
                          <a:pt x="12" y="0"/>
                        </a:cubicBezTo>
                        <a:cubicBezTo>
                          <a:pt x="6" y="0"/>
                          <a:pt x="0" y="5"/>
                          <a:pt x="0" y="12"/>
                        </a:cubicBezTo>
                        <a:cubicBezTo>
                          <a:pt x="0" y="100"/>
                          <a:pt x="0" y="100"/>
                          <a:pt x="0" y="100"/>
                        </a:cubicBezTo>
                        <a:cubicBezTo>
                          <a:pt x="0" y="107"/>
                          <a:pt x="6" y="112"/>
                          <a:pt x="12" y="112"/>
                        </a:cubicBezTo>
                        <a:cubicBezTo>
                          <a:pt x="14" y="112"/>
                          <a:pt x="15" y="112"/>
                          <a:pt x="16" y="112"/>
                        </a:cubicBezTo>
                        <a:cubicBezTo>
                          <a:pt x="16" y="211"/>
                          <a:pt x="16" y="211"/>
                          <a:pt x="16" y="211"/>
                        </a:cubicBezTo>
                        <a:cubicBezTo>
                          <a:pt x="16" y="218"/>
                          <a:pt x="22" y="223"/>
                          <a:pt x="28" y="223"/>
                        </a:cubicBezTo>
                        <a:cubicBezTo>
                          <a:pt x="35" y="223"/>
                          <a:pt x="41" y="218"/>
                          <a:pt x="41" y="211"/>
                        </a:cubicBezTo>
                        <a:cubicBezTo>
                          <a:pt x="41" y="121"/>
                          <a:pt x="41" y="121"/>
                          <a:pt x="41" y="121"/>
                        </a:cubicBezTo>
                        <a:cubicBezTo>
                          <a:pt x="42" y="121"/>
                          <a:pt x="42" y="121"/>
                          <a:pt x="42" y="121"/>
                        </a:cubicBezTo>
                        <a:cubicBezTo>
                          <a:pt x="42" y="211"/>
                          <a:pt x="42" y="211"/>
                          <a:pt x="42" y="211"/>
                        </a:cubicBezTo>
                        <a:cubicBezTo>
                          <a:pt x="42" y="218"/>
                          <a:pt x="47" y="223"/>
                          <a:pt x="54" y="223"/>
                        </a:cubicBezTo>
                        <a:cubicBezTo>
                          <a:pt x="61" y="223"/>
                          <a:pt x="66" y="218"/>
                          <a:pt x="66" y="211"/>
                        </a:cubicBezTo>
                        <a:cubicBezTo>
                          <a:pt x="66" y="112"/>
                          <a:pt x="66" y="112"/>
                          <a:pt x="66" y="112"/>
                        </a:cubicBezTo>
                        <a:cubicBezTo>
                          <a:pt x="67" y="112"/>
                          <a:pt x="69" y="112"/>
                          <a:pt x="70" y="112"/>
                        </a:cubicBezTo>
                        <a:cubicBezTo>
                          <a:pt x="76" y="112"/>
                          <a:pt x="82" y="107"/>
                          <a:pt x="82" y="100"/>
                        </a:cubicBezTo>
                        <a:cubicBezTo>
                          <a:pt x="82" y="12"/>
                          <a:pt x="82" y="12"/>
                          <a:pt x="82" y="12"/>
                        </a:cubicBezTo>
                        <a:cubicBezTo>
                          <a:pt x="82" y="5"/>
                          <a:pt x="76" y="0"/>
                          <a:pt x="70" y="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txBody>
                  <a:bodyPr vert="horz" wrap="square" lIns="51435" tIns="25718" rIns="51435" bIns="25718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fontAlgn="base">
                      <a:spcBef>
                        <a:spcPct val="0"/>
                      </a:spcBef>
                      <a:spcAft>
                        <a:spcPct val="0"/>
                      </a:spcAft>
                      <a:defRPr/>
                    </a:pPr>
                    <a:endParaRPr lang="en-GB" sz="1600" b="1" kern="0" dirty="0">
                      <a:solidFill>
                        <a:prstClr val="black"/>
                      </a:solidFill>
                      <a:cs typeface="Arial" charset="0"/>
                    </a:endParaRPr>
                  </a:p>
                </p:txBody>
              </p:sp>
            </p:grpSp>
          </p:grpSp>
          <p:grpSp>
            <p:nvGrpSpPr>
              <p:cNvPr id="1898" name="Group 1897"/>
              <p:cNvGrpSpPr/>
              <p:nvPr/>
            </p:nvGrpSpPr>
            <p:grpSpPr>
              <a:xfrm flipH="1">
                <a:off x="3317830" y="3788828"/>
                <a:ext cx="122903" cy="207538"/>
                <a:chOff x="4419600" y="2886076"/>
                <a:chExt cx="306388" cy="1073149"/>
              </a:xfrm>
              <a:solidFill>
                <a:srgbClr val="A92229"/>
              </a:solidFill>
            </p:grpSpPr>
            <p:sp>
              <p:nvSpPr>
                <p:cNvPr id="1957" name="Freeform 6"/>
                <p:cNvSpPr>
                  <a:spLocks/>
                </p:cNvSpPr>
                <p:nvPr/>
              </p:nvSpPr>
              <p:spPr bwMode="auto">
                <a:xfrm>
                  <a:off x="4479925" y="2886076"/>
                  <a:ext cx="190500" cy="192087"/>
                </a:xfrm>
                <a:custGeom>
                  <a:avLst/>
                  <a:gdLst>
                    <a:gd name="T0" fmla="*/ 19 w 51"/>
                    <a:gd name="T1" fmla="*/ 48 h 51"/>
                    <a:gd name="T2" fmla="*/ 47 w 51"/>
                    <a:gd name="T3" fmla="*/ 32 h 51"/>
                    <a:gd name="T4" fmla="*/ 32 w 51"/>
                    <a:gd name="T5" fmla="*/ 3 h 51"/>
                    <a:gd name="T6" fmla="*/ 3 w 51"/>
                    <a:gd name="T7" fmla="*/ 19 h 51"/>
                    <a:gd name="T8" fmla="*/ 19 w 51"/>
                    <a:gd name="T9" fmla="*/ 48 h 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1" h="51">
                      <a:moveTo>
                        <a:pt x="19" y="48"/>
                      </a:moveTo>
                      <a:cubicBezTo>
                        <a:pt x="31" y="51"/>
                        <a:pt x="44" y="44"/>
                        <a:pt x="47" y="32"/>
                      </a:cubicBezTo>
                      <a:cubicBezTo>
                        <a:pt x="51" y="20"/>
                        <a:pt x="44" y="7"/>
                        <a:pt x="32" y="3"/>
                      </a:cubicBezTo>
                      <a:cubicBezTo>
                        <a:pt x="19" y="0"/>
                        <a:pt x="7" y="7"/>
                        <a:pt x="3" y="19"/>
                      </a:cubicBezTo>
                      <a:cubicBezTo>
                        <a:pt x="0" y="31"/>
                        <a:pt x="7" y="44"/>
                        <a:pt x="19" y="4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51435" tIns="25718" rIns="51435" bIns="25718" numCol="1" anchor="t" anchorCtr="0" compatLnSpc="1">
                  <a:prstTxWarp prst="textNoShape">
                    <a:avLst/>
                  </a:prstTxWarp>
                </a:bodyPr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en-GB" sz="1600" b="1" kern="0" dirty="0">
                    <a:solidFill>
                      <a:prstClr val="black"/>
                    </a:solidFill>
                    <a:cs typeface="Arial" charset="0"/>
                  </a:endParaRPr>
                </a:p>
              </p:txBody>
            </p:sp>
            <p:sp>
              <p:nvSpPr>
                <p:cNvPr id="1958" name="Freeform 7"/>
                <p:cNvSpPr>
                  <a:spLocks/>
                </p:cNvSpPr>
                <p:nvPr/>
              </p:nvSpPr>
              <p:spPr bwMode="auto">
                <a:xfrm>
                  <a:off x="4419600" y="3122613"/>
                  <a:ext cx="306388" cy="836612"/>
                </a:xfrm>
                <a:custGeom>
                  <a:avLst/>
                  <a:gdLst>
                    <a:gd name="T0" fmla="*/ 70 w 82"/>
                    <a:gd name="T1" fmla="*/ 0 h 223"/>
                    <a:gd name="T2" fmla="*/ 70 w 82"/>
                    <a:gd name="T3" fmla="*/ 0 h 223"/>
                    <a:gd name="T4" fmla="*/ 12 w 82"/>
                    <a:gd name="T5" fmla="*/ 0 h 223"/>
                    <a:gd name="T6" fmla="*/ 12 w 82"/>
                    <a:gd name="T7" fmla="*/ 0 h 223"/>
                    <a:gd name="T8" fmla="*/ 0 w 82"/>
                    <a:gd name="T9" fmla="*/ 12 h 223"/>
                    <a:gd name="T10" fmla="*/ 0 w 82"/>
                    <a:gd name="T11" fmla="*/ 100 h 223"/>
                    <a:gd name="T12" fmla="*/ 12 w 82"/>
                    <a:gd name="T13" fmla="*/ 112 h 223"/>
                    <a:gd name="T14" fmla="*/ 16 w 82"/>
                    <a:gd name="T15" fmla="*/ 112 h 223"/>
                    <a:gd name="T16" fmla="*/ 16 w 82"/>
                    <a:gd name="T17" fmla="*/ 211 h 223"/>
                    <a:gd name="T18" fmla="*/ 28 w 82"/>
                    <a:gd name="T19" fmla="*/ 223 h 223"/>
                    <a:gd name="T20" fmla="*/ 41 w 82"/>
                    <a:gd name="T21" fmla="*/ 211 h 223"/>
                    <a:gd name="T22" fmla="*/ 41 w 82"/>
                    <a:gd name="T23" fmla="*/ 121 h 223"/>
                    <a:gd name="T24" fmla="*/ 42 w 82"/>
                    <a:gd name="T25" fmla="*/ 121 h 223"/>
                    <a:gd name="T26" fmla="*/ 42 w 82"/>
                    <a:gd name="T27" fmla="*/ 211 h 223"/>
                    <a:gd name="T28" fmla="*/ 54 w 82"/>
                    <a:gd name="T29" fmla="*/ 223 h 223"/>
                    <a:gd name="T30" fmla="*/ 66 w 82"/>
                    <a:gd name="T31" fmla="*/ 211 h 223"/>
                    <a:gd name="T32" fmla="*/ 66 w 82"/>
                    <a:gd name="T33" fmla="*/ 112 h 223"/>
                    <a:gd name="T34" fmla="*/ 70 w 82"/>
                    <a:gd name="T35" fmla="*/ 112 h 223"/>
                    <a:gd name="T36" fmla="*/ 82 w 82"/>
                    <a:gd name="T37" fmla="*/ 100 h 223"/>
                    <a:gd name="T38" fmla="*/ 82 w 82"/>
                    <a:gd name="T39" fmla="*/ 12 h 223"/>
                    <a:gd name="T40" fmla="*/ 70 w 82"/>
                    <a:gd name="T41" fmla="*/ 0 h 2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82" h="223">
                      <a:moveTo>
                        <a:pt x="70" y="0"/>
                      </a:moveTo>
                      <a:cubicBezTo>
                        <a:pt x="70" y="0"/>
                        <a:pt x="70" y="0"/>
                        <a:pt x="70" y="0"/>
                      </a:cubicBezTo>
                      <a:cubicBezTo>
                        <a:pt x="12" y="0"/>
                        <a:pt x="12" y="0"/>
                        <a:pt x="12" y="0"/>
                      </a:cubicBezTo>
                      <a:cubicBezTo>
                        <a:pt x="12" y="0"/>
                        <a:pt x="12" y="0"/>
                        <a:pt x="12" y="0"/>
                      </a:cubicBezTo>
                      <a:cubicBezTo>
                        <a:pt x="6" y="0"/>
                        <a:pt x="0" y="5"/>
                        <a:pt x="0" y="12"/>
                      </a:cubicBezTo>
                      <a:cubicBezTo>
                        <a:pt x="0" y="100"/>
                        <a:pt x="0" y="100"/>
                        <a:pt x="0" y="100"/>
                      </a:cubicBezTo>
                      <a:cubicBezTo>
                        <a:pt x="0" y="107"/>
                        <a:pt x="6" y="112"/>
                        <a:pt x="12" y="112"/>
                      </a:cubicBezTo>
                      <a:cubicBezTo>
                        <a:pt x="14" y="112"/>
                        <a:pt x="15" y="112"/>
                        <a:pt x="16" y="112"/>
                      </a:cubicBezTo>
                      <a:cubicBezTo>
                        <a:pt x="16" y="211"/>
                        <a:pt x="16" y="211"/>
                        <a:pt x="16" y="211"/>
                      </a:cubicBezTo>
                      <a:cubicBezTo>
                        <a:pt x="16" y="218"/>
                        <a:pt x="22" y="223"/>
                        <a:pt x="28" y="223"/>
                      </a:cubicBezTo>
                      <a:cubicBezTo>
                        <a:pt x="35" y="223"/>
                        <a:pt x="41" y="218"/>
                        <a:pt x="41" y="211"/>
                      </a:cubicBezTo>
                      <a:cubicBezTo>
                        <a:pt x="41" y="121"/>
                        <a:pt x="41" y="121"/>
                        <a:pt x="41" y="121"/>
                      </a:cubicBezTo>
                      <a:cubicBezTo>
                        <a:pt x="42" y="121"/>
                        <a:pt x="42" y="121"/>
                        <a:pt x="42" y="121"/>
                      </a:cubicBezTo>
                      <a:cubicBezTo>
                        <a:pt x="42" y="211"/>
                        <a:pt x="42" y="211"/>
                        <a:pt x="42" y="211"/>
                      </a:cubicBezTo>
                      <a:cubicBezTo>
                        <a:pt x="42" y="218"/>
                        <a:pt x="47" y="223"/>
                        <a:pt x="54" y="223"/>
                      </a:cubicBezTo>
                      <a:cubicBezTo>
                        <a:pt x="61" y="223"/>
                        <a:pt x="66" y="218"/>
                        <a:pt x="66" y="211"/>
                      </a:cubicBezTo>
                      <a:cubicBezTo>
                        <a:pt x="66" y="112"/>
                        <a:pt x="66" y="112"/>
                        <a:pt x="66" y="112"/>
                      </a:cubicBezTo>
                      <a:cubicBezTo>
                        <a:pt x="67" y="112"/>
                        <a:pt x="69" y="112"/>
                        <a:pt x="70" y="112"/>
                      </a:cubicBezTo>
                      <a:cubicBezTo>
                        <a:pt x="76" y="112"/>
                        <a:pt x="82" y="107"/>
                        <a:pt x="82" y="100"/>
                      </a:cubicBezTo>
                      <a:cubicBezTo>
                        <a:pt x="82" y="12"/>
                        <a:pt x="82" y="12"/>
                        <a:pt x="82" y="12"/>
                      </a:cubicBezTo>
                      <a:cubicBezTo>
                        <a:pt x="82" y="5"/>
                        <a:pt x="76" y="0"/>
                        <a:pt x="7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51435" tIns="25718" rIns="51435" bIns="25718" numCol="1" anchor="t" anchorCtr="0" compatLnSpc="1">
                  <a:prstTxWarp prst="textNoShape">
                    <a:avLst/>
                  </a:prstTxWarp>
                </a:bodyPr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en-GB" sz="1600" b="1" kern="0" dirty="0">
                    <a:solidFill>
                      <a:prstClr val="black"/>
                    </a:solidFill>
                    <a:cs typeface="Arial" charset="0"/>
                  </a:endParaRPr>
                </a:p>
              </p:txBody>
            </p:sp>
          </p:grpSp>
          <p:grpSp>
            <p:nvGrpSpPr>
              <p:cNvPr id="1899" name="Group 1898"/>
              <p:cNvGrpSpPr/>
              <p:nvPr/>
            </p:nvGrpSpPr>
            <p:grpSpPr>
              <a:xfrm flipH="1">
                <a:off x="3490996" y="3788828"/>
                <a:ext cx="122903" cy="207538"/>
                <a:chOff x="4419600" y="2886076"/>
                <a:chExt cx="306388" cy="1073149"/>
              </a:xfrm>
              <a:solidFill>
                <a:srgbClr val="A92229"/>
              </a:solidFill>
            </p:grpSpPr>
            <p:sp>
              <p:nvSpPr>
                <p:cNvPr id="1955" name="Freeform 6"/>
                <p:cNvSpPr>
                  <a:spLocks/>
                </p:cNvSpPr>
                <p:nvPr/>
              </p:nvSpPr>
              <p:spPr bwMode="auto">
                <a:xfrm>
                  <a:off x="4479925" y="2886076"/>
                  <a:ext cx="190500" cy="192087"/>
                </a:xfrm>
                <a:custGeom>
                  <a:avLst/>
                  <a:gdLst>
                    <a:gd name="T0" fmla="*/ 19 w 51"/>
                    <a:gd name="T1" fmla="*/ 48 h 51"/>
                    <a:gd name="T2" fmla="*/ 47 w 51"/>
                    <a:gd name="T3" fmla="*/ 32 h 51"/>
                    <a:gd name="T4" fmla="*/ 32 w 51"/>
                    <a:gd name="T5" fmla="*/ 3 h 51"/>
                    <a:gd name="T6" fmla="*/ 3 w 51"/>
                    <a:gd name="T7" fmla="*/ 19 h 51"/>
                    <a:gd name="T8" fmla="*/ 19 w 51"/>
                    <a:gd name="T9" fmla="*/ 48 h 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1" h="51">
                      <a:moveTo>
                        <a:pt x="19" y="48"/>
                      </a:moveTo>
                      <a:cubicBezTo>
                        <a:pt x="31" y="51"/>
                        <a:pt x="44" y="44"/>
                        <a:pt x="47" y="32"/>
                      </a:cubicBezTo>
                      <a:cubicBezTo>
                        <a:pt x="51" y="20"/>
                        <a:pt x="44" y="7"/>
                        <a:pt x="32" y="3"/>
                      </a:cubicBezTo>
                      <a:cubicBezTo>
                        <a:pt x="19" y="0"/>
                        <a:pt x="7" y="7"/>
                        <a:pt x="3" y="19"/>
                      </a:cubicBezTo>
                      <a:cubicBezTo>
                        <a:pt x="0" y="31"/>
                        <a:pt x="7" y="44"/>
                        <a:pt x="19" y="4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51435" tIns="25718" rIns="51435" bIns="25718" numCol="1" anchor="t" anchorCtr="0" compatLnSpc="1">
                  <a:prstTxWarp prst="textNoShape">
                    <a:avLst/>
                  </a:prstTxWarp>
                </a:bodyPr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en-GB" sz="1600" b="1" kern="0" dirty="0">
                    <a:solidFill>
                      <a:prstClr val="black"/>
                    </a:solidFill>
                    <a:cs typeface="Arial" charset="0"/>
                  </a:endParaRPr>
                </a:p>
              </p:txBody>
            </p:sp>
            <p:sp>
              <p:nvSpPr>
                <p:cNvPr id="1956" name="Freeform 7"/>
                <p:cNvSpPr>
                  <a:spLocks/>
                </p:cNvSpPr>
                <p:nvPr/>
              </p:nvSpPr>
              <p:spPr bwMode="auto">
                <a:xfrm>
                  <a:off x="4419600" y="3122613"/>
                  <a:ext cx="306388" cy="836612"/>
                </a:xfrm>
                <a:custGeom>
                  <a:avLst/>
                  <a:gdLst>
                    <a:gd name="T0" fmla="*/ 70 w 82"/>
                    <a:gd name="T1" fmla="*/ 0 h 223"/>
                    <a:gd name="T2" fmla="*/ 70 w 82"/>
                    <a:gd name="T3" fmla="*/ 0 h 223"/>
                    <a:gd name="T4" fmla="*/ 12 w 82"/>
                    <a:gd name="T5" fmla="*/ 0 h 223"/>
                    <a:gd name="T6" fmla="*/ 12 w 82"/>
                    <a:gd name="T7" fmla="*/ 0 h 223"/>
                    <a:gd name="T8" fmla="*/ 0 w 82"/>
                    <a:gd name="T9" fmla="*/ 12 h 223"/>
                    <a:gd name="T10" fmla="*/ 0 w 82"/>
                    <a:gd name="T11" fmla="*/ 100 h 223"/>
                    <a:gd name="T12" fmla="*/ 12 w 82"/>
                    <a:gd name="T13" fmla="*/ 112 h 223"/>
                    <a:gd name="T14" fmla="*/ 16 w 82"/>
                    <a:gd name="T15" fmla="*/ 112 h 223"/>
                    <a:gd name="T16" fmla="*/ 16 w 82"/>
                    <a:gd name="T17" fmla="*/ 211 h 223"/>
                    <a:gd name="T18" fmla="*/ 28 w 82"/>
                    <a:gd name="T19" fmla="*/ 223 h 223"/>
                    <a:gd name="T20" fmla="*/ 41 w 82"/>
                    <a:gd name="T21" fmla="*/ 211 h 223"/>
                    <a:gd name="T22" fmla="*/ 41 w 82"/>
                    <a:gd name="T23" fmla="*/ 121 h 223"/>
                    <a:gd name="T24" fmla="*/ 42 w 82"/>
                    <a:gd name="T25" fmla="*/ 121 h 223"/>
                    <a:gd name="T26" fmla="*/ 42 w 82"/>
                    <a:gd name="T27" fmla="*/ 211 h 223"/>
                    <a:gd name="T28" fmla="*/ 54 w 82"/>
                    <a:gd name="T29" fmla="*/ 223 h 223"/>
                    <a:gd name="T30" fmla="*/ 66 w 82"/>
                    <a:gd name="T31" fmla="*/ 211 h 223"/>
                    <a:gd name="T32" fmla="*/ 66 w 82"/>
                    <a:gd name="T33" fmla="*/ 112 h 223"/>
                    <a:gd name="T34" fmla="*/ 70 w 82"/>
                    <a:gd name="T35" fmla="*/ 112 h 223"/>
                    <a:gd name="T36" fmla="*/ 82 w 82"/>
                    <a:gd name="T37" fmla="*/ 100 h 223"/>
                    <a:gd name="T38" fmla="*/ 82 w 82"/>
                    <a:gd name="T39" fmla="*/ 12 h 223"/>
                    <a:gd name="T40" fmla="*/ 70 w 82"/>
                    <a:gd name="T41" fmla="*/ 0 h 2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82" h="223">
                      <a:moveTo>
                        <a:pt x="70" y="0"/>
                      </a:moveTo>
                      <a:cubicBezTo>
                        <a:pt x="70" y="0"/>
                        <a:pt x="70" y="0"/>
                        <a:pt x="70" y="0"/>
                      </a:cubicBezTo>
                      <a:cubicBezTo>
                        <a:pt x="12" y="0"/>
                        <a:pt x="12" y="0"/>
                        <a:pt x="12" y="0"/>
                      </a:cubicBezTo>
                      <a:cubicBezTo>
                        <a:pt x="12" y="0"/>
                        <a:pt x="12" y="0"/>
                        <a:pt x="12" y="0"/>
                      </a:cubicBezTo>
                      <a:cubicBezTo>
                        <a:pt x="6" y="0"/>
                        <a:pt x="0" y="5"/>
                        <a:pt x="0" y="12"/>
                      </a:cubicBezTo>
                      <a:cubicBezTo>
                        <a:pt x="0" y="100"/>
                        <a:pt x="0" y="100"/>
                        <a:pt x="0" y="100"/>
                      </a:cubicBezTo>
                      <a:cubicBezTo>
                        <a:pt x="0" y="107"/>
                        <a:pt x="6" y="112"/>
                        <a:pt x="12" y="112"/>
                      </a:cubicBezTo>
                      <a:cubicBezTo>
                        <a:pt x="14" y="112"/>
                        <a:pt x="15" y="112"/>
                        <a:pt x="16" y="112"/>
                      </a:cubicBezTo>
                      <a:cubicBezTo>
                        <a:pt x="16" y="211"/>
                        <a:pt x="16" y="211"/>
                        <a:pt x="16" y="211"/>
                      </a:cubicBezTo>
                      <a:cubicBezTo>
                        <a:pt x="16" y="218"/>
                        <a:pt x="22" y="223"/>
                        <a:pt x="28" y="223"/>
                      </a:cubicBezTo>
                      <a:cubicBezTo>
                        <a:pt x="35" y="223"/>
                        <a:pt x="41" y="218"/>
                        <a:pt x="41" y="211"/>
                      </a:cubicBezTo>
                      <a:cubicBezTo>
                        <a:pt x="41" y="121"/>
                        <a:pt x="41" y="121"/>
                        <a:pt x="41" y="121"/>
                      </a:cubicBezTo>
                      <a:cubicBezTo>
                        <a:pt x="42" y="121"/>
                        <a:pt x="42" y="121"/>
                        <a:pt x="42" y="121"/>
                      </a:cubicBezTo>
                      <a:cubicBezTo>
                        <a:pt x="42" y="211"/>
                        <a:pt x="42" y="211"/>
                        <a:pt x="42" y="211"/>
                      </a:cubicBezTo>
                      <a:cubicBezTo>
                        <a:pt x="42" y="218"/>
                        <a:pt x="47" y="223"/>
                        <a:pt x="54" y="223"/>
                      </a:cubicBezTo>
                      <a:cubicBezTo>
                        <a:pt x="61" y="223"/>
                        <a:pt x="66" y="218"/>
                        <a:pt x="66" y="211"/>
                      </a:cubicBezTo>
                      <a:cubicBezTo>
                        <a:pt x="66" y="112"/>
                        <a:pt x="66" y="112"/>
                        <a:pt x="66" y="112"/>
                      </a:cubicBezTo>
                      <a:cubicBezTo>
                        <a:pt x="67" y="112"/>
                        <a:pt x="69" y="112"/>
                        <a:pt x="70" y="112"/>
                      </a:cubicBezTo>
                      <a:cubicBezTo>
                        <a:pt x="76" y="112"/>
                        <a:pt x="82" y="107"/>
                        <a:pt x="82" y="100"/>
                      </a:cubicBezTo>
                      <a:cubicBezTo>
                        <a:pt x="82" y="12"/>
                        <a:pt x="82" y="12"/>
                        <a:pt x="82" y="12"/>
                      </a:cubicBezTo>
                      <a:cubicBezTo>
                        <a:pt x="82" y="5"/>
                        <a:pt x="76" y="0"/>
                        <a:pt x="7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51435" tIns="25718" rIns="51435" bIns="25718" numCol="1" anchor="t" anchorCtr="0" compatLnSpc="1">
                  <a:prstTxWarp prst="textNoShape">
                    <a:avLst/>
                  </a:prstTxWarp>
                </a:bodyPr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en-GB" sz="1600" b="1" kern="0" dirty="0">
                    <a:solidFill>
                      <a:prstClr val="black"/>
                    </a:solidFill>
                    <a:cs typeface="Arial" charset="0"/>
                  </a:endParaRPr>
                </a:p>
              </p:txBody>
            </p:sp>
          </p:grpSp>
          <p:grpSp>
            <p:nvGrpSpPr>
              <p:cNvPr id="1900" name="Group 1899"/>
              <p:cNvGrpSpPr/>
              <p:nvPr/>
            </p:nvGrpSpPr>
            <p:grpSpPr>
              <a:xfrm flipH="1">
                <a:off x="3664164" y="3788828"/>
                <a:ext cx="122903" cy="207538"/>
                <a:chOff x="4419600" y="2886076"/>
                <a:chExt cx="306388" cy="1073149"/>
              </a:xfrm>
              <a:solidFill>
                <a:srgbClr val="A92229"/>
              </a:solidFill>
            </p:grpSpPr>
            <p:sp>
              <p:nvSpPr>
                <p:cNvPr id="1953" name="Freeform 6"/>
                <p:cNvSpPr>
                  <a:spLocks/>
                </p:cNvSpPr>
                <p:nvPr/>
              </p:nvSpPr>
              <p:spPr bwMode="auto">
                <a:xfrm>
                  <a:off x="4479925" y="2886076"/>
                  <a:ext cx="190500" cy="192087"/>
                </a:xfrm>
                <a:custGeom>
                  <a:avLst/>
                  <a:gdLst>
                    <a:gd name="T0" fmla="*/ 19 w 51"/>
                    <a:gd name="T1" fmla="*/ 48 h 51"/>
                    <a:gd name="T2" fmla="*/ 47 w 51"/>
                    <a:gd name="T3" fmla="*/ 32 h 51"/>
                    <a:gd name="T4" fmla="*/ 32 w 51"/>
                    <a:gd name="T5" fmla="*/ 3 h 51"/>
                    <a:gd name="T6" fmla="*/ 3 w 51"/>
                    <a:gd name="T7" fmla="*/ 19 h 51"/>
                    <a:gd name="T8" fmla="*/ 19 w 51"/>
                    <a:gd name="T9" fmla="*/ 48 h 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1" h="51">
                      <a:moveTo>
                        <a:pt x="19" y="48"/>
                      </a:moveTo>
                      <a:cubicBezTo>
                        <a:pt x="31" y="51"/>
                        <a:pt x="44" y="44"/>
                        <a:pt x="47" y="32"/>
                      </a:cubicBezTo>
                      <a:cubicBezTo>
                        <a:pt x="51" y="20"/>
                        <a:pt x="44" y="7"/>
                        <a:pt x="32" y="3"/>
                      </a:cubicBezTo>
                      <a:cubicBezTo>
                        <a:pt x="19" y="0"/>
                        <a:pt x="7" y="7"/>
                        <a:pt x="3" y="19"/>
                      </a:cubicBezTo>
                      <a:cubicBezTo>
                        <a:pt x="0" y="31"/>
                        <a:pt x="7" y="44"/>
                        <a:pt x="19" y="4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51435" tIns="25718" rIns="51435" bIns="25718" numCol="1" anchor="t" anchorCtr="0" compatLnSpc="1">
                  <a:prstTxWarp prst="textNoShape">
                    <a:avLst/>
                  </a:prstTxWarp>
                </a:bodyPr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en-GB" sz="1600" b="1" kern="0" dirty="0">
                    <a:solidFill>
                      <a:prstClr val="black"/>
                    </a:solidFill>
                    <a:cs typeface="Arial" charset="0"/>
                  </a:endParaRPr>
                </a:p>
              </p:txBody>
            </p:sp>
            <p:sp>
              <p:nvSpPr>
                <p:cNvPr id="1954" name="Freeform 7"/>
                <p:cNvSpPr>
                  <a:spLocks/>
                </p:cNvSpPr>
                <p:nvPr/>
              </p:nvSpPr>
              <p:spPr bwMode="auto">
                <a:xfrm>
                  <a:off x="4419600" y="3122613"/>
                  <a:ext cx="306388" cy="836612"/>
                </a:xfrm>
                <a:custGeom>
                  <a:avLst/>
                  <a:gdLst>
                    <a:gd name="T0" fmla="*/ 70 w 82"/>
                    <a:gd name="T1" fmla="*/ 0 h 223"/>
                    <a:gd name="T2" fmla="*/ 70 w 82"/>
                    <a:gd name="T3" fmla="*/ 0 h 223"/>
                    <a:gd name="T4" fmla="*/ 12 w 82"/>
                    <a:gd name="T5" fmla="*/ 0 h 223"/>
                    <a:gd name="T6" fmla="*/ 12 w 82"/>
                    <a:gd name="T7" fmla="*/ 0 h 223"/>
                    <a:gd name="T8" fmla="*/ 0 w 82"/>
                    <a:gd name="T9" fmla="*/ 12 h 223"/>
                    <a:gd name="T10" fmla="*/ 0 w 82"/>
                    <a:gd name="T11" fmla="*/ 100 h 223"/>
                    <a:gd name="T12" fmla="*/ 12 w 82"/>
                    <a:gd name="T13" fmla="*/ 112 h 223"/>
                    <a:gd name="T14" fmla="*/ 16 w 82"/>
                    <a:gd name="T15" fmla="*/ 112 h 223"/>
                    <a:gd name="T16" fmla="*/ 16 w 82"/>
                    <a:gd name="T17" fmla="*/ 211 h 223"/>
                    <a:gd name="T18" fmla="*/ 28 w 82"/>
                    <a:gd name="T19" fmla="*/ 223 h 223"/>
                    <a:gd name="T20" fmla="*/ 41 w 82"/>
                    <a:gd name="T21" fmla="*/ 211 h 223"/>
                    <a:gd name="T22" fmla="*/ 41 w 82"/>
                    <a:gd name="T23" fmla="*/ 121 h 223"/>
                    <a:gd name="T24" fmla="*/ 42 w 82"/>
                    <a:gd name="T25" fmla="*/ 121 h 223"/>
                    <a:gd name="T26" fmla="*/ 42 w 82"/>
                    <a:gd name="T27" fmla="*/ 211 h 223"/>
                    <a:gd name="T28" fmla="*/ 54 w 82"/>
                    <a:gd name="T29" fmla="*/ 223 h 223"/>
                    <a:gd name="T30" fmla="*/ 66 w 82"/>
                    <a:gd name="T31" fmla="*/ 211 h 223"/>
                    <a:gd name="T32" fmla="*/ 66 w 82"/>
                    <a:gd name="T33" fmla="*/ 112 h 223"/>
                    <a:gd name="T34" fmla="*/ 70 w 82"/>
                    <a:gd name="T35" fmla="*/ 112 h 223"/>
                    <a:gd name="T36" fmla="*/ 82 w 82"/>
                    <a:gd name="T37" fmla="*/ 100 h 223"/>
                    <a:gd name="T38" fmla="*/ 82 w 82"/>
                    <a:gd name="T39" fmla="*/ 12 h 223"/>
                    <a:gd name="T40" fmla="*/ 70 w 82"/>
                    <a:gd name="T41" fmla="*/ 0 h 2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82" h="223">
                      <a:moveTo>
                        <a:pt x="70" y="0"/>
                      </a:moveTo>
                      <a:cubicBezTo>
                        <a:pt x="70" y="0"/>
                        <a:pt x="70" y="0"/>
                        <a:pt x="70" y="0"/>
                      </a:cubicBezTo>
                      <a:cubicBezTo>
                        <a:pt x="12" y="0"/>
                        <a:pt x="12" y="0"/>
                        <a:pt x="12" y="0"/>
                      </a:cubicBezTo>
                      <a:cubicBezTo>
                        <a:pt x="12" y="0"/>
                        <a:pt x="12" y="0"/>
                        <a:pt x="12" y="0"/>
                      </a:cubicBezTo>
                      <a:cubicBezTo>
                        <a:pt x="6" y="0"/>
                        <a:pt x="0" y="5"/>
                        <a:pt x="0" y="12"/>
                      </a:cubicBezTo>
                      <a:cubicBezTo>
                        <a:pt x="0" y="100"/>
                        <a:pt x="0" y="100"/>
                        <a:pt x="0" y="100"/>
                      </a:cubicBezTo>
                      <a:cubicBezTo>
                        <a:pt x="0" y="107"/>
                        <a:pt x="6" y="112"/>
                        <a:pt x="12" y="112"/>
                      </a:cubicBezTo>
                      <a:cubicBezTo>
                        <a:pt x="14" y="112"/>
                        <a:pt x="15" y="112"/>
                        <a:pt x="16" y="112"/>
                      </a:cubicBezTo>
                      <a:cubicBezTo>
                        <a:pt x="16" y="211"/>
                        <a:pt x="16" y="211"/>
                        <a:pt x="16" y="211"/>
                      </a:cubicBezTo>
                      <a:cubicBezTo>
                        <a:pt x="16" y="218"/>
                        <a:pt x="22" y="223"/>
                        <a:pt x="28" y="223"/>
                      </a:cubicBezTo>
                      <a:cubicBezTo>
                        <a:pt x="35" y="223"/>
                        <a:pt x="41" y="218"/>
                        <a:pt x="41" y="211"/>
                      </a:cubicBezTo>
                      <a:cubicBezTo>
                        <a:pt x="41" y="121"/>
                        <a:pt x="41" y="121"/>
                        <a:pt x="41" y="121"/>
                      </a:cubicBezTo>
                      <a:cubicBezTo>
                        <a:pt x="42" y="121"/>
                        <a:pt x="42" y="121"/>
                        <a:pt x="42" y="121"/>
                      </a:cubicBezTo>
                      <a:cubicBezTo>
                        <a:pt x="42" y="211"/>
                        <a:pt x="42" y="211"/>
                        <a:pt x="42" y="211"/>
                      </a:cubicBezTo>
                      <a:cubicBezTo>
                        <a:pt x="42" y="218"/>
                        <a:pt x="47" y="223"/>
                        <a:pt x="54" y="223"/>
                      </a:cubicBezTo>
                      <a:cubicBezTo>
                        <a:pt x="61" y="223"/>
                        <a:pt x="66" y="218"/>
                        <a:pt x="66" y="211"/>
                      </a:cubicBezTo>
                      <a:cubicBezTo>
                        <a:pt x="66" y="112"/>
                        <a:pt x="66" y="112"/>
                        <a:pt x="66" y="112"/>
                      </a:cubicBezTo>
                      <a:cubicBezTo>
                        <a:pt x="67" y="112"/>
                        <a:pt x="69" y="112"/>
                        <a:pt x="70" y="112"/>
                      </a:cubicBezTo>
                      <a:cubicBezTo>
                        <a:pt x="76" y="112"/>
                        <a:pt x="82" y="107"/>
                        <a:pt x="82" y="100"/>
                      </a:cubicBezTo>
                      <a:cubicBezTo>
                        <a:pt x="82" y="12"/>
                        <a:pt x="82" y="12"/>
                        <a:pt x="82" y="12"/>
                      </a:cubicBezTo>
                      <a:cubicBezTo>
                        <a:pt x="82" y="5"/>
                        <a:pt x="76" y="0"/>
                        <a:pt x="7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51435" tIns="25718" rIns="51435" bIns="25718" numCol="1" anchor="t" anchorCtr="0" compatLnSpc="1">
                  <a:prstTxWarp prst="textNoShape">
                    <a:avLst/>
                  </a:prstTxWarp>
                </a:bodyPr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en-GB" sz="1600" b="1" kern="0" dirty="0">
                    <a:solidFill>
                      <a:prstClr val="black"/>
                    </a:solidFill>
                    <a:cs typeface="Arial" charset="0"/>
                  </a:endParaRPr>
                </a:p>
              </p:txBody>
            </p:sp>
          </p:grpSp>
          <p:grpSp>
            <p:nvGrpSpPr>
              <p:cNvPr id="1901" name="Group 1900"/>
              <p:cNvGrpSpPr/>
              <p:nvPr/>
            </p:nvGrpSpPr>
            <p:grpSpPr>
              <a:xfrm flipH="1">
                <a:off x="3837330" y="3788828"/>
                <a:ext cx="122903" cy="207538"/>
                <a:chOff x="4419600" y="2886076"/>
                <a:chExt cx="306388" cy="1073149"/>
              </a:xfrm>
              <a:solidFill>
                <a:srgbClr val="A92229"/>
              </a:solidFill>
            </p:grpSpPr>
            <p:sp>
              <p:nvSpPr>
                <p:cNvPr id="1951" name="Freeform 6"/>
                <p:cNvSpPr>
                  <a:spLocks/>
                </p:cNvSpPr>
                <p:nvPr/>
              </p:nvSpPr>
              <p:spPr bwMode="auto">
                <a:xfrm>
                  <a:off x="4479925" y="2886076"/>
                  <a:ext cx="190500" cy="192087"/>
                </a:xfrm>
                <a:custGeom>
                  <a:avLst/>
                  <a:gdLst>
                    <a:gd name="T0" fmla="*/ 19 w 51"/>
                    <a:gd name="T1" fmla="*/ 48 h 51"/>
                    <a:gd name="T2" fmla="*/ 47 w 51"/>
                    <a:gd name="T3" fmla="*/ 32 h 51"/>
                    <a:gd name="T4" fmla="*/ 32 w 51"/>
                    <a:gd name="T5" fmla="*/ 3 h 51"/>
                    <a:gd name="T6" fmla="*/ 3 w 51"/>
                    <a:gd name="T7" fmla="*/ 19 h 51"/>
                    <a:gd name="T8" fmla="*/ 19 w 51"/>
                    <a:gd name="T9" fmla="*/ 48 h 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1" h="51">
                      <a:moveTo>
                        <a:pt x="19" y="48"/>
                      </a:moveTo>
                      <a:cubicBezTo>
                        <a:pt x="31" y="51"/>
                        <a:pt x="44" y="44"/>
                        <a:pt x="47" y="32"/>
                      </a:cubicBezTo>
                      <a:cubicBezTo>
                        <a:pt x="51" y="20"/>
                        <a:pt x="44" y="7"/>
                        <a:pt x="32" y="3"/>
                      </a:cubicBezTo>
                      <a:cubicBezTo>
                        <a:pt x="19" y="0"/>
                        <a:pt x="7" y="7"/>
                        <a:pt x="3" y="19"/>
                      </a:cubicBezTo>
                      <a:cubicBezTo>
                        <a:pt x="0" y="31"/>
                        <a:pt x="7" y="44"/>
                        <a:pt x="19" y="4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51435" tIns="25718" rIns="51435" bIns="25718" numCol="1" anchor="t" anchorCtr="0" compatLnSpc="1">
                  <a:prstTxWarp prst="textNoShape">
                    <a:avLst/>
                  </a:prstTxWarp>
                </a:bodyPr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en-GB" sz="1600" b="1" kern="0" dirty="0">
                    <a:solidFill>
                      <a:prstClr val="black"/>
                    </a:solidFill>
                    <a:cs typeface="Arial" charset="0"/>
                  </a:endParaRPr>
                </a:p>
              </p:txBody>
            </p:sp>
            <p:sp>
              <p:nvSpPr>
                <p:cNvPr id="1952" name="Freeform 7"/>
                <p:cNvSpPr>
                  <a:spLocks/>
                </p:cNvSpPr>
                <p:nvPr/>
              </p:nvSpPr>
              <p:spPr bwMode="auto">
                <a:xfrm>
                  <a:off x="4419600" y="3122613"/>
                  <a:ext cx="306388" cy="836612"/>
                </a:xfrm>
                <a:custGeom>
                  <a:avLst/>
                  <a:gdLst>
                    <a:gd name="T0" fmla="*/ 70 w 82"/>
                    <a:gd name="T1" fmla="*/ 0 h 223"/>
                    <a:gd name="T2" fmla="*/ 70 w 82"/>
                    <a:gd name="T3" fmla="*/ 0 h 223"/>
                    <a:gd name="T4" fmla="*/ 12 w 82"/>
                    <a:gd name="T5" fmla="*/ 0 h 223"/>
                    <a:gd name="T6" fmla="*/ 12 w 82"/>
                    <a:gd name="T7" fmla="*/ 0 h 223"/>
                    <a:gd name="T8" fmla="*/ 0 w 82"/>
                    <a:gd name="T9" fmla="*/ 12 h 223"/>
                    <a:gd name="T10" fmla="*/ 0 w 82"/>
                    <a:gd name="T11" fmla="*/ 100 h 223"/>
                    <a:gd name="T12" fmla="*/ 12 w 82"/>
                    <a:gd name="T13" fmla="*/ 112 h 223"/>
                    <a:gd name="T14" fmla="*/ 16 w 82"/>
                    <a:gd name="T15" fmla="*/ 112 h 223"/>
                    <a:gd name="T16" fmla="*/ 16 w 82"/>
                    <a:gd name="T17" fmla="*/ 211 h 223"/>
                    <a:gd name="T18" fmla="*/ 28 w 82"/>
                    <a:gd name="T19" fmla="*/ 223 h 223"/>
                    <a:gd name="T20" fmla="*/ 41 w 82"/>
                    <a:gd name="T21" fmla="*/ 211 h 223"/>
                    <a:gd name="T22" fmla="*/ 41 w 82"/>
                    <a:gd name="T23" fmla="*/ 121 h 223"/>
                    <a:gd name="T24" fmla="*/ 42 w 82"/>
                    <a:gd name="T25" fmla="*/ 121 h 223"/>
                    <a:gd name="T26" fmla="*/ 42 w 82"/>
                    <a:gd name="T27" fmla="*/ 211 h 223"/>
                    <a:gd name="T28" fmla="*/ 54 w 82"/>
                    <a:gd name="T29" fmla="*/ 223 h 223"/>
                    <a:gd name="T30" fmla="*/ 66 w 82"/>
                    <a:gd name="T31" fmla="*/ 211 h 223"/>
                    <a:gd name="T32" fmla="*/ 66 w 82"/>
                    <a:gd name="T33" fmla="*/ 112 h 223"/>
                    <a:gd name="T34" fmla="*/ 70 w 82"/>
                    <a:gd name="T35" fmla="*/ 112 h 223"/>
                    <a:gd name="T36" fmla="*/ 82 w 82"/>
                    <a:gd name="T37" fmla="*/ 100 h 223"/>
                    <a:gd name="T38" fmla="*/ 82 w 82"/>
                    <a:gd name="T39" fmla="*/ 12 h 223"/>
                    <a:gd name="T40" fmla="*/ 70 w 82"/>
                    <a:gd name="T41" fmla="*/ 0 h 2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82" h="223">
                      <a:moveTo>
                        <a:pt x="70" y="0"/>
                      </a:moveTo>
                      <a:cubicBezTo>
                        <a:pt x="70" y="0"/>
                        <a:pt x="70" y="0"/>
                        <a:pt x="70" y="0"/>
                      </a:cubicBezTo>
                      <a:cubicBezTo>
                        <a:pt x="12" y="0"/>
                        <a:pt x="12" y="0"/>
                        <a:pt x="12" y="0"/>
                      </a:cubicBezTo>
                      <a:cubicBezTo>
                        <a:pt x="12" y="0"/>
                        <a:pt x="12" y="0"/>
                        <a:pt x="12" y="0"/>
                      </a:cubicBezTo>
                      <a:cubicBezTo>
                        <a:pt x="6" y="0"/>
                        <a:pt x="0" y="5"/>
                        <a:pt x="0" y="12"/>
                      </a:cubicBezTo>
                      <a:cubicBezTo>
                        <a:pt x="0" y="100"/>
                        <a:pt x="0" y="100"/>
                        <a:pt x="0" y="100"/>
                      </a:cubicBezTo>
                      <a:cubicBezTo>
                        <a:pt x="0" y="107"/>
                        <a:pt x="6" y="112"/>
                        <a:pt x="12" y="112"/>
                      </a:cubicBezTo>
                      <a:cubicBezTo>
                        <a:pt x="14" y="112"/>
                        <a:pt x="15" y="112"/>
                        <a:pt x="16" y="112"/>
                      </a:cubicBezTo>
                      <a:cubicBezTo>
                        <a:pt x="16" y="211"/>
                        <a:pt x="16" y="211"/>
                        <a:pt x="16" y="211"/>
                      </a:cubicBezTo>
                      <a:cubicBezTo>
                        <a:pt x="16" y="218"/>
                        <a:pt x="22" y="223"/>
                        <a:pt x="28" y="223"/>
                      </a:cubicBezTo>
                      <a:cubicBezTo>
                        <a:pt x="35" y="223"/>
                        <a:pt x="41" y="218"/>
                        <a:pt x="41" y="211"/>
                      </a:cubicBezTo>
                      <a:cubicBezTo>
                        <a:pt x="41" y="121"/>
                        <a:pt x="41" y="121"/>
                        <a:pt x="41" y="121"/>
                      </a:cubicBezTo>
                      <a:cubicBezTo>
                        <a:pt x="42" y="121"/>
                        <a:pt x="42" y="121"/>
                        <a:pt x="42" y="121"/>
                      </a:cubicBezTo>
                      <a:cubicBezTo>
                        <a:pt x="42" y="211"/>
                        <a:pt x="42" y="211"/>
                        <a:pt x="42" y="211"/>
                      </a:cubicBezTo>
                      <a:cubicBezTo>
                        <a:pt x="42" y="218"/>
                        <a:pt x="47" y="223"/>
                        <a:pt x="54" y="223"/>
                      </a:cubicBezTo>
                      <a:cubicBezTo>
                        <a:pt x="61" y="223"/>
                        <a:pt x="66" y="218"/>
                        <a:pt x="66" y="211"/>
                      </a:cubicBezTo>
                      <a:cubicBezTo>
                        <a:pt x="66" y="112"/>
                        <a:pt x="66" y="112"/>
                        <a:pt x="66" y="112"/>
                      </a:cubicBezTo>
                      <a:cubicBezTo>
                        <a:pt x="67" y="112"/>
                        <a:pt x="69" y="112"/>
                        <a:pt x="70" y="112"/>
                      </a:cubicBezTo>
                      <a:cubicBezTo>
                        <a:pt x="76" y="112"/>
                        <a:pt x="82" y="107"/>
                        <a:pt x="82" y="100"/>
                      </a:cubicBezTo>
                      <a:cubicBezTo>
                        <a:pt x="82" y="12"/>
                        <a:pt x="82" y="12"/>
                        <a:pt x="82" y="12"/>
                      </a:cubicBezTo>
                      <a:cubicBezTo>
                        <a:pt x="82" y="5"/>
                        <a:pt x="76" y="0"/>
                        <a:pt x="7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51435" tIns="25718" rIns="51435" bIns="25718" numCol="1" anchor="t" anchorCtr="0" compatLnSpc="1">
                  <a:prstTxWarp prst="textNoShape">
                    <a:avLst/>
                  </a:prstTxWarp>
                </a:bodyPr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en-GB" sz="1600" b="1" kern="0" dirty="0">
                    <a:solidFill>
                      <a:prstClr val="black"/>
                    </a:solidFill>
                    <a:cs typeface="Arial" charset="0"/>
                  </a:endParaRPr>
                </a:p>
              </p:txBody>
            </p:sp>
          </p:grpSp>
          <p:grpSp>
            <p:nvGrpSpPr>
              <p:cNvPr id="1902" name="Group 1901"/>
              <p:cNvGrpSpPr/>
              <p:nvPr/>
            </p:nvGrpSpPr>
            <p:grpSpPr>
              <a:xfrm flipH="1">
                <a:off x="4010497" y="3788828"/>
                <a:ext cx="122903" cy="207538"/>
                <a:chOff x="4419600" y="2886076"/>
                <a:chExt cx="306388" cy="1073149"/>
              </a:xfrm>
              <a:solidFill>
                <a:srgbClr val="A92229"/>
              </a:solidFill>
            </p:grpSpPr>
            <p:sp>
              <p:nvSpPr>
                <p:cNvPr id="1949" name="Freeform 6"/>
                <p:cNvSpPr>
                  <a:spLocks/>
                </p:cNvSpPr>
                <p:nvPr/>
              </p:nvSpPr>
              <p:spPr bwMode="auto">
                <a:xfrm>
                  <a:off x="4479925" y="2886076"/>
                  <a:ext cx="190500" cy="192087"/>
                </a:xfrm>
                <a:custGeom>
                  <a:avLst/>
                  <a:gdLst>
                    <a:gd name="T0" fmla="*/ 19 w 51"/>
                    <a:gd name="T1" fmla="*/ 48 h 51"/>
                    <a:gd name="T2" fmla="*/ 47 w 51"/>
                    <a:gd name="T3" fmla="*/ 32 h 51"/>
                    <a:gd name="T4" fmla="*/ 32 w 51"/>
                    <a:gd name="T5" fmla="*/ 3 h 51"/>
                    <a:gd name="T6" fmla="*/ 3 w 51"/>
                    <a:gd name="T7" fmla="*/ 19 h 51"/>
                    <a:gd name="T8" fmla="*/ 19 w 51"/>
                    <a:gd name="T9" fmla="*/ 48 h 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1" h="51">
                      <a:moveTo>
                        <a:pt x="19" y="48"/>
                      </a:moveTo>
                      <a:cubicBezTo>
                        <a:pt x="31" y="51"/>
                        <a:pt x="44" y="44"/>
                        <a:pt x="47" y="32"/>
                      </a:cubicBezTo>
                      <a:cubicBezTo>
                        <a:pt x="51" y="20"/>
                        <a:pt x="44" y="7"/>
                        <a:pt x="32" y="3"/>
                      </a:cubicBezTo>
                      <a:cubicBezTo>
                        <a:pt x="19" y="0"/>
                        <a:pt x="7" y="7"/>
                        <a:pt x="3" y="19"/>
                      </a:cubicBezTo>
                      <a:cubicBezTo>
                        <a:pt x="0" y="31"/>
                        <a:pt x="7" y="44"/>
                        <a:pt x="19" y="4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51435" tIns="25718" rIns="51435" bIns="25718" numCol="1" anchor="t" anchorCtr="0" compatLnSpc="1">
                  <a:prstTxWarp prst="textNoShape">
                    <a:avLst/>
                  </a:prstTxWarp>
                </a:bodyPr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en-GB" sz="1600" b="1" kern="0" dirty="0">
                    <a:solidFill>
                      <a:prstClr val="black"/>
                    </a:solidFill>
                    <a:cs typeface="Arial" charset="0"/>
                  </a:endParaRPr>
                </a:p>
              </p:txBody>
            </p:sp>
            <p:sp>
              <p:nvSpPr>
                <p:cNvPr id="1950" name="Freeform 7"/>
                <p:cNvSpPr>
                  <a:spLocks/>
                </p:cNvSpPr>
                <p:nvPr/>
              </p:nvSpPr>
              <p:spPr bwMode="auto">
                <a:xfrm>
                  <a:off x="4419600" y="3122613"/>
                  <a:ext cx="306388" cy="836612"/>
                </a:xfrm>
                <a:custGeom>
                  <a:avLst/>
                  <a:gdLst>
                    <a:gd name="T0" fmla="*/ 70 w 82"/>
                    <a:gd name="T1" fmla="*/ 0 h 223"/>
                    <a:gd name="T2" fmla="*/ 70 w 82"/>
                    <a:gd name="T3" fmla="*/ 0 h 223"/>
                    <a:gd name="T4" fmla="*/ 12 w 82"/>
                    <a:gd name="T5" fmla="*/ 0 h 223"/>
                    <a:gd name="T6" fmla="*/ 12 w 82"/>
                    <a:gd name="T7" fmla="*/ 0 h 223"/>
                    <a:gd name="T8" fmla="*/ 0 w 82"/>
                    <a:gd name="T9" fmla="*/ 12 h 223"/>
                    <a:gd name="T10" fmla="*/ 0 w 82"/>
                    <a:gd name="T11" fmla="*/ 100 h 223"/>
                    <a:gd name="T12" fmla="*/ 12 w 82"/>
                    <a:gd name="T13" fmla="*/ 112 h 223"/>
                    <a:gd name="T14" fmla="*/ 16 w 82"/>
                    <a:gd name="T15" fmla="*/ 112 h 223"/>
                    <a:gd name="T16" fmla="*/ 16 w 82"/>
                    <a:gd name="T17" fmla="*/ 211 h 223"/>
                    <a:gd name="T18" fmla="*/ 28 w 82"/>
                    <a:gd name="T19" fmla="*/ 223 h 223"/>
                    <a:gd name="T20" fmla="*/ 41 w 82"/>
                    <a:gd name="T21" fmla="*/ 211 h 223"/>
                    <a:gd name="T22" fmla="*/ 41 w 82"/>
                    <a:gd name="T23" fmla="*/ 121 h 223"/>
                    <a:gd name="T24" fmla="*/ 42 w 82"/>
                    <a:gd name="T25" fmla="*/ 121 h 223"/>
                    <a:gd name="T26" fmla="*/ 42 w 82"/>
                    <a:gd name="T27" fmla="*/ 211 h 223"/>
                    <a:gd name="T28" fmla="*/ 54 w 82"/>
                    <a:gd name="T29" fmla="*/ 223 h 223"/>
                    <a:gd name="T30" fmla="*/ 66 w 82"/>
                    <a:gd name="T31" fmla="*/ 211 h 223"/>
                    <a:gd name="T32" fmla="*/ 66 w 82"/>
                    <a:gd name="T33" fmla="*/ 112 h 223"/>
                    <a:gd name="T34" fmla="*/ 70 w 82"/>
                    <a:gd name="T35" fmla="*/ 112 h 223"/>
                    <a:gd name="T36" fmla="*/ 82 w 82"/>
                    <a:gd name="T37" fmla="*/ 100 h 223"/>
                    <a:gd name="T38" fmla="*/ 82 w 82"/>
                    <a:gd name="T39" fmla="*/ 12 h 223"/>
                    <a:gd name="T40" fmla="*/ 70 w 82"/>
                    <a:gd name="T41" fmla="*/ 0 h 2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82" h="223">
                      <a:moveTo>
                        <a:pt x="70" y="0"/>
                      </a:moveTo>
                      <a:cubicBezTo>
                        <a:pt x="70" y="0"/>
                        <a:pt x="70" y="0"/>
                        <a:pt x="70" y="0"/>
                      </a:cubicBezTo>
                      <a:cubicBezTo>
                        <a:pt x="12" y="0"/>
                        <a:pt x="12" y="0"/>
                        <a:pt x="12" y="0"/>
                      </a:cubicBezTo>
                      <a:cubicBezTo>
                        <a:pt x="12" y="0"/>
                        <a:pt x="12" y="0"/>
                        <a:pt x="12" y="0"/>
                      </a:cubicBezTo>
                      <a:cubicBezTo>
                        <a:pt x="6" y="0"/>
                        <a:pt x="0" y="5"/>
                        <a:pt x="0" y="12"/>
                      </a:cubicBezTo>
                      <a:cubicBezTo>
                        <a:pt x="0" y="100"/>
                        <a:pt x="0" y="100"/>
                        <a:pt x="0" y="100"/>
                      </a:cubicBezTo>
                      <a:cubicBezTo>
                        <a:pt x="0" y="107"/>
                        <a:pt x="6" y="112"/>
                        <a:pt x="12" y="112"/>
                      </a:cubicBezTo>
                      <a:cubicBezTo>
                        <a:pt x="14" y="112"/>
                        <a:pt x="15" y="112"/>
                        <a:pt x="16" y="112"/>
                      </a:cubicBezTo>
                      <a:cubicBezTo>
                        <a:pt x="16" y="211"/>
                        <a:pt x="16" y="211"/>
                        <a:pt x="16" y="211"/>
                      </a:cubicBezTo>
                      <a:cubicBezTo>
                        <a:pt x="16" y="218"/>
                        <a:pt x="22" y="223"/>
                        <a:pt x="28" y="223"/>
                      </a:cubicBezTo>
                      <a:cubicBezTo>
                        <a:pt x="35" y="223"/>
                        <a:pt x="41" y="218"/>
                        <a:pt x="41" y="211"/>
                      </a:cubicBezTo>
                      <a:cubicBezTo>
                        <a:pt x="41" y="121"/>
                        <a:pt x="41" y="121"/>
                        <a:pt x="41" y="121"/>
                      </a:cubicBezTo>
                      <a:cubicBezTo>
                        <a:pt x="42" y="121"/>
                        <a:pt x="42" y="121"/>
                        <a:pt x="42" y="121"/>
                      </a:cubicBezTo>
                      <a:cubicBezTo>
                        <a:pt x="42" y="211"/>
                        <a:pt x="42" y="211"/>
                        <a:pt x="42" y="211"/>
                      </a:cubicBezTo>
                      <a:cubicBezTo>
                        <a:pt x="42" y="218"/>
                        <a:pt x="47" y="223"/>
                        <a:pt x="54" y="223"/>
                      </a:cubicBezTo>
                      <a:cubicBezTo>
                        <a:pt x="61" y="223"/>
                        <a:pt x="66" y="218"/>
                        <a:pt x="66" y="211"/>
                      </a:cubicBezTo>
                      <a:cubicBezTo>
                        <a:pt x="66" y="112"/>
                        <a:pt x="66" y="112"/>
                        <a:pt x="66" y="112"/>
                      </a:cubicBezTo>
                      <a:cubicBezTo>
                        <a:pt x="67" y="112"/>
                        <a:pt x="69" y="112"/>
                        <a:pt x="70" y="112"/>
                      </a:cubicBezTo>
                      <a:cubicBezTo>
                        <a:pt x="76" y="112"/>
                        <a:pt x="82" y="107"/>
                        <a:pt x="82" y="100"/>
                      </a:cubicBezTo>
                      <a:cubicBezTo>
                        <a:pt x="82" y="12"/>
                        <a:pt x="82" y="12"/>
                        <a:pt x="82" y="12"/>
                      </a:cubicBezTo>
                      <a:cubicBezTo>
                        <a:pt x="82" y="5"/>
                        <a:pt x="76" y="0"/>
                        <a:pt x="7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51435" tIns="25718" rIns="51435" bIns="25718" numCol="1" anchor="t" anchorCtr="0" compatLnSpc="1">
                  <a:prstTxWarp prst="textNoShape">
                    <a:avLst/>
                  </a:prstTxWarp>
                </a:bodyPr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en-GB" sz="1600" b="1" kern="0" dirty="0">
                    <a:solidFill>
                      <a:prstClr val="black"/>
                    </a:solidFill>
                    <a:cs typeface="Arial" charset="0"/>
                  </a:endParaRPr>
                </a:p>
              </p:txBody>
            </p:sp>
          </p:grpSp>
          <p:grpSp>
            <p:nvGrpSpPr>
              <p:cNvPr id="1903" name="Group 1902"/>
              <p:cNvGrpSpPr/>
              <p:nvPr/>
            </p:nvGrpSpPr>
            <p:grpSpPr>
              <a:xfrm flipH="1">
                <a:off x="3317830" y="4008455"/>
                <a:ext cx="122903" cy="207538"/>
                <a:chOff x="4419600" y="2886076"/>
                <a:chExt cx="306388" cy="1073149"/>
              </a:xfrm>
              <a:solidFill>
                <a:srgbClr val="A92229"/>
              </a:solidFill>
            </p:grpSpPr>
            <p:sp>
              <p:nvSpPr>
                <p:cNvPr id="1947" name="Freeform 6"/>
                <p:cNvSpPr>
                  <a:spLocks/>
                </p:cNvSpPr>
                <p:nvPr/>
              </p:nvSpPr>
              <p:spPr bwMode="auto">
                <a:xfrm>
                  <a:off x="4479925" y="2886076"/>
                  <a:ext cx="190500" cy="192087"/>
                </a:xfrm>
                <a:custGeom>
                  <a:avLst/>
                  <a:gdLst>
                    <a:gd name="T0" fmla="*/ 19 w 51"/>
                    <a:gd name="T1" fmla="*/ 48 h 51"/>
                    <a:gd name="T2" fmla="*/ 47 w 51"/>
                    <a:gd name="T3" fmla="*/ 32 h 51"/>
                    <a:gd name="T4" fmla="*/ 32 w 51"/>
                    <a:gd name="T5" fmla="*/ 3 h 51"/>
                    <a:gd name="T6" fmla="*/ 3 w 51"/>
                    <a:gd name="T7" fmla="*/ 19 h 51"/>
                    <a:gd name="T8" fmla="*/ 19 w 51"/>
                    <a:gd name="T9" fmla="*/ 48 h 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1" h="51">
                      <a:moveTo>
                        <a:pt x="19" y="48"/>
                      </a:moveTo>
                      <a:cubicBezTo>
                        <a:pt x="31" y="51"/>
                        <a:pt x="44" y="44"/>
                        <a:pt x="47" y="32"/>
                      </a:cubicBezTo>
                      <a:cubicBezTo>
                        <a:pt x="51" y="20"/>
                        <a:pt x="44" y="7"/>
                        <a:pt x="32" y="3"/>
                      </a:cubicBezTo>
                      <a:cubicBezTo>
                        <a:pt x="19" y="0"/>
                        <a:pt x="7" y="7"/>
                        <a:pt x="3" y="19"/>
                      </a:cubicBezTo>
                      <a:cubicBezTo>
                        <a:pt x="0" y="31"/>
                        <a:pt x="7" y="44"/>
                        <a:pt x="19" y="4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51435" tIns="25718" rIns="51435" bIns="25718" numCol="1" anchor="t" anchorCtr="0" compatLnSpc="1">
                  <a:prstTxWarp prst="textNoShape">
                    <a:avLst/>
                  </a:prstTxWarp>
                </a:bodyPr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en-GB" sz="1600" b="1" kern="0" dirty="0">
                    <a:solidFill>
                      <a:prstClr val="black"/>
                    </a:solidFill>
                    <a:cs typeface="Arial" charset="0"/>
                  </a:endParaRPr>
                </a:p>
              </p:txBody>
            </p:sp>
            <p:sp>
              <p:nvSpPr>
                <p:cNvPr id="1948" name="Freeform 7"/>
                <p:cNvSpPr>
                  <a:spLocks/>
                </p:cNvSpPr>
                <p:nvPr/>
              </p:nvSpPr>
              <p:spPr bwMode="auto">
                <a:xfrm>
                  <a:off x="4419600" y="3122613"/>
                  <a:ext cx="306388" cy="836612"/>
                </a:xfrm>
                <a:custGeom>
                  <a:avLst/>
                  <a:gdLst>
                    <a:gd name="T0" fmla="*/ 70 w 82"/>
                    <a:gd name="T1" fmla="*/ 0 h 223"/>
                    <a:gd name="T2" fmla="*/ 70 w 82"/>
                    <a:gd name="T3" fmla="*/ 0 h 223"/>
                    <a:gd name="T4" fmla="*/ 12 w 82"/>
                    <a:gd name="T5" fmla="*/ 0 h 223"/>
                    <a:gd name="T6" fmla="*/ 12 w 82"/>
                    <a:gd name="T7" fmla="*/ 0 h 223"/>
                    <a:gd name="T8" fmla="*/ 0 w 82"/>
                    <a:gd name="T9" fmla="*/ 12 h 223"/>
                    <a:gd name="T10" fmla="*/ 0 w 82"/>
                    <a:gd name="T11" fmla="*/ 100 h 223"/>
                    <a:gd name="T12" fmla="*/ 12 w 82"/>
                    <a:gd name="T13" fmla="*/ 112 h 223"/>
                    <a:gd name="T14" fmla="*/ 16 w 82"/>
                    <a:gd name="T15" fmla="*/ 112 h 223"/>
                    <a:gd name="T16" fmla="*/ 16 w 82"/>
                    <a:gd name="T17" fmla="*/ 211 h 223"/>
                    <a:gd name="T18" fmla="*/ 28 w 82"/>
                    <a:gd name="T19" fmla="*/ 223 h 223"/>
                    <a:gd name="T20" fmla="*/ 41 w 82"/>
                    <a:gd name="T21" fmla="*/ 211 h 223"/>
                    <a:gd name="T22" fmla="*/ 41 w 82"/>
                    <a:gd name="T23" fmla="*/ 121 h 223"/>
                    <a:gd name="T24" fmla="*/ 42 w 82"/>
                    <a:gd name="T25" fmla="*/ 121 h 223"/>
                    <a:gd name="T26" fmla="*/ 42 w 82"/>
                    <a:gd name="T27" fmla="*/ 211 h 223"/>
                    <a:gd name="T28" fmla="*/ 54 w 82"/>
                    <a:gd name="T29" fmla="*/ 223 h 223"/>
                    <a:gd name="T30" fmla="*/ 66 w 82"/>
                    <a:gd name="T31" fmla="*/ 211 h 223"/>
                    <a:gd name="T32" fmla="*/ 66 w 82"/>
                    <a:gd name="T33" fmla="*/ 112 h 223"/>
                    <a:gd name="T34" fmla="*/ 70 w 82"/>
                    <a:gd name="T35" fmla="*/ 112 h 223"/>
                    <a:gd name="T36" fmla="*/ 82 w 82"/>
                    <a:gd name="T37" fmla="*/ 100 h 223"/>
                    <a:gd name="T38" fmla="*/ 82 w 82"/>
                    <a:gd name="T39" fmla="*/ 12 h 223"/>
                    <a:gd name="T40" fmla="*/ 70 w 82"/>
                    <a:gd name="T41" fmla="*/ 0 h 2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82" h="223">
                      <a:moveTo>
                        <a:pt x="70" y="0"/>
                      </a:moveTo>
                      <a:cubicBezTo>
                        <a:pt x="70" y="0"/>
                        <a:pt x="70" y="0"/>
                        <a:pt x="70" y="0"/>
                      </a:cubicBezTo>
                      <a:cubicBezTo>
                        <a:pt x="12" y="0"/>
                        <a:pt x="12" y="0"/>
                        <a:pt x="12" y="0"/>
                      </a:cubicBezTo>
                      <a:cubicBezTo>
                        <a:pt x="12" y="0"/>
                        <a:pt x="12" y="0"/>
                        <a:pt x="12" y="0"/>
                      </a:cubicBezTo>
                      <a:cubicBezTo>
                        <a:pt x="6" y="0"/>
                        <a:pt x="0" y="5"/>
                        <a:pt x="0" y="12"/>
                      </a:cubicBezTo>
                      <a:cubicBezTo>
                        <a:pt x="0" y="100"/>
                        <a:pt x="0" y="100"/>
                        <a:pt x="0" y="100"/>
                      </a:cubicBezTo>
                      <a:cubicBezTo>
                        <a:pt x="0" y="107"/>
                        <a:pt x="6" y="112"/>
                        <a:pt x="12" y="112"/>
                      </a:cubicBezTo>
                      <a:cubicBezTo>
                        <a:pt x="14" y="112"/>
                        <a:pt x="15" y="112"/>
                        <a:pt x="16" y="112"/>
                      </a:cubicBezTo>
                      <a:cubicBezTo>
                        <a:pt x="16" y="211"/>
                        <a:pt x="16" y="211"/>
                        <a:pt x="16" y="211"/>
                      </a:cubicBezTo>
                      <a:cubicBezTo>
                        <a:pt x="16" y="218"/>
                        <a:pt x="22" y="223"/>
                        <a:pt x="28" y="223"/>
                      </a:cubicBezTo>
                      <a:cubicBezTo>
                        <a:pt x="35" y="223"/>
                        <a:pt x="41" y="218"/>
                        <a:pt x="41" y="211"/>
                      </a:cubicBezTo>
                      <a:cubicBezTo>
                        <a:pt x="41" y="121"/>
                        <a:pt x="41" y="121"/>
                        <a:pt x="41" y="121"/>
                      </a:cubicBezTo>
                      <a:cubicBezTo>
                        <a:pt x="42" y="121"/>
                        <a:pt x="42" y="121"/>
                        <a:pt x="42" y="121"/>
                      </a:cubicBezTo>
                      <a:cubicBezTo>
                        <a:pt x="42" y="211"/>
                        <a:pt x="42" y="211"/>
                        <a:pt x="42" y="211"/>
                      </a:cubicBezTo>
                      <a:cubicBezTo>
                        <a:pt x="42" y="218"/>
                        <a:pt x="47" y="223"/>
                        <a:pt x="54" y="223"/>
                      </a:cubicBezTo>
                      <a:cubicBezTo>
                        <a:pt x="61" y="223"/>
                        <a:pt x="66" y="218"/>
                        <a:pt x="66" y="211"/>
                      </a:cubicBezTo>
                      <a:cubicBezTo>
                        <a:pt x="66" y="112"/>
                        <a:pt x="66" y="112"/>
                        <a:pt x="66" y="112"/>
                      </a:cubicBezTo>
                      <a:cubicBezTo>
                        <a:pt x="67" y="112"/>
                        <a:pt x="69" y="112"/>
                        <a:pt x="70" y="112"/>
                      </a:cubicBezTo>
                      <a:cubicBezTo>
                        <a:pt x="76" y="112"/>
                        <a:pt x="82" y="107"/>
                        <a:pt x="82" y="100"/>
                      </a:cubicBezTo>
                      <a:cubicBezTo>
                        <a:pt x="82" y="12"/>
                        <a:pt x="82" y="12"/>
                        <a:pt x="82" y="12"/>
                      </a:cubicBezTo>
                      <a:cubicBezTo>
                        <a:pt x="82" y="5"/>
                        <a:pt x="76" y="0"/>
                        <a:pt x="7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51435" tIns="25718" rIns="51435" bIns="25718" numCol="1" anchor="t" anchorCtr="0" compatLnSpc="1">
                  <a:prstTxWarp prst="textNoShape">
                    <a:avLst/>
                  </a:prstTxWarp>
                </a:bodyPr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en-GB" sz="1600" b="1" kern="0" dirty="0">
                    <a:solidFill>
                      <a:prstClr val="black"/>
                    </a:solidFill>
                    <a:cs typeface="Arial" charset="0"/>
                  </a:endParaRPr>
                </a:p>
              </p:txBody>
            </p:sp>
          </p:grpSp>
          <p:grpSp>
            <p:nvGrpSpPr>
              <p:cNvPr id="1904" name="Group 1903"/>
              <p:cNvGrpSpPr/>
              <p:nvPr/>
            </p:nvGrpSpPr>
            <p:grpSpPr>
              <a:xfrm flipH="1">
                <a:off x="3490996" y="4008455"/>
                <a:ext cx="122903" cy="207538"/>
                <a:chOff x="4419600" y="2886076"/>
                <a:chExt cx="306388" cy="1073149"/>
              </a:xfrm>
              <a:solidFill>
                <a:srgbClr val="A92229"/>
              </a:solidFill>
            </p:grpSpPr>
            <p:sp>
              <p:nvSpPr>
                <p:cNvPr id="1945" name="Freeform 6"/>
                <p:cNvSpPr>
                  <a:spLocks/>
                </p:cNvSpPr>
                <p:nvPr/>
              </p:nvSpPr>
              <p:spPr bwMode="auto">
                <a:xfrm>
                  <a:off x="4479925" y="2886076"/>
                  <a:ext cx="190500" cy="192087"/>
                </a:xfrm>
                <a:custGeom>
                  <a:avLst/>
                  <a:gdLst>
                    <a:gd name="T0" fmla="*/ 19 w 51"/>
                    <a:gd name="T1" fmla="*/ 48 h 51"/>
                    <a:gd name="T2" fmla="*/ 47 w 51"/>
                    <a:gd name="T3" fmla="*/ 32 h 51"/>
                    <a:gd name="T4" fmla="*/ 32 w 51"/>
                    <a:gd name="T5" fmla="*/ 3 h 51"/>
                    <a:gd name="T6" fmla="*/ 3 w 51"/>
                    <a:gd name="T7" fmla="*/ 19 h 51"/>
                    <a:gd name="T8" fmla="*/ 19 w 51"/>
                    <a:gd name="T9" fmla="*/ 48 h 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1" h="51">
                      <a:moveTo>
                        <a:pt x="19" y="48"/>
                      </a:moveTo>
                      <a:cubicBezTo>
                        <a:pt x="31" y="51"/>
                        <a:pt x="44" y="44"/>
                        <a:pt x="47" y="32"/>
                      </a:cubicBezTo>
                      <a:cubicBezTo>
                        <a:pt x="51" y="20"/>
                        <a:pt x="44" y="7"/>
                        <a:pt x="32" y="3"/>
                      </a:cubicBezTo>
                      <a:cubicBezTo>
                        <a:pt x="19" y="0"/>
                        <a:pt x="7" y="7"/>
                        <a:pt x="3" y="19"/>
                      </a:cubicBezTo>
                      <a:cubicBezTo>
                        <a:pt x="0" y="31"/>
                        <a:pt x="7" y="44"/>
                        <a:pt x="19" y="4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51435" tIns="25718" rIns="51435" bIns="25718" numCol="1" anchor="t" anchorCtr="0" compatLnSpc="1">
                  <a:prstTxWarp prst="textNoShape">
                    <a:avLst/>
                  </a:prstTxWarp>
                </a:bodyPr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en-GB" sz="1600" b="1" kern="0" dirty="0">
                    <a:solidFill>
                      <a:prstClr val="black"/>
                    </a:solidFill>
                    <a:cs typeface="Arial" charset="0"/>
                  </a:endParaRPr>
                </a:p>
              </p:txBody>
            </p:sp>
            <p:sp>
              <p:nvSpPr>
                <p:cNvPr id="1946" name="Freeform 7"/>
                <p:cNvSpPr>
                  <a:spLocks/>
                </p:cNvSpPr>
                <p:nvPr/>
              </p:nvSpPr>
              <p:spPr bwMode="auto">
                <a:xfrm>
                  <a:off x="4419600" y="3122613"/>
                  <a:ext cx="306388" cy="836612"/>
                </a:xfrm>
                <a:custGeom>
                  <a:avLst/>
                  <a:gdLst>
                    <a:gd name="T0" fmla="*/ 70 w 82"/>
                    <a:gd name="T1" fmla="*/ 0 h 223"/>
                    <a:gd name="T2" fmla="*/ 70 w 82"/>
                    <a:gd name="T3" fmla="*/ 0 h 223"/>
                    <a:gd name="T4" fmla="*/ 12 w 82"/>
                    <a:gd name="T5" fmla="*/ 0 h 223"/>
                    <a:gd name="T6" fmla="*/ 12 w 82"/>
                    <a:gd name="T7" fmla="*/ 0 h 223"/>
                    <a:gd name="T8" fmla="*/ 0 w 82"/>
                    <a:gd name="T9" fmla="*/ 12 h 223"/>
                    <a:gd name="T10" fmla="*/ 0 w 82"/>
                    <a:gd name="T11" fmla="*/ 100 h 223"/>
                    <a:gd name="T12" fmla="*/ 12 w 82"/>
                    <a:gd name="T13" fmla="*/ 112 h 223"/>
                    <a:gd name="T14" fmla="*/ 16 w 82"/>
                    <a:gd name="T15" fmla="*/ 112 h 223"/>
                    <a:gd name="T16" fmla="*/ 16 w 82"/>
                    <a:gd name="T17" fmla="*/ 211 h 223"/>
                    <a:gd name="T18" fmla="*/ 28 w 82"/>
                    <a:gd name="T19" fmla="*/ 223 h 223"/>
                    <a:gd name="T20" fmla="*/ 41 w 82"/>
                    <a:gd name="T21" fmla="*/ 211 h 223"/>
                    <a:gd name="T22" fmla="*/ 41 w 82"/>
                    <a:gd name="T23" fmla="*/ 121 h 223"/>
                    <a:gd name="T24" fmla="*/ 42 w 82"/>
                    <a:gd name="T25" fmla="*/ 121 h 223"/>
                    <a:gd name="T26" fmla="*/ 42 w 82"/>
                    <a:gd name="T27" fmla="*/ 211 h 223"/>
                    <a:gd name="T28" fmla="*/ 54 w 82"/>
                    <a:gd name="T29" fmla="*/ 223 h 223"/>
                    <a:gd name="T30" fmla="*/ 66 w 82"/>
                    <a:gd name="T31" fmla="*/ 211 h 223"/>
                    <a:gd name="T32" fmla="*/ 66 w 82"/>
                    <a:gd name="T33" fmla="*/ 112 h 223"/>
                    <a:gd name="T34" fmla="*/ 70 w 82"/>
                    <a:gd name="T35" fmla="*/ 112 h 223"/>
                    <a:gd name="T36" fmla="*/ 82 w 82"/>
                    <a:gd name="T37" fmla="*/ 100 h 223"/>
                    <a:gd name="T38" fmla="*/ 82 w 82"/>
                    <a:gd name="T39" fmla="*/ 12 h 223"/>
                    <a:gd name="T40" fmla="*/ 70 w 82"/>
                    <a:gd name="T41" fmla="*/ 0 h 2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82" h="223">
                      <a:moveTo>
                        <a:pt x="70" y="0"/>
                      </a:moveTo>
                      <a:cubicBezTo>
                        <a:pt x="70" y="0"/>
                        <a:pt x="70" y="0"/>
                        <a:pt x="70" y="0"/>
                      </a:cubicBezTo>
                      <a:cubicBezTo>
                        <a:pt x="12" y="0"/>
                        <a:pt x="12" y="0"/>
                        <a:pt x="12" y="0"/>
                      </a:cubicBezTo>
                      <a:cubicBezTo>
                        <a:pt x="12" y="0"/>
                        <a:pt x="12" y="0"/>
                        <a:pt x="12" y="0"/>
                      </a:cubicBezTo>
                      <a:cubicBezTo>
                        <a:pt x="6" y="0"/>
                        <a:pt x="0" y="5"/>
                        <a:pt x="0" y="12"/>
                      </a:cubicBezTo>
                      <a:cubicBezTo>
                        <a:pt x="0" y="100"/>
                        <a:pt x="0" y="100"/>
                        <a:pt x="0" y="100"/>
                      </a:cubicBezTo>
                      <a:cubicBezTo>
                        <a:pt x="0" y="107"/>
                        <a:pt x="6" y="112"/>
                        <a:pt x="12" y="112"/>
                      </a:cubicBezTo>
                      <a:cubicBezTo>
                        <a:pt x="14" y="112"/>
                        <a:pt x="15" y="112"/>
                        <a:pt x="16" y="112"/>
                      </a:cubicBezTo>
                      <a:cubicBezTo>
                        <a:pt x="16" y="211"/>
                        <a:pt x="16" y="211"/>
                        <a:pt x="16" y="211"/>
                      </a:cubicBezTo>
                      <a:cubicBezTo>
                        <a:pt x="16" y="218"/>
                        <a:pt x="22" y="223"/>
                        <a:pt x="28" y="223"/>
                      </a:cubicBezTo>
                      <a:cubicBezTo>
                        <a:pt x="35" y="223"/>
                        <a:pt x="41" y="218"/>
                        <a:pt x="41" y="211"/>
                      </a:cubicBezTo>
                      <a:cubicBezTo>
                        <a:pt x="41" y="121"/>
                        <a:pt x="41" y="121"/>
                        <a:pt x="41" y="121"/>
                      </a:cubicBezTo>
                      <a:cubicBezTo>
                        <a:pt x="42" y="121"/>
                        <a:pt x="42" y="121"/>
                        <a:pt x="42" y="121"/>
                      </a:cubicBezTo>
                      <a:cubicBezTo>
                        <a:pt x="42" y="211"/>
                        <a:pt x="42" y="211"/>
                        <a:pt x="42" y="211"/>
                      </a:cubicBezTo>
                      <a:cubicBezTo>
                        <a:pt x="42" y="218"/>
                        <a:pt x="47" y="223"/>
                        <a:pt x="54" y="223"/>
                      </a:cubicBezTo>
                      <a:cubicBezTo>
                        <a:pt x="61" y="223"/>
                        <a:pt x="66" y="218"/>
                        <a:pt x="66" y="211"/>
                      </a:cubicBezTo>
                      <a:cubicBezTo>
                        <a:pt x="66" y="112"/>
                        <a:pt x="66" y="112"/>
                        <a:pt x="66" y="112"/>
                      </a:cubicBezTo>
                      <a:cubicBezTo>
                        <a:pt x="67" y="112"/>
                        <a:pt x="69" y="112"/>
                        <a:pt x="70" y="112"/>
                      </a:cubicBezTo>
                      <a:cubicBezTo>
                        <a:pt x="76" y="112"/>
                        <a:pt x="82" y="107"/>
                        <a:pt x="82" y="100"/>
                      </a:cubicBezTo>
                      <a:cubicBezTo>
                        <a:pt x="82" y="12"/>
                        <a:pt x="82" y="12"/>
                        <a:pt x="82" y="12"/>
                      </a:cubicBezTo>
                      <a:cubicBezTo>
                        <a:pt x="82" y="5"/>
                        <a:pt x="76" y="0"/>
                        <a:pt x="7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51435" tIns="25718" rIns="51435" bIns="25718" numCol="1" anchor="t" anchorCtr="0" compatLnSpc="1">
                  <a:prstTxWarp prst="textNoShape">
                    <a:avLst/>
                  </a:prstTxWarp>
                </a:bodyPr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en-GB" sz="1600" b="1" kern="0" dirty="0">
                    <a:solidFill>
                      <a:prstClr val="black"/>
                    </a:solidFill>
                    <a:cs typeface="Arial" charset="0"/>
                  </a:endParaRPr>
                </a:p>
              </p:txBody>
            </p:sp>
          </p:grpSp>
          <p:grpSp>
            <p:nvGrpSpPr>
              <p:cNvPr id="1905" name="Group 1904"/>
              <p:cNvGrpSpPr/>
              <p:nvPr/>
            </p:nvGrpSpPr>
            <p:grpSpPr>
              <a:xfrm flipH="1">
                <a:off x="3664164" y="4008455"/>
                <a:ext cx="122903" cy="207538"/>
                <a:chOff x="4419600" y="2886076"/>
                <a:chExt cx="306388" cy="1073149"/>
              </a:xfrm>
              <a:solidFill>
                <a:srgbClr val="A92229"/>
              </a:solidFill>
            </p:grpSpPr>
            <p:sp>
              <p:nvSpPr>
                <p:cNvPr id="1943" name="Freeform 6"/>
                <p:cNvSpPr>
                  <a:spLocks/>
                </p:cNvSpPr>
                <p:nvPr/>
              </p:nvSpPr>
              <p:spPr bwMode="auto">
                <a:xfrm>
                  <a:off x="4479925" y="2886076"/>
                  <a:ext cx="190500" cy="192087"/>
                </a:xfrm>
                <a:custGeom>
                  <a:avLst/>
                  <a:gdLst>
                    <a:gd name="T0" fmla="*/ 19 w 51"/>
                    <a:gd name="T1" fmla="*/ 48 h 51"/>
                    <a:gd name="T2" fmla="*/ 47 w 51"/>
                    <a:gd name="T3" fmla="*/ 32 h 51"/>
                    <a:gd name="T4" fmla="*/ 32 w 51"/>
                    <a:gd name="T5" fmla="*/ 3 h 51"/>
                    <a:gd name="T6" fmla="*/ 3 w 51"/>
                    <a:gd name="T7" fmla="*/ 19 h 51"/>
                    <a:gd name="T8" fmla="*/ 19 w 51"/>
                    <a:gd name="T9" fmla="*/ 48 h 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1" h="51">
                      <a:moveTo>
                        <a:pt x="19" y="48"/>
                      </a:moveTo>
                      <a:cubicBezTo>
                        <a:pt x="31" y="51"/>
                        <a:pt x="44" y="44"/>
                        <a:pt x="47" y="32"/>
                      </a:cubicBezTo>
                      <a:cubicBezTo>
                        <a:pt x="51" y="20"/>
                        <a:pt x="44" y="7"/>
                        <a:pt x="32" y="3"/>
                      </a:cubicBezTo>
                      <a:cubicBezTo>
                        <a:pt x="19" y="0"/>
                        <a:pt x="7" y="7"/>
                        <a:pt x="3" y="19"/>
                      </a:cubicBezTo>
                      <a:cubicBezTo>
                        <a:pt x="0" y="31"/>
                        <a:pt x="7" y="44"/>
                        <a:pt x="19" y="4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51435" tIns="25718" rIns="51435" bIns="25718" numCol="1" anchor="t" anchorCtr="0" compatLnSpc="1">
                  <a:prstTxWarp prst="textNoShape">
                    <a:avLst/>
                  </a:prstTxWarp>
                </a:bodyPr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en-GB" sz="1600" b="1" kern="0" dirty="0">
                    <a:solidFill>
                      <a:prstClr val="black"/>
                    </a:solidFill>
                    <a:cs typeface="Arial" charset="0"/>
                  </a:endParaRPr>
                </a:p>
              </p:txBody>
            </p:sp>
            <p:sp>
              <p:nvSpPr>
                <p:cNvPr id="1944" name="Freeform 7"/>
                <p:cNvSpPr>
                  <a:spLocks/>
                </p:cNvSpPr>
                <p:nvPr/>
              </p:nvSpPr>
              <p:spPr bwMode="auto">
                <a:xfrm>
                  <a:off x="4419600" y="3122613"/>
                  <a:ext cx="306388" cy="836612"/>
                </a:xfrm>
                <a:custGeom>
                  <a:avLst/>
                  <a:gdLst>
                    <a:gd name="T0" fmla="*/ 70 w 82"/>
                    <a:gd name="T1" fmla="*/ 0 h 223"/>
                    <a:gd name="T2" fmla="*/ 70 w 82"/>
                    <a:gd name="T3" fmla="*/ 0 h 223"/>
                    <a:gd name="T4" fmla="*/ 12 w 82"/>
                    <a:gd name="T5" fmla="*/ 0 h 223"/>
                    <a:gd name="T6" fmla="*/ 12 w 82"/>
                    <a:gd name="T7" fmla="*/ 0 h 223"/>
                    <a:gd name="T8" fmla="*/ 0 w 82"/>
                    <a:gd name="T9" fmla="*/ 12 h 223"/>
                    <a:gd name="T10" fmla="*/ 0 w 82"/>
                    <a:gd name="T11" fmla="*/ 100 h 223"/>
                    <a:gd name="T12" fmla="*/ 12 w 82"/>
                    <a:gd name="T13" fmla="*/ 112 h 223"/>
                    <a:gd name="T14" fmla="*/ 16 w 82"/>
                    <a:gd name="T15" fmla="*/ 112 h 223"/>
                    <a:gd name="T16" fmla="*/ 16 w 82"/>
                    <a:gd name="T17" fmla="*/ 211 h 223"/>
                    <a:gd name="T18" fmla="*/ 28 w 82"/>
                    <a:gd name="T19" fmla="*/ 223 h 223"/>
                    <a:gd name="T20" fmla="*/ 41 w 82"/>
                    <a:gd name="T21" fmla="*/ 211 h 223"/>
                    <a:gd name="T22" fmla="*/ 41 w 82"/>
                    <a:gd name="T23" fmla="*/ 121 h 223"/>
                    <a:gd name="T24" fmla="*/ 42 w 82"/>
                    <a:gd name="T25" fmla="*/ 121 h 223"/>
                    <a:gd name="T26" fmla="*/ 42 w 82"/>
                    <a:gd name="T27" fmla="*/ 211 h 223"/>
                    <a:gd name="T28" fmla="*/ 54 w 82"/>
                    <a:gd name="T29" fmla="*/ 223 h 223"/>
                    <a:gd name="T30" fmla="*/ 66 w 82"/>
                    <a:gd name="T31" fmla="*/ 211 h 223"/>
                    <a:gd name="T32" fmla="*/ 66 w 82"/>
                    <a:gd name="T33" fmla="*/ 112 h 223"/>
                    <a:gd name="T34" fmla="*/ 70 w 82"/>
                    <a:gd name="T35" fmla="*/ 112 h 223"/>
                    <a:gd name="T36" fmla="*/ 82 w 82"/>
                    <a:gd name="T37" fmla="*/ 100 h 223"/>
                    <a:gd name="T38" fmla="*/ 82 w 82"/>
                    <a:gd name="T39" fmla="*/ 12 h 223"/>
                    <a:gd name="T40" fmla="*/ 70 w 82"/>
                    <a:gd name="T41" fmla="*/ 0 h 2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82" h="223">
                      <a:moveTo>
                        <a:pt x="70" y="0"/>
                      </a:moveTo>
                      <a:cubicBezTo>
                        <a:pt x="70" y="0"/>
                        <a:pt x="70" y="0"/>
                        <a:pt x="70" y="0"/>
                      </a:cubicBezTo>
                      <a:cubicBezTo>
                        <a:pt x="12" y="0"/>
                        <a:pt x="12" y="0"/>
                        <a:pt x="12" y="0"/>
                      </a:cubicBezTo>
                      <a:cubicBezTo>
                        <a:pt x="12" y="0"/>
                        <a:pt x="12" y="0"/>
                        <a:pt x="12" y="0"/>
                      </a:cubicBezTo>
                      <a:cubicBezTo>
                        <a:pt x="6" y="0"/>
                        <a:pt x="0" y="5"/>
                        <a:pt x="0" y="12"/>
                      </a:cubicBezTo>
                      <a:cubicBezTo>
                        <a:pt x="0" y="100"/>
                        <a:pt x="0" y="100"/>
                        <a:pt x="0" y="100"/>
                      </a:cubicBezTo>
                      <a:cubicBezTo>
                        <a:pt x="0" y="107"/>
                        <a:pt x="6" y="112"/>
                        <a:pt x="12" y="112"/>
                      </a:cubicBezTo>
                      <a:cubicBezTo>
                        <a:pt x="14" y="112"/>
                        <a:pt x="15" y="112"/>
                        <a:pt x="16" y="112"/>
                      </a:cubicBezTo>
                      <a:cubicBezTo>
                        <a:pt x="16" y="211"/>
                        <a:pt x="16" y="211"/>
                        <a:pt x="16" y="211"/>
                      </a:cubicBezTo>
                      <a:cubicBezTo>
                        <a:pt x="16" y="218"/>
                        <a:pt x="22" y="223"/>
                        <a:pt x="28" y="223"/>
                      </a:cubicBezTo>
                      <a:cubicBezTo>
                        <a:pt x="35" y="223"/>
                        <a:pt x="41" y="218"/>
                        <a:pt x="41" y="211"/>
                      </a:cubicBezTo>
                      <a:cubicBezTo>
                        <a:pt x="41" y="121"/>
                        <a:pt x="41" y="121"/>
                        <a:pt x="41" y="121"/>
                      </a:cubicBezTo>
                      <a:cubicBezTo>
                        <a:pt x="42" y="121"/>
                        <a:pt x="42" y="121"/>
                        <a:pt x="42" y="121"/>
                      </a:cubicBezTo>
                      <a:cubicBezTo>
                        <a:pt x="42" y="211"/>
                        <a:pt x="42" y="211"/>
                        <a:pt x="42" y="211"/>
                      </a:cubicBezTo>
                      <a:cubicBezTo>
                        <a:pt x="42" y="218"/>
                        <a:pt x="47" y="223"/>
                        <a:pt x="54" y="223"/>
                      </a:cubicBezTo>
                      <a:cubicBezTo>
                        <a:pt x="61" y="223"/>
                        <a:pt x="66" y="218"/>
                        <a:pt x="66" y="211"/>
                      </a:cubicBezTo>
                      <a:cubicBezTo>
                        <a:pt x="66" y="112"/>
                        <a:pt x="66" y="112"/>
                        <a:pt x="66" y="112"/>
                      </a:cubicBezTo>
                      <a:cubicBezTo>
                        <a:pt x="67" y="112"/>
                        <a:pt x="69" y="112"/>
                        <a:pt x="70" y="112"/>
                      </a:cubicBezTo>
                      <a:cubicBezTo>
                        <a:pt x="76" y="112"/>
                        <a:pt x="82" y="107"/>
                        <a:pt x="82" y="100"/>
                      </a:cubicBezTo>
                      <a:cubicBezTo>
                        <a:pt x="82" y="12"/>
                        <a:pt x="82" y="12"/>
                        <a:pt x="82" y="12"/>
                      </a:cubicBezTo>
                      <a:cubicBezTo>
                        <a:pt x="82" y="5"/>
                        <a:pt x="76" y="0"/>
                        <a:pt x="7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51435" tIns="25718" rIns="51435" bIns="25718" numCol="1" anchor="t" anchorCtr="0" compatLnSpc="1">
                  <a:prstTxWarp prst="textNoShape">
                    <a:avLst/>
                  </a:prstTxWarp>
                </a:bodyPr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en-GB" sz="1600" b="1" kern="0" dirty="0">
                    <a:solidFill>
                      <a:prstClr val="black"/>
                    </a:solidFill>
                    <a:cs typeface="Arial" charset="0"/>
                  </a:endParaRPr>
                </a:p>
              </p:txBody>
            </p:sp>
          </p:grpSp>
          <p:grpSp>
            <p:nvGrpSpPr>
              <p:cNvPr id="1906" name="Group 1905"/>
              <p:cNvGrpSpPr/>
              <p:nvPr/>
            </p:nvGrpSpPr>
            <p:grpSpPr>
              <a:xfrm flipH="1">
                <a:off x="3837330" y="4008455"/>
                <a:ext cx="122903" cy="207538"/>
                <a:chOff x="4419600" y="2886076"/>
                <a:chExt cx="306388" cy="1073149"/>
              </a:xfrm>
              <a:solidFill>
                <a:srgbClr val="A92229"/>
              </a:solidFill>
            </p:grpSpPr>
            <p:sp>
              <p:nvSpPr>
                <p:cNvPr id="1941" name="Freeform 6"/>
                <p:cNvSpPr>
                  <a:spLocks/>
                </p:cNvSpPr>
                <p:nvPr/>
              </p:nvSpPr>
              <p:spPr bwMode="auto">
                <a:xfrm>
                  <a:off x="4479925" y="2886076"/>
                  <a:ext cx="190500" cy="192087"/>
                </a:xfrm>
                <a:custGeom>
                  <a:avLst/>
                  <a:gdLst>
                    <a:gd name="T0" fmla="*/ 19 w 51"/>
                    <a:gd name="T1" fmla="*/ 48 h 51"/>
                    <a:gd name="T2" fmla="*/ 47 w 51"/>
                    <a:gd name="T3" fmla="*/ 32 h 51"/>
                    <a:gd name="T4" fmla="*/ 32 w 51"/>
                    <a:gd name="T5" fmla="*/ 3 h 51"/>
                    <a:gd name="T6" fmla="*/ 3 w 51"/>
                    <a:gd name="T7" fmla="*/ 19 h 51"/>
                    <a:gd name="T8" fmla="*/ 19 w 51"/>
                    <a:gd name="T9" fmla="*/ 48 h 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1" h="51">
                      <a:moveTo>
                        <a:pt x="19" y="48"/>
                      </a:moveTo>
                      <a:cubicBezTo>
                        <a:pt x="31" y="51"/>
                        <a:pt x="44" y="44"/>
                        <a:pt x="47" y="32"/>
                      </a:cubicBezTo>
                      <a:cubicBezTo>
                        <a:pt x="51" y="20"/>
                        <a:pt x="44" y="7"/>
                        <a:pt x="32" y="3"/>
                      </a:cubicBezTo>
                      <a:cubicBezTo>
                        <a:pt x="19" y="0"/>
                        <a:pt x="7" y="7"/>
                        <a:pt x="3" y="19"/>
                      </a:cubicBezTo>
                      <a:cubicBezTo>
                        <a:pt x="0" y="31"/>
                        <a:pt x="7" y="44"/>
                        <a:pt x="19" y="4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51435" tIns="25718" rIns="51435" bIns="25718" numCol="1" anchor="t" anchorCtr="0" compatLnSpc="1">
                  <a:prstTxWarp prst="textNoShape">
                    <a:avLst/>
                  </a:prstTxWarp>
                </a:bodyPr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en-GB" sz="1600" b="1" kern="0" dirty="0">
                    <a:solidFill>
                      <a:prstClr val="black"/>
                    </a:solidFill>
                    <a:cs typeface="Arial" charset="0"/>
                  </a:endParaRPr>
                </a:p>
              </p:txBody>
            </p:sp>
            <p:sp>
              <p:nvSpPr>
                <p:cNvPr id="1942" name="Freeform 7"/>
                <p:cNvSpPr>
                  <a:spLocks/>
                </p:cNvSpPr>
                <p:nvPr/>
              </p:nvSpPr>
              <p:spPr bwMode="auto">
                <a:xfrm>
                  <a:off x="4419600" y="3122613"/>
                  <a:ext cx="306388" cy="836612"/>
                </a:xfrm>
                <a:custGeom>
                  <a:avLst/>
                  <a:gdLst>
                    <a:gd name="T0" fmla="*/ 70 w 82"/>
                    <a:gd name="T1" fmla="*/ 0 h 223"/>
                    <a:gd name="T2" fmla="*/ 70 w 82"/>
                    <a:gd name="T3" fmla="*/ 0 h 223"/>
                    <a:gd name="T4" fmla="*/ 12 w 82"/>
                    <a:gd name="T5" fmla="*/ 0 h 223"/>
                    <a:gd name="T6" fmla="*/ 12 w 82"/>
                    <a:gd name="T7" fmla="*/ 0 h 223"/>
                    <a:gd name="T8" fmla="*/ 0 w 82"/>
                    <a:gd name="T9" fmla="*/ 12 h 223"/>
                    <a:gd name="T10" fmla="*/ 0 w 82"/>
                    <a:gd name="T11" fmla="*/ 100 h 223"/>
                    <a:gd name="T12" fmla="*/ 12 w 82"/>
                    <a:gd name="T13" fmla="*/ 112 h 223"/>
                    <a:gd name="T14" fmla="*/ 16 w 82"/>
                    <a:gd name="T15" fmla="*/ 112 h 223"/>
                    <a:gd name="T16" fmla="*/ 16 w 82"/>
                    <a:gd name="T17" fmla="*/ 211 h 223"/>
                    <a:gd name="T18" fmla="*/ 28 w 82"/>
                    <a:gd name="T19" fmla="*/ 223 h 223"/>
                    <a:gd name="T20" fmla="*/ 41 w 82"/>
                    <a:gd name="T21" fmla="*/ 211 h 223"/>
                    <a:gd name="T22" fmla="*/ 41 w 82"/>
                    <a:gd name="T23" fmla="*/ 121 h 223"/>
                    <a:gd name="T24" fmla="*/ 42 w 82"/>
                    <a:gd name="T25" fmla="*/ 121 h 223"/>
                    <a:gd name="T26" fmla="*/ 42 w 82"/>
                    <a:gd name="T27" fmla="*/ 211 h 223"/>
                    <a:gd name="T28" fmla="*/ 54 w 82"/>
                    <a:gd name="T29" fmla="*/ 223 h 223"/>
                    <a:gd name="T30" fmla="*/ 66 w 82"/>
                    <a:gd name="T31" fmla="*/ 211 h 223"/>
                    <a:gd name="T32" fmla="*/ 66 w 82"/>
                    <a:gd name="T33" fmla="*/ 112 h 223"/>
                    <a:gd name="T34" fmla="*/ 70 w 82"/>
                    <a:gd name="T35" fmla="*/ 112 h 223"/>
                    <a:gd name="T36" fmla="*/ 82 w 82"/>
                    <a:gd name="T37" fmla="*/ 100 h 223"/>
                    <a:gd name="T38" fmla="*/ 82 w 82"/>
                    <a:gd name="T39" fmla="*/ 12 h 223"/>
                    <a:gd name="T40" fmla="*/ 70 w 82"/>
                    <a:gd name="T41" fmla="*/ 0 h 2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82" h="223">
                      <a:moveTo>
                        <a:pt x="70" y="0"/>
                      </a:moveTo>
                      <a:cubicBezTo>
                        <a:pt x="70" y="0"/>
                        <a:pt x="70" y="0"/>
                        <a:pt x="70" y="0"/>
                      </a:cubicBezTo>
                      <a:cubicBezTo>
                        <a:pt x="12" y="0"/>
                        <a:pt x="12" y="0"/>
                        <a:pt x="12" y="0"/>
                      </a:cubicBezTo>
                      <a:cubicBezTo>
                        <a:pt x="12" y="0"/>
                        <a:pt x="12" y="0"/>
                        <a:pt x="12" y="0"/>
                      </a:cubicBezTo>
                      <a:cubicBezTo>
                        <a:pt x="6" y="0"/>
                        <a:pt x="0" y="5"/>
                        <a:pt x="0" y="12"/>
                      </a:cubicBezTo>
                      <a:cubicBezTo>
                        <a:pt x="0" y="100"/>
                        <a:pt x="0" y="100"/>
                        <a:pt x="0" y="100"/>
                      </a:cubicBezTo>
                      <a:cubicBezTo>
                        <a:pt x="0" y="107"/>
                        <a:pt x="6" y="112"/>
                        <a:pt x="12" y="112"/>
                      </a:cubicBezTo>
                      <a:cubicBezTo>
                        <a:pt x="14" y="112"/>
                        <a:pt x="15" y="112"/>
                        <a:pt x="16" y="112"/>
                      </a:cubicBezTo>
                      <a:cubicBezTo>
                        <a:pt x="16" y="211"/>
                        <a:pt x="16" y="211"/>
                        <a:pt x="16" y="211"/>
                      </a:cubicBezTo>
                      <a:cubicBezTo>
                        <a:pt x="16" y="218"/>
                        <a:pt x="22" y="223"/>
                        <a:pt x="28" y="223"/>
                      </a:cubicBezTo>
                      <a:cubicBezTo>
                        <a:pt x="35" y="223"/>
                        <a:pt x="41" y="218"/>
                        <a:pt x="41" y="211"/>
                      </a:cubicBezTo>
                      <a:cubicBezTo>
                        <a:pt x="41" y="121"/>
                        <a:pt x="41" y="121"/>
                        <a:pt x="41" y="121"/>
                      </a:cubicBezTo>
                      <a:cubicBezTo>
                        <a:pt x="42" y="121"/>
                        <a:pt x="42" y="121"/>
                        <a:pt x="42" y="121"/>
                      </a:cubicBezTo>
                      <a:cubicBezTo>
                        <a:pt x="42" y="211"/>
                        <a:pt x="42" y="211"/>
                        <a:pt x="42" y="211"/>
                      </a:cubicBezTo>
                      <a:cubicBezTo>
                        <a:pt x="42" y="218"/>
                        <a:pt x="47" y="223"/>
                        <a:pt x="54" y="223"/>
                      </a:cubicBezTo>
                      <a:cubicBezTo>
                        <a:pt x="61" y="223"/>
                        <a:pt x="66" y="218"/>
                        <a:pt x="66" y="211"/>
                      </a:cubicBezTo>
                      <a:cubicBezTo>
                        <a:pt x="66" y="112"/>
                        <a:pt x="66" y="112"/>
                        <a:pt x="66" y="112"/>
                      </a:cubicBezTo>
                      <a:cubicBezTo>
                        <a:pt x="67" y="112"/>
                        <a:pt x="69" y="112"/>
                        <a:pt x="70" y="112"/>
                      </a:cubicBezTo>
                      <a:cubicBezTo>
                        <a:pt x="76" y="112"/>
                        <a:pt x="82" y="107"/>
                        <a:pt x="82" y="100"/>
                      </a:cubicBezTo>
                      <a:cubicBezTo>
                        <a:pt x="82" y="12"/>
                        <a:pt x="82" y="12"/>
                        <a:pt x="82" y="12"/>
                      </a:cubicBezTo>
                      <a:cubicBezTo>
                        <a:pt x="82" y="5"/>
                        <a:pt x="76" y="0"/>
                        <a:pt x="7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51435" tIns="25718" rIns="51435" bIns="25718" numCol="1" anchor="t" anchorCtr="0" compatLnSpc="1">
                  <a:prstTxWarp prst="textNoShape">
                    <a:avLst/>
                  </a:prstTxWarp>
                </a:bodyPr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en-GB" sz="1600" b="1" kern="0" dirty="0">
                    <a:solidFill>
                      <a:prstClr val="black"/>
                    </a:solidFill>
                    <a:cs typeface="Arial" charset="0"/>
                  </a:endParaRPr>
                </a:p>
              </p:txBody>
            </p:sp>
          </p:grpSp>
          <p:grpSp>
            <p:nvGrpSpPr>
              <p:cNvPr id="1907" name="Group 1906"/>
              <p:cNvGrpSpPr/>
              <p:nvPr/>
            </p:nvGrpSpPr>
            <p:grpSpPr>
              <a:xfrm>
                <a:off x="2452834" y="3788828"/>
                <a:ext cx="815570" cy="427165"/>
                <a:chOff x="5637745" y="4799933"/>
                <a:chExt cx="786501" cy="665264"/>
              </a:xfrm>
              <a:solidFill>
                <a:srgbClr val="A92229"/>
              </a:solidFill>
            </p:grpSpPr>
            <p:grpSp>
              <p:nvGrpSpPr>
                <p:cNvPr id="1911" name="Group 1910"/>
                <p:cNvGrpSpPr/>
                <p:nvPr/>
              </p:nvGrpSpPr>
              <p:grpSpPr>
                <a:xfrm flipH="1">
                  <a:off x="5637745" y="4799933"/>
                  <a:ext cx="118522" cy="323218"/>
                  <a:chOff x="4419600" y="2886076"/>
                  <a:chExt cx="306388" cy="1073149"/>
                </a:xfrm>
                <a:grpFill/>
              </p:grpSpPr>
              <p:sp>
                <p:nvSpPr>
                  <p:cNvPr id="1939" name="Freeform 6"/>
                  <p:cNvSpPr>
                    <a:spLocks/>
                  </p:cNvSpPr>
                  <p:nvPr/>
                </p:nvSpPr>
                <p:spPr bwMode="auto">
                  <a:xfrm>
                    <a:off x="4479925" y="2886076"/>
                    <a:ext cx="190500" cy="192087"/>
                  </a:xfrm>
                  <a:custGeom>
                    <a:avLst/>
                    <a:gdLst>
                      <a:gd name="T0" fmla="*/ 19 w 51"/>
                      <a:gd name="T1" fmla="*/ 48 h 51"/>
                      <a:gd name="T2" fmla="*/ 47 w 51"/>
                      <a:gd name="T3" fmla="*/ 32 h 51"/>
                      <a:gd name="T4" fmla="*/ 32 w 51"/>
                      <a:gd name="T5" fmla="*/ 3 h 51"/>
                      <a:gd name="T6" fmla="*/ 3 w 51"/>
                      <a:gd name="T7" fmla="*/ 19 h 51"/>
                      <a:gd name="T8" fmla="*/ 19 w 51"/>
                      <a:gd name="T9" fmla="*/ 48 h 5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51" h="51">
                        <a:moveTo>
                          <a:pt x="19" y="48"/>
                        </a:moveTo>
                        <a:cubicBezTo>
                          <a:pt x="31" y="51"/>
                          <a:pt x="44" y="44"/>
                          <a:pt x="47" y="32"/>
                        </a:cubicBezTo>
                        <a:cubicBezTo>
                          <a:pt x="51" y="20"/>
                          <a:pt x="44" y="7"/>
                          <a:pt x="32" y="3"/>
                        </a:cubicBezTo>
                        <a:cubicBezTo>
                          <a:pt x="19" y="0"/>
                          <a:pt x="7" y="7"/>
                          <a:pt x="3" y="19"/>
                        </a:cubicBezTo>
                        <a:cubicBezTo>
                          <a:pt x="0" y="31"/>
                          <a:pt x="7" y="44"/>
                          <a:pt x="19" y="48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txBody>
                  <a:bodyPr vert="horz" wrap="square" lIns="51435" tIns="25718" rIns="51435" bIns="25718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fontAlgn="base">
                      <a:spcBef>
                        <a:spcPct val="0"/>
                      </a:spcBef>
                      <a:spcAft>
                        <a:spcPct val="0"/>
                      </a:spcAft>
                      <a:defRPr/>
                    </a:pPr>
                    <a:endParaRPr lang="en-GB" sz="1600" b="1" kern="0" dirty="0">
                      <a:solidFill>
                        <a:prstClr val="black"/>
                      </a:solidFill>
                      <a:cs typeface="Arial" charset="0"/>
                    </a:endParaRPr>
                  </a:p>
                </p:txBody>
              </p:sp>
              <p:sp>
                <p:nvSpPr>
                  <p:cNvPr id="1940" name="Freeform 7"/>
                  <p:cNvSpPr>
                    <a:spLocks/>
                  </p:cNvSpPr>
                  <p:nvPr/>
                </p:nvSpPr>
                <p:spPr bwMode="auto">
                  <a:xfrm>
                    <a:off x="4419600" y="3122613"/>
                    <a:ext cx="306388" cy="836612"/>
                  </a:xfrm>
                  <a:custGeom>
                    <a:avLst/>
                    <a:gdLst>
                      <a:gd name="T0" fmla="*/ 70 w 82"/>
                      <a:gd name="T1" fmla="*/ 0 h 223"/>
                      <a:gd name="T2" fmla="*/ 70 w 82"/>
                      <a:gd name="T3" fmla="*/ 0 h 223"/>
                      <a:gd name="T4" fmla="*/ 12 w 82"/>
                      <a:gd name="T5" fmla="*/ 0 h 223"/>
                      <a:gd name="T6" fmla="*/ 12 w 82"/>
                      <a:gd name="T7" fmla="*/ 0 h 223"/>
                      <a:gd name="T8" fmla="*/ 0 w 82"/>
                      <a:gd name="T9" fmla="*/ 12 h 223"/>
                      <a:gd name="T10" fmla="*/ 0 w 82"/>
                      <a:gd name="T11" fmla="*/ 100 h 223"/>
                      <a:gd name="T12" fmla="*/ 12 w 82"/>
                      <a:gd name="T13" fmla="*/ 112 h 223"/>
                      <a:gd name="T14" fmla="*/ 16 w 82"/>
                      <a:gd name="T15" fmla="*/ 112 h 223"/>
                      <a:gd name="T16" fmla="*/ 16 w 82"/>
                      <a:gd name="T17" fmla="*/ 211 h 223"/>
                      <a:gd name="T18" fmla="*/ 28 w 82"/>
                      <a:gd name="T19" fmla="*/ 223 h 223"/>
                      <a:gd name="T20" fmla="*/ 41 w 82"/>
                      <a:gd name="T21" fmla="*/ 211 h 223"/>
                      <a:gd name="T22" fmla="*/ 41 w 82"/>
                      <a:gd name="T23" fmla="*/ 121 h 223"/>
                      <a:gd name="T24" fmla="*/ 42 w 82"/>
                      <a:gd name="T25" fmla="*/ 121 h 223"/>
                      <a:gd name="T26" fmla="*/ 42 w 82"/>
                      <a:gd name="T27" fmla="*/ 211 h 223"/>
                      <a:gd name="T28" fmla="*/ 54 w 82"/>
                      <a:gd name="T29" fmla="*/ 223 h 223"/>
                      <a:gd name="T30" fmla="*/ 66 w 82"/>
                      <a:gd name="T31" fmla="*/ 211 h 223"/>
                      <a:gd name="T32" fmla="*/ 66 w 82"/>
                      <a:gd name="T33" fmla="*/ 112 h 223"/>
                      <a:gd name="T34" fmla="*/ 70 w 82"/>
                      <a:gd name="T35" fmla="*/ 112 h 223"/>
                      <a:gd name="T36" fmla="*/ 82 w 82"/>
                      <a:gd name="T37" fmla="*/ 100 h 223"/>
                      <a:gd name="T38" fmla="*/ 82 w 82"/>
                      <a:gd name="T39" fmla="*/ 12 h 223"/>
                      <a:gd name="T40" fmla="*/ 70 w 82"/>
                      <a:gd name="T41" fmla="*/ 0 h 22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</a:cxnLst>
                    <a:rect l="0" t="0" r="r" b="b"/>
                    <a:pathLst>
                      <a:path w="82" h="223">
                        <a:moveTo>
                          <a:pt x="70" y="0"/>
                        </a:moveTo>
                        <a:cubicBezTo>
                          <a:pt x="70" y="0"/>
                          <a:pt x="70" y="0"/>
                          <a:pt x="70" y="0"/>
                        </a:cubicBezTo>
                        <a:cubicBezTo>
                          <a:pt x="12" y="0"/>
                          <a:pt x="12" y="0"/>
                          <a:pt x="12" y="0"/>
                        </a:cubicBezTo>
                        <a:cubicBezTo>
                          <a:pt x="12" y="0"/>
                          <a:pt x="12" y="0"/>
                          <a:pt x="12" y="0"/>
                        </a:cubicBezTo>
                        <a:cubicBezTo>
                          <a:pt x="6" y="0"/>
                          <a:pt x="0" y="5"/>
                          <a:pt x="0" y="12"/>
                        </a:cubicBezTo>
                        <a:cubicBezTo>
                          <a:pt x="0" y="100"/>
                          <a:pt x="0" y="100"/>
                          <a:pt x="0" y="100"/>
                        </a:cubicBezTo>
                        <a:cubicBezTo>
                          <a:pt x="0" y="107"/>
                          <a:pt x="6" y="112"/>
                          <a:pt x="12" y="112"/>
                        </a:cubicBezTo>
                        <a:cubicBezTo>
                          <a:pt x="14" y="112"/>
                          <a:pt x="15" y="112"/>
                          <a:pt x="16" y="112"/>
                        </a:cubicBezTo>
                        <a:cubicBezTo>
                          <a:pt x="16" y="211"/>
                          <a:pt x="16" y="211"/>
                          <a:pt x="16" y="211"/>
                        </a:cubicBezTo>
                        <a:cubicBezTo>
                          <a:pt x="16" y="218"/>
                          <a:pt x="22" y="223"/>
                          <a:pt x="28" y="223"/>
                        </a:cubicBezTo>
                        <a:cubicBezTo>
                          <a:pt x="35" y="223"/>
                          <a:pt x="41" y="218"/>
                          <a:pt x="41" y="211"/>
                        </a:cubicBezTo>
                        <a:cubicBezTo>
                          <a:pt x="41" y="121"/>
                          <a:pt x="41" y="121"/>
                          <a:pt x="41" y="121"/>
                        </a:cubicBezTo>
                        <a:cubicBezTo>
                          <a:pt x="42" y="121"/>
                          <a:pt x="42" y="121"/>
                          <a:pt x="42" y="121"/>
                        </a:cubicBezTo>
                        <a:cubicBezTo>
                          <a:pt x="42" y="211"/>
                          <a:pt x="42" y="211"/>
                          <a:pt x="42" y="211"/>
                        </a:cubicBezTo>
                        <a:cubicBezTo>
                          <a:pt x="42" y="218"/>
                          <a:pt x="47" y="223"/>
                          <a:pt x="54" y="223"/>
                        </a:cubicBezTo>
                        <a:cubicBezTo>
                          <a:pt x="61" y="223"/>
                          <a:pt x="66" y="218"/>
                          <a:pt x="66" y="211"/>
                        </a:cubicBezTo>
                        <a:cubicBezTo>
                          <a:pt x="66" y="112"/>
                          <a:pt x="66" y="112"/>
                          <a:pt x="66" y="112"/>
                        </a:cubicBezTo>
                        <a:cubicBezTo>
                          <a:pt x="67" y="112"/>
                          <a:pt x="69" y="112"/>
                          <a:pt x="70" y="112"/>
                        </a:cubicBezTo>
                        <a:cubicBezTo>
                          <a:pt x="76" y="112"/>
                          <a:pt x="82" y="107"/>
                          <a:pt x="82" y="100"/>
                        </a:cubicBezTo>
                        <a:cubicBezTo>
                          <a:pt x="82" y="12"/>
                          <a:pt x="82" y="12"/>
                          <a:pt x="82" y="12"/>
                        </a:cubicBezTo>
                        <a:cubicBezTo>
                          <a:pt x="82" y="5"/>
                          <a:pt x="76" y="0"/>
                          <a:pt x="70" y="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txBody>
                  <a:bodyPr vert="horz" wrap="square" lIns="51435" tIns="25718" rIns="51435" bIns="25718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fontAlgn="base">
                      <a:spcBef>
                        <a:spcPct val="0"/>
                      </a:spcBef>
                      <a:spcAft>
                        <a:spcPct val="0"/>
                      </a:spcAft>
                      <a:defRPr/>
                    </a:pPr>
                    <a:endParaRPr lang="en-GB" sz="1600" b="1" kern="0" dirty="0">
                      <a:solidFill>
                        <a:prstClr val="black"/>
                      </a:solidFill>
                      <a:cs typeface="Arial" charset="0"/>
                    </a:endParaRPr>
                  </a:p>
                </p:txBody>
              </p:sp>
            </p:grpSp>
            <p:grpSp>
              <p:nvGrpSpPr>
                <p:cNvPr id="1912" name="Group 1911"/>
                <p:cNvGrpSpPr/>
                <p:nvPr/>
              </p:nvGrpSpPr>
              <p:grpSpPr>
                <a:xfrm flipH="1">
                  <a:off x="5804739" y="4799933"/>
                  <a:ext cx="118522" cy="323218"/>
                  <a:chOff x="4419600" y="2886076"/>
                  <a:chExt cx="306388" cy="1073149"/>
                </a:xfrm>
                <a:grpFill/>
              </p:grpSpPr>
              <p:sp>
                <p:nvSpPr>
                  <p:cNvPr id="1937" name="Freeform 6"/>
                  <p:cNvSpPr>
                    <a:spLocks/>
                  </p:cNvSpPr>
                  <p:nvPr/>
                </p:nvSpPr>
                <p:spPr bwMode="auto">
                  <a:xfrm>
                    <a:off x="4479925" y="2886076"/>
                    <a:ext cx="190500" cy="192087"/>
                  </a:xfrm>
                  <a:custGeom>
                    <a:avLst/>
                    <a:gdLst>
                      <a:gd name="T0" fmla="*/ 19 w 51"/>
                      <a:gd name="T1" fmla="*/ 48 h 51"/>
                      <a:gd name="T2" fmla="*/ 47 w 51"/>
                      <a:gd name="T3" fmla="*/ 32 h 51"/>
                      <a:gd name="T4" fmla="*/ 32 w 51"/>
                      <a:gd name="T5" fmla="*/ 3 h 51"/>
                      <a:gd name="T6" fmla="*/ 3 w 51"/>
                      <a:gd name="T7" fmla="*/ 19 h 51"/>
                      <a:gd name="T8" fmla="*/ 19 w 51"/>
                      <a:gd name="T9" fmla="*/ 48 h 5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51" h="51">
                        <a:moveTo>
                          <a:pt x="19" y="48"/>
                        </a:moveTo>
                        <a:cubicBezTo>
                          <a:pt x="31" y="51"/>
                          <a:pt x="44" y="44"/>
                          <a:pt x="47" y="32"/>
                        </a:cubicBezTo>
                        <a:cubicBezTo>
                          <a:pt x="51" y="20"/>
                          <a:pt x="44" y="7"/>
                          <a:pt x="32" y="3"/>
                        </a:cubicBezTo>
                        <a:cubicBezTo>
                          <a:pt x="19" y="0"/>
                          <a:pt x="7" y="7"/>
                          <a:pt x="3" y="19"/>
                        </a:cubicBezTo>
                        <a:cubicBezTo>
                          <a:pt x="0" y="31"/>
                          <a:pt x="7" y="44"/>
                          <a:pt x="19" y="48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txBody>
                  <a:bodyPr vert="horz" wrap="square" lIns="51435" tIns="25718" rIns="51435" bIns="25718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fontAlgn="base">
                      <a:spcBef>
                        <a:spcPct val="0"/>
                      </a:spcBef>
                      <a:spcAft>
                        <a:spcPct val="0"/>
                      </a:spcAft>
                      <a:defRPr/>
                    </a:pPr>
                    <a:endParaRPr lang="en-GB" sz="1600" b="1" kern="0" dirty="0">
                      <a:solidFill>
                        <a:prstClr val="black"/>
                      </a:solidFill>
                      <a:cs typeface="Arial" charset="0"/>
                    </a:endParaRPr>
                  </a:p>
                </p:txBody>
              </p:sp>
              <p:sp>
                <p:nvSpPr>
                  <p:cNvPr id="1938" name="Freeform 7"/>
                  <p:cNvSpPr>
                    <a:spLocks/>
                  </p:cNvSpPr>
                  <p:nvPr/>
                </p:nvSpPr>
                <p:spPr bwMode="auto">
                  <a:xfrm>
                    <a:off x="4419600" y="3122613"/>
                    <a:ext cx="306388" cy="836612"/>
                  </a:xfrm>
                  <a:custGeom>
                    <a:avLst/>
                    <a:gdLst>
                      <a:gd name="T0" fmla="*/ 70 w 82"/>
                      <a:gd name="T1" fmla="*/ 0 h 223"/>
                      <a:gd name="T2" fmla="*/ 70 w 82"/>
                      <a:gd name="T3" fmla="*/ 0 h 223"/>
                      <a:gd name="T4" fmla="*/ 12 w 82"/>
                      <a:gd name="T5" fmla="*/ 0 h 223"/>
                      <a:gd name="T6" fmla="*/ 12 w 82"/>
                      <a:gd name="T7" fmla="*/ 0 h 223"/>
                      <a:gd name="T8" fmla="*/ 0 w 82"/>
                      <a:gd name="T9" fmla="*/ 12 h 223"/>
                      <a:gd name="T10" fmla="*/ 0 w 82"/>
                      <a:gd name="T11" fmla="*/ 100 h 223"/>
                      <a:gd name="T12" fmla="*/ 12 w 82"/>
                      <a:gd name="T13" fmla="*/ 112 h 223"/>
                      <a:gd name="T14" fmla="*/ 16 w 82"/>
                      <a:gd name="T15" fmla="*/ 112 h 223"/>
                      <a:gd name="T16" fmla="*/ 16 w 82"/>
                      <a:gd name="T17" fmla="*/ 211 h 223"/>
                      <a:gd name="T18" fmla="*/ 28 w 82"/>
                      <a:gd name="T19" fmla="*/ 223 h 223"/>
                      <a:gd name="T20" fmla="*/ 41 w 82"/>
                      <a:gd name="T21" fmla="*/ 211 h 223"/>
                      <a:gd name="T22" fmla="*/ 41 w 82"/>
                      <a:gd name="T23" fmla="*/ 121 h 223"/>
                      <a:gd name="T24" fmla="*/ 42 w 82"/>
                      <a:gd name="T25" fmla="*/ 121 h 223"/>
                      <a:gd name="T26" fmla="*/ 42 w 82"/>
                      <a:gd name="T27" fmla="*/ 211 h 223"/>
                      <a:gd name="T28" fmla="*/ 54 w 82"/>
                      <a:gd name="T29" fmla="*/ 223 h 223"/>
                      <a:gd name="T30" fmla="*/ 66 w 82"/>
                      <a:gd name="T31" fmla="*/ 211 h 223"/>
                      <a:gd name="T32" fmla="*/ 66 w 82"/>
                      <a:gd name="T33" fmla="*/ 112 h 223"/>
                      <a:gd name="T34" fmla="*/ 70 w 82"/>
                      <a:gd name="T35" fmla="*/ 112 h 223"/>
                      <a:gd name="T36" fmla="*/ 82 w 82"/>
                      <a:gd name="T37" fmla="*/ 100 h 223"/>
                      <a:gd name="T38" fmla="*/ 82 w 82"/>
                      <a:gd name="T39" fmla="*/ 12 h 223"/>
                      <a:gd name="T40" fmla="*/ 70 w 82"/>
                      <a:gd name="T41" fmla="*/ 0 h 22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</a:cxnLst>
                    <a:rect l="0" t="0" r="r" b="b"/>
                    <a:pathLst>
                      <a:path w="82" h="223">
                        <a:moveTo>
                          <a:pt x="70" y="0"/>
                        </a:moveTo>
                        <a:cubicBezTo>
                          <a:pt x="70" y="0"/>
                          <a:pt x="70" y="0"/>
                          <a:pt x="70" y="0"/>
                        </a:cubicBezTo>
                        <a:cubicBezTo>
                          <a:pt x="12" y="0"/>
                          <a:pt x="12" y="0"/>
                          <a:pt x="12" y="0"/>
                        </a:cubicBezTo>
                        <a:cubicBezTo>
                          <a:pt x="12" y="0"/>
                          <a:pt x="12" y="0"/>
                          <a:pt x="12" y="0"/>
                        </a:cubicBezTo>
                        <a:cubicBezTo>
                          <a:pt x="6" y="0"/>
                          <a:pt x="0" y="5"/>
                          <a:pt x="0" y="12"/>
                        </a:cubicBezTo>
                        <a:cubicBezTo>
                          <a:pt x="0" y="100"/>
                          <a:pt x="0" y="100"/>
                          <a:pt x="0" y="100"/>
                        </a:cubicBezTo>
                        <a:cubicBezTo>
                          <a:pt x="0" y="107"/>
                          <a:pt x="6" y="112"/>
                          <a:pt x="12" y="112"/>
                        </a:cubicBezTo>
                        <a:cubicBezTo>
                          <a:pt x="14" y="112"/>
                          <a:pt x="15" y="112"/>
                          <a:pt x="16" y="112"/>
                        </a:cubicBezTo>
                        <a:cubicBezTo>
                          <a:pt x="16" y="211"/>
                          <a:pt x="16" y="211"/>
                          <a:pt x="16" y="211"/>
                        </a:cubicBezTo>
                        <a:cubicBezTo>
                          <a:pt x="16" y="218"/>
                          <a:pt x="22" y="223"/>
                          <a:pt x="28" y="223"/>
                        </a:cubicBezTo>
                        <a:cubicBezTo>
                          <a:pt x="35" y="223"/>
                          <a:pt x="41" y="218"/>
                          <a:pt x="41" y="211"/>
                        </a:cubicBezTo>
                        <a:cubicBezTo>
                          <a:pt x="41" y="121"/>
                          <a:pt x="41" y="121"/>
                          <a:pt x="41" y="121"/>
                        </a:cubicBezTo>
                        <a:cubicBezTo>
                          <a:pt x="42" y="121"/>
                          <a:pt x="42" y="121"/>
                          <a:pt x="42" y="121"/>
                        </a:cubicBezTo>
                        <a:cubicBezTo>
                          <a:pt x="42" y="211"/>
                          <a:pt x="42" y="211"/>
                          <a:pt x="42" y="211"/>
                        </a:cubicBezTo>
                        <a:cubicBezTo>
                          <a:pt x="42" y="218"/>
                          <a:pt x="47" y="223"/>
                          <a:pt x="54" y="223"/>
                        </a:cubicBezTo>
                        <a:cubicBezTo>
                          <a:pt x="61" y="223"/>
                          <a:pt x="66" y="218"/>
                          <a:pt x="66" y="211"/>
                        </a:cubicBezTo>
                        <a:cubicBezTo>
                          <a:pt x="66" y="112"/>
                          <a:pt x="66" y="112"/>
                          <a:pt x="66" y="112"/>
                        </a:cubicBezTo>
                        <a:cubicBezTo>
                          <a:pt x="67" y="112"/>
                          <a:pt x="69" y="112"/>
                          <a:pt x="70" y="112"/>
                        </a:cubicBezTo>
                        <a:cubicBezTo>
                          <a:pt x="76" y="112"/>
                          <a:pt x="82" y="107"/>
                          <a:pt x="82" y="100"/>
                        </a:cubicBezTo>
                        <a:cubicBezTo>
                          <a:pt x="82" y="12"/>
                          <a:pt x="82" y="12"/>
                          <a:pt x="82" y="12"/>
                        </a:cubicBezTo>
                        <a:cubicBezTo>
                          <a:pt x="82" y="5"/>
                          <a:pt x="76" y="0"/>
                          <a:pt x="70" y="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txBody>
                  <a:bodyPr vert="horz" wrap="square" lIns="51435" tIns="25718" rIns="51435" bIns="25718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fontAlgn="base">
                      <a:spcBef>
                        <a:spcPct val="0"/>
                      </a:spcBef>
                      <a:spcAft>
                        <a:spcPct val="0"/>
                      </a:spcAft>
                      <a:defRPr/>
                    </a:pPr>
                    <a:endParaRPr lang="en-GB" sz="1600" b="1" kern="0" dirty="0">
                      <a:solidFill>
                        <a:prstClr val="black"/>
                      </a:solidFill>
                      <a:cs typeface="Arial" charset="0"/>
                    </a:endParaRPr>
                  </a:p>
                </p:txBody>
              </p:sp>
            </p:grpSp>
            <p:grpSp>
              <p:nvGrpSpPr>
                <p:cNvPr id="1913" name="Group 1912"/>
                <p:cNvGrpSpPr/>
                <p:nvPr/>
              </p:nvGrpSpPr>
              <p:grpSpPr>
                <a:xfrm flipH="1">
                  <a:off x="5971734" y="4799933"/>
                  <a:ext cx="118522" cy="323218"/>
                  <a:chOff x="4419600" y="2886076"/>
                  <a:chExt cx="306388" cy="1073149"/>
                </a:xfrm>
                <a:grpFill/>
              </p:grpSpPr>
              <p:sp>
                <p:nvSpPr>
                  <p:cNvPr id="1935" name="Freeform 6"/>
                  <p:cNvSpPr>
                    <a:spLocks/>
                  </p:cNvSpPr>
                  <p:nvPr/>
                </p:nvSpPr>
                <p:spPr bwMode="auto">
                  <a:xfrm>
                    <a:off x="4479925" y="2886076"/>
                    <a:ext cx="190500" cy="192087"/>
                  </a:xfrm>
                  <a:custGeom>
                    <a:avLst/>
                    <a:gdLst>
                      <a:gd name="T0" fmla="*/ 19 w 51"/>
                      <a:gd name="T1" fmla="*/ 48 h 51"/>
                      <a:gd name="T2" fmla="*/ 47 w 51"/>
                      <a:gd name="T3" fmla="*/ 32 h 51"/>
                      <a:gd name="T4" fmla="*/ 32 w 51"/>
                      <a:gd name="T5" fmla="*/ 3 h 51"/>
                      <a:gd name="T6" fmla="*/ 3 w 51"/>
                      <a:gd name="T7" fmla="*/ 19 h 51"/>
                      <a:gd name="T8" fmla="*/ 19 w 51"/>
                      <a:gd name="T9" fmla="*/ 48 h 5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51" h="51">
                        <a:moveTo>
                          <a:pt x="19" y="48"/>
                        </a:moveTo>
                        <a:cubicBezTo>
                          <a:pt x="31" y="51"/>
                          <a:pt x="44" y="44"/>
                          <a:pt x="47" y="32"/>
                        </a:cubicBezTo>
                        <a:cubicBezTo>
                          <a:pt x="51" y="20"/>
                          <a:pt x="44" y="7"/>
                          <a:pt x="32" y="3"/>
                        </a:cubicBezTo>
                        <a:cubicBezTo>
                          <a:pt x="19" y="0"/>
                          <a:pt x="7" y="7"/>
                          <a:pt x="3" y="19"/>
                        </a:cubicBezTo>
                        <a:cubicBezTo>
                          <a:pt x="0" y="31"/>
                          <a:pt x="7" y="44"/>
                          <a:pt x="19" y="48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txBody>
                  <a:bodyPr vert="horz" wrap="square" lIns="51435" tIns="25718" rIns="51435" bIns="25718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fontAlgn="base">
                      <a:spcBef>
                        <a:spcPct val="0"/>
                      </a:spcBef>
                      <a:spcAft>
                        <a:spcPct val="0"/>
                      </a:spcAft>
                      <a:defRPr/>
                    </a:pPr>
                    <a:endParaRPr lang="en-GB" sz="1600" b="1" kern="0" dirty="0">
                      <a:solidFill>
                        <a:prstClr val="black"/>
                      </a:solidFill>
                      <a:cs typeface="Arial" charset="0"/>
                    </a:endParaRPr>
                  </a:p>
                </p:txBody>
              </p:sp>
              <p:sp>
                <p:nvSpPr>
                  <p:cNvPr id="1936" name="Freeform 7"/>
                  <p:cNvSpPr>
                    <a:spLocks/>
                  </p:cNvSpPr>
                  <p:nvPr/>
                </p:nvSpPr>
                <p:spPr bwMode="auto">
                  <a:xfrm>
                    <a:off x="4419600" y="3122613"/>
                    <a:ext cx="306388" cy="836612"/>
                  </a:xfrm>
                  <a:custGeom>
                    <a:avLst/>
                    <a:gdLst>
                      <a:gd name="T0" fmla="*/ 70 w 82"/>
                      <a:gd name="T1" fmla="*/ 0 h 223"/>
                      <a:gd name="T2" fmla="*/ 70 w 82"/>
                      <a:gd name="T3" fmla="*/ 0 h 223"/>
                      <a:gd name="T4" fmla="*/ 12 w 82"/>
                      <a:gd name="T5" fmla="*/ 0 h 223"/>
                      <a:gd name="T6" fmla="*/ 12 w 82"/>
                      <a:gd name="T7" fmla="*/ 0 h 223"/>
                      <a:gd name="T8" fmla="*/ 0 w 82"/>
                      <a:gd name="T9" fmla="*/ 12 h 223"/>
                      <a:gd name="T10" fmla="*/ 0 w 82"/>
                      <a:gd name="T11" fmla="*/ 100 h 223"/>
                      <a:gd name="T12" fmla="*/ 12 w 82"/>
                      <a:gd name="T13" fmla="*/ 112 h 223"/>
                      <a:gd name="T14" fmla="*/ 16 w 82"/>
                      <a:gd name="T15" fmla="*/ 112 h 223"/>
                      <a:gd name="T16" fmla="*/ 16 w 82"/>
                      <a:gd name="T17" fmla="*/ 211 h 223"/>
                      <a:gd name="T18" fmla="*/ 28 w 82"/>
                      <a:gd name="T19" fmla="*/ 223 h 223"/>
                      <a:gd name="T20" fmla="*/ 41 w 82"/>
                      <a:gd name="T21" fmla="*/ 211 h 223"/>
                      <a:gd name="T22" fmla="*/ 41 w 82"/>
                      <a:gd name="T23" fmla="*/ 121 h 223"/>
                      <a:gd name="T24" fmla="*/ 42 w 82"/>
                      <a:gd name="T25" fmla="*/ 121 h 223"/>
                      <a:gd name="T26" fmla="*/ 42 w 82"/>
                      <a:gd name="T27" fmla="*/ 211 h 223"/>
                      <a:gd name="T28" fmla="*/ 54 w 82"/>
                      <a:gd name="T29" fmla="*/ 223 h 223"/>
                      <a:gd name="T30" fmla="*/ 66 w 82"/>
                      <a:gd name="T31" fmla="*/ 211 h 223"/>
                      <a:gd name="T32" fmla="*/ 66 w 82"/>
                      <a:gd name="T33" fmla="*/ 112 h 223"/>
                      <a:gd name="T34" fmla="*/ 70 w 82"/>
                      <a:gd name="T35" fmla="*/ 112 h 223"/>
                      <a:gd name="T36" fmla="*/ 82 w 82"/>
                      <a:gd name="T37" fmla="*/ 100 h 223"/>
                      <a:gd name="T38" fmla="*/ 82 w 82"/>
                      <a:gd name="T39" fmla="*/ 12 h 223"/>
                      <a:gd name="T40" fmla="*/ 70 w 82"/>
                      <a:gd name="T41" fmla="*/ 0 h 22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</a:cxnLst>
                    <a:rect l="0" t="0" r="r" b="b"/>
                    <a:pathLst>
                      <a:path w="82" h="223">
                        <a:moveTo>
                          <a:pt x="70" y="0"/>
                        </a:moveTo>
                        <a:cubicBezTo>
                          <a:pt x="70" y="0"/>
                          <a:pt x="70" y="0"/>
                          <a:pt x="70" y="0"/>
                        </a:cubicBezTo>
                        <a:cubicBezTo>
                          <a:pt x="12" y="0"/>
                          <a:pt x="12" y="0"/>
                          <a:pt x="12" y="0"/>
                        </a:cubicBezTo>
                        <a:cubicBezTo>
                          <a:pt x="12" y="0"/>
                          <a:pt x="12" y="0"/>
                          <a:pt x="12" y="0"/>
                        </a:cubicBezTo>
                        <a:cubicBezTo>
                          <a:pt x="6" y="0"/>
                          <a:pt x="0" y="5"/>
                          <a:pt x="0" y="12"/>
                        </a:cubicBezTo>
                        <a:cubicBezTo>
                          <a:pt x="0" y="100"/>
                          <a:pt x="0" y="100"/>
                          <a:pt x="0" y="100"/>
                        </a:cubicBezTo>
                        <a:cubicBezTo>
                          <a:pt x="0" y="107"/>
                          <a:pt x="6" y="112"/>
                          <a:pt x="12" y="112"/>
                        </a:cubicBezTo>
                        <a:cubicBezTo>
                          <a:pt x="14" y="112"/>
                          <a:pt x="15" y="112"/>
                          <a:pt x="16" y="112"/>
                        </a:cubicBezTo>
                        <a:cubicBezTo>
                          <a:pt x="16" y="211"/>
                          <a:pt x="16" y="211"/>
                          <a:pt x="16" y="211"/>
                        </a:cubicBezTo>
                        <a:cubicBezTo>
                          <a:pt x="16" y="218"/>
                          <a:pt x="22" y="223"/>
                          <a:pt x="28" y="223"/>
                        </a:cubicBezTo>
                        <a:cubicBezTo>
                          <a:pt x="35" y="223"/>
                          <a:pt x="41" y="218"/>
                          <a:pt x="41" y="211"/>
                        </a:cubicBezTo>
                        <a:cubicBezTo>
                          <a:pt x="41" y="121"/>
                          <a:pt x="41" y="121"/>
                          <a:pt x="41" y="121"/>
                        </a:cubicBezTo>
                        <a:cubicBezTo>
                          <a:pt x="42" y="121"/>
                          <a:pt x="42" y="121"/>
                          <a:pt x="42" y="121"/>
                        </a:cubicBezTo>
                        <a:cubicBezTo>
                          <a:pt x="42" y="211"/>
                          <a:pt x="42" y="211"/>
                          <a:pt x="42" y="211"/>
                        </a:cubicBezTo>
                        <a:cubicBezTo>
                          <a:pt x="42" y="218"/>
                          <a:pt x="47" y="223"/>
                          <a:pt x="54" y="223"/>
                        </a:cubicBezTo>
                        <a:cubicBezTo>
                          <a:pt x="61" y="223"/>
                          <a:pt x="66" y="218"/>
                          <a:pt x="66" y="211"/>
                        </a:cubicBezTo>
                        <a:cubicBezTo>
                          <a:pt x="66" y="112"/>
                          <a:pt x="66" y="112"/>
                          <a:pt x="66" y="112"/>
                        </a:cubicBezTo>
                        <a:cubicBezTo>
                          <a:pt x="67" y="112"/>
                          <a:pt x="69" y="112"/>
                          <a:pt x="70" y="112"/>
                        </a:cubicBezTo>
                        <a:cubicBezTo>
                          <a:pt x="76" y="112"/>
                          <a:pt x="82" y="107"/>
                          <a:pt x="82" y="100"/>
                        </a:cubicBezTo>
                        <a:cubicBezTo>
                          <a:pt x="82" y="12"/>
                          <a:pt x="82" y="12"/>
                          <a:pt x="82" y="12"/>
                        </a:cubicBezTo>
                        <a:cubicBezTo>
                          <a:pt x="82" y="5"/>
                          <a:pt x="76" y="0"/>
                          <a:pt x="70" y="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txBody>
                  <a:bodyPr vert="horz" wrap="square" lIns="51435" tIns="25718" rIns="51435" bIns="25718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fontAlgn="base">
                      <a:spcBef>
                        <a:spcPct val="0"/>
                      </a:spcBef>
                      <a:spcAft>
                        <a:spcPct val="0"/>
                      </a:spcAft>
                      <a:defRPr/>
                    </a:pPr>
                    <a:endParaRPr lang="en-GB" sz="1600" b="1" kern="0" dirty="0">
                      <a:solidFill>
                        <a:prstClr val="black"/>
                      </a:solidFill>
                      <a:cs typeface="Arial" charset="0"/>
                    </a:endParaRPr>
                  </a:p>
                </p:txBody>
              </p:sp>
            </p:grpSp>
            <p:grpSp>
              <p:nvGrpSpPr>
                <p:cNvPr id="1914" name="Group 1913"/>
                <p:cNvGrpSpPr/>
                <p:nvPr/>
              </p:nvGrpSpPr>
              <p:grpSpPr>
                <a:xfrm flipH="1">
                  <a:off x="6138728" y="4799933"/>
                  <a:ext cx="118522" cy="323218"/>
                  <a:chOff x="4419600" y="2886076"/>
                  <a:chExt cx="306388" cy="1073149"/>
                </a:xfrm>
                <a:grpFill/>
              </p:grpSpPr>
              <p:sp>
                <p:nvSpPr>
                  <p:cNvPr id="1933" name="Freeform 6"/>
                  <p:cNvSpPr>
                    <a:spLocks/>
                  </p:cNvSpPr>
                  <p:nvPr/>
                </p:nvSpPr>
                <p:spPr bwMode="auto">
                  <a:xfrm>
                    <a:off x="4479925" y="2886076"/>
                    <a:ext cx="190500" cy="192087"/>
                  </a:xfrm>
                  <a:custGeom>
                    <a:avLst/>
                    <a:gdLst>
                      <a:gd name="T0" fmla="*/ 19 w 51"/>
                      <a:gd name="T1" fmla="*/ 48 h 51"/>
                      <a:gd name="T2" fmla="*/ 47 w 51"/>
                      <a:gd name="T3" fmla="*/ 32 h 51"/>
                      <a:gd name="T4" fmla="*/ 32 w 51"/>
                      <a:gd name="T5" fmla="*/ 3 h 51"/>
                      <a:gd name="T6" fmla="*/ 3 w 51"/>
                      <a:gd name="T7" fmla="*/ 19 h 51"/>
                      <a:gd name="T8" fmla="*/ 19 w 51"/>
                      <a:gd name="T9" fmla="*/ 48 h 5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51" h="51">
                        <a:moveTo>
                          <a:pt x="19" y="48"/>
                        </a:moveTo>
                        <a:cubicBezTo>
                          <a:pt x="31" y="51"/>
                          <a:pt x="44" y="44"/>
                          <a:pt x="47" y="32"/>
                        </a:cubicBezTo>
                        <a:cubicBezTo>
                          <a:pt x="51" y="20"/>
                          <a:pt x="44" y="7"/>
                          <a:pt x="32" y="3"/>
                        </a:cubicBezTo>
                        <a:cubicBezTo>
                          <a:pt x="19" y="0"/>
                          <a:pt x="7" y="7"/>
                          <a:pt x="3" y="19"/>
                        </a:cubicBezTo>
                        <a:cubicBezTo>
                          <a:pt x="0" y="31"/>
                          <a:pt x="7" y="44"/>
                          <a:pt x="19" y="48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txBody>
                  <a:bodyPr vert="horz" wrap="square" lIns="51435" tIns="25718" rIns="51435" bIns="25718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fontAlgn="base">
                      <a:spcBef>
                        <a:spcPct val="0"/>
                      </a:spcBef>
                      <a:spcAft>
                        <a:spcPct val="0"/>
                      </a:spcAft>
                      <a:defRPr/>
                    </a:pPr>
                    <a:endParaRPr lang="en-GB" sz="1600" b="1" kern="0" dirty="0">
                      <a:solidFill>
                        <a:prstClr val="black"/>
                      </a:solidFill>
                      <a:cs typeface="Arial" charset="0"/>
                    </a:endParaRPr>
                  </a:p>
                </p:txBody>
              </p:sp>
              <p:sp>
                <p:nvSpPr>
                  <p:cNvPr id="1934" name="Freeform 7"/>
                  <p:cNvSpPr>
                    <a:spLocks/>
                  </p:cNvSpPr>
                  <p:nvPr/>
                </p:nvSpPr>
                <p:spPr bwMode="auto">
                  <a:xfrm>
                    <a:off x="4419600" y="3122613"/>
                    <a:ext cx="306388" cy="836612"/>
                  </a:xfrm>
                  <a:custGeom>
                    <a:avLst/>
                    <a:gdLst>
                      <a:gd name="T0" fmla="*/ 70 w 82"/>
                      <a:gd name="T1" fmla="*/ 0 h 223"/>
                      <a:gd name="T2" fmla="*/ 70 w 82"/>
                      <a:gd name="T3" fmla="*/ 0 h 223"/>
                      <a:gd name="T4" fmla="*/ 12 w 82"/>
                      <a:gd name="T5" fmla="*/ 0 h 223"/>
                      <a:gd name="T6" fmla="*/ 12 w 82"/>
                      <a:gd name="T7" fmla="*/ 0 h 223"/>
                      <a:gd name="T8" fmla="*/ 0 w 82"/>
                      <a:gd name="T9" fmla="*/ 12 h 223"/>
                      <a:gd name="T10" fmla="*/ 0 w 82"/>
                      <a:gd name="T11" fmla="*/ 100 h 223"/>
                      <a:gd name="T12" fmla="*/ 12 w 82"/>
                      <a:gd name="T13" fmla="*/ 112 h 223"/>
                      <a:gd name="T14" fmla="*/ 16 w 82"/>
                      <a:gd name="T15" fmla="*/ 112 h 223"/>
                      <a:gd name="T16" fmla="*/ 16 w 82"/>
                      <a:gd name="T17" fmla="*/ 211 h 223"/>
                      <a:gd name="T18" fmla="*/ 28 w 82"/>
                      <a:gd name="T19" fmla="*/ 223 h 223"/>
                      <a:gd name="T20" fmla="*/ 41 w 82"/>
                      <a:gd name="T21" fmla="*/ 211 h 223"/>
                      <a:gd name="T22" fmla="*/ 41 w 82"/>
                      <a:gd name="T23" fmla="*/ 121 h 223"/>
                      <a:gd name="T24" fmla="*/ 42 w 82"/>
                      <a:gd name="T25" fmla="*/ 121 h 223"/>
                      <a:gd name="T26" fmla="*/ 42 w 82"/>
                      <a:gd name="T27" fmla="*/ 211 h 223"/>
                      <a:gd name="T28" fmla="*/ 54 w 82"/>
                      <a:gd name="T29" fmla="*/ 223 h 223"/>
                      <a:gd name="T30" fmla="*/ 66 w 82"/>
                      <a:gd name="T31" fmla="*/ 211 h 223"/>
                      <a:gd name="T32" fmla="*/ 66 w 82"/>
                      <a:gd name="T33" fmla="*/ 112 h 223"/>
                      <a:gd name="T34" fmla="*/ 70 w 82"/>
                      <a:gd name="T35" fmla="*/ 112 h 223"/>
                      <a:gd name="T36" fmla="*/ 82 w 82"/>
                      <a:gd name="T37" fmla="*/ 100 h 223"/>
                      <a:gd name="T38" fmla="*/ 82 w 82"/>
                      <a:gd name="T39" fmla="*/ 12 h 223"/>
                      <a:gd name="T40" fmla="*/ 70 w 82"/>
                      <a:gd name="T41" fmla="*/ 0 h 22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</a:cxnLst>
                    <a:rect l="0" t="0" r="r" b="b"/>
                    <a:pathLst>
                      <a:path w="82" h="223">
                        <a:moveTo>
                          <a:pt x="70" y="0"/>
                        </a:moveTo>
                        <a:cubicBezTo>
                          <a:pt x="70" y="0"/>
                          <a:pt x="70" y="0"/>
                          <a:pt x="70" y="0"/>
                        </a:cubicBezTo>
                        <a:cubicBezTo>
                          <a:pt x="12" y="0"/>
                          <a:pt x="12" y="0"/>
                          <a:pt x="12" y="0"/>
                        </a:cubicBezTo>
                        <a:cubicBezTo>
                          <a:pt x="12" y="0"/>
                          <a:pt x="12" y="0"/>
                          <a:pt x="12" y="0"/>
                        </a:cubicBezTo>
                        <a:cubicBezTo>
                          <a:pt x="6" y="0"/>
                          <a:pt x="0" y="5"/>
                          <a:pt x="0" y="12"/>
                        </a:cubicBezTo>
                        <a:cubicBezTo>
                          <a:pt x="0" y="100"/>
                          <a:pt x="0" y="100"/>
                          <a:pt x="0" y="100"/>
                        </a:cubicBezTo>
                        <a:cubicBezTo>
                          <a:pt x="0" y="107"/>
                          <a:pt x="6" y="112"/>
                          <a:pt x="12" y="112"/>
                        </a:cubicBezTo>
                        <a:cubicBezTo>
                          <a:pt x="14" y="112"/>
                          <a:pt x="15" y="112"/>
                          <a:pt x="16" y="112"/>
                        </a:cubicBezTo>
                        <a:cubicBezTo>
                          <a:pt x="16" y="211"/>
                          <a:pt x="16" y="211"/>
                          <a:pt x="16" y="211"/>
                        </a:cubicBezTo>
                        <a:cubicBezTo>
                          <a:pt x="16" y="218"/>
                          <a:pt x="22" y="223"/>
                          <a:pt x="28" y="223"/>
                        </a:cubicBezTo>
                        <a:cubicBezTo>
                          <a:pt x="35" y="223"/>
                          <a:pt x="41" y="218"/>
                          <a:pt x="41" y="211"/>
                        </a:cubicBezTo>
                        <a:cubicBezTo>
                          <a:pt x="41" y="121"/>
                          <a:pt x="41" y="121"/>
                          <a:pt x="41" y="121"/>
                        </a:cubicBezTo>
                        <a:cubicBezTo>
                          <a:pt x="42" y="121"/>
                          <a:pt x="42" y="121"/>
                          <a:pt x="42" y="121"/>
                        </a:cubicBezTo>
                        <a:cubicBezTo>
                          <a:pt x="42" y="211"/>
                          <a:pt x="42" y="211"/>
                          <a:pt x="42" y="211"/>
                        </a:cubicBezTo>
                        <a:cubicBezTo>
                          <a:pt x="42" y="218"/>
                          <a:pt x="47" y="223"/>
                          <a:pt x="54" y="223"/>
                        </a:cubicBezTo>
                        <a:cubicBezTo>
                          <a:pt x="61" y="223"/>
                          <a:pt x="66" y="218"/>
                          <a:pt x="66" y="211"/>
                        </a:cubicBezTo>
                        <a:cubicBezTo>
                          <a:pt x="66" y="112"/>
                          <a:pt x="66" y="112"/>
                          <a:pt x="66" y="112"/>
                        </a:cubicBezTo>
                        <a:cubicBezTo>
                          <a:pt x="67" y="112"/>
                          <a:pt x="69" y="112"/>
                          <a:pt x="70" y="112"/>
                        </a:cubicBezTo>
                        <a:cubicBezTo>
                          <a:pt x="76" y="112"/>
                          <a:pt x="82" y="107"/>
                          <a:pt x="82" y="100"/>
                        </a:cubicBezTo>
                        <a:cubicBezTo>
                          <a:pt x="82" y="12"/>
                          <a:pt x="82" y="12"/>
                          <a:pt x="82" y="12"/>
                        </a:cubicBezTo>
                        <a:cubicBezTo>
                          <a:pt x="82" y="5"/>
                          <a:pt x="76" y="0"/>
                          <a:pt x="70" y="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txBody>
                  <a:bodyPr vert="horz" wrap="square" lIns="51435" tIns="25718" rIns="51435" bIns="25718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fontAlgn="base">
                      <a:spcBef>
                        <a:spcPct val="0"/>
                      </a:spcBef>
                      <a:spcAft>
                        <a:spcPct val="0"/>
                      </a:spcAft>
                      <a:defRPr/>
                    </a:pPr>
                    <a:endParaRPr lang="en-GB" sz="1600" b="1" kern="0" dirty="0">
                      <a:solidFill>
                        <a:prstClr val="black"/>
                      </a:solidFill>
                      <a:cs typeface="Arial" charset="0"/>
                    </a:endParaRPr>
                  </a:p>
                </p:txBody>
              </p:sp>
            </p:grpSp>
            <p:grpSp>
              <p:nvGrpSpPr>
                <p:cNvPr id="1915" name="Group 1914"/>
                <p:cNvGrpSpPr/>
                <p:nvPr/>
              </p:nvGrpSpPr>
              <p:grpSpPr>
                <a:xfrm flipH="1">
                  <a:off x="6305723" y="4799933"/>
                  <a:ext cx="118522" cy="323218"/>
                  <a:chOff x="4419600" y="2886076"/>
                  <a:chExt cx="306388" cy="1073149"/>
                </a:xfrm>
                <a:grpFill/>
              </p:grpSpPr>
              <p:sp>
                <p:nvSpPr>
                  <p:cNvPr id="1931" name="Freeform 6"/>
                  <p:cNvSpPr>
                    <a:spLocks/>
                  </p:cNvSpPr>
                  <p:nvPr/>
                </p:nvSpPr>
                <p:spPr bwMode="auto">
                  <a:xfrm>
                    <a:off x="4479925" y="2886076"/>
                    <a:ext cx="190500" cy="192087"/>
                  </a:xfrm>
                  <a:custGeom>
                    <a:avLst/>
                    <a:gdLst>
                      <a:gd name="T0" fmla="*/ 19 w 51"/>
                      <a:gd name="T1" fmla="*/ 48 h 51"/>
                      <a:gd name="T2" fmla="*/ 47 w 51"/>
                      <a:gd name="T3" fmla="*/ 32 h 51"/>
                      <a:gd name="T4" fmla="*/ 32 w 51"/>
                      <a:gd name="T5" fmla="*/ 3 h 51"/>
                      <a:gd name="T6" fmla="*/ 3 w 51"/>
                      <a:gd name="T7" fmla="*/ 19 h 51"/>
                      <a:gd name="T8" fmla="*/ 19 w 51"/>
                      <a:gd name="T9" fmla="*/ 48 h 5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51" h="51">
                        <a:moveTo>
                          <a:pt x="19" y="48"/>
                        </a:moveTo>
                        <a:cubicBezTo>
                          <a:pt x="31" y="51"/>
                          <a:pt x="44" y="44"/>
                          <a:pt x="47" y="32"/>
                        </a:cubicBezTo>
                        <a:cubicBezTo>
                          <a:pt x="51" y="20"/>
                          <a:pt x="44" y="7"/>
                          <a:pt x="32" y="3"/>
                        </a:cubicBezTo>
                        <a:cubicBezTo>
                          <a:pt x="19" y="0"/>
                          <a:pt x="7" y="7"/>
                          <a:pt x="3" y="19"/>
                        </a:cubicBezTo>
                        <a:cubicBezTo>
                          <a:pt x="0" y="31"/>
                          <a:pt x="7" y="44"/>
                          <a:pt x="19" y="48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txBody>
                  <a:bodyPr vert="horz" wrap="square" lIns="51435" tIns="25718" rIns="51435" bIns="25718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fontAlgn="base">
                      <a:spcBef>
                        <a:spcPct val="0"/>
                      </a:spcBef>
                      <a:spcAft>
                        <a:spcPct val="0"/>
                      </a:spcAft>
                      <a:defRPr/>
                    </a:pPr>
                    <a:endParaRPr lang="en-GB" sz="1600" b="1" kern="0" dirty="0">
                      <a:solidFill>
                        <a:prstClr val="black"/>
                      </a:solidFill>
                      <a:cs typeface="Arial" charset="0"/>
                    </a:endParaRPr>
                  </a:p>
                </p:txBody>
              </p:sp>
              <p:sp>
                <p:nvSpPr>
                  <p:cNvPr id="1932" name="Freeform 7"/>
                  <p:cNvSpPr>
                    <a:spLocks/>
                  </p:cNvSpPr>
                  <p:nvPr/>
                </p:nvSpPr>
                <p:spPr bwMode="auto">
                  <a:xfrm>
                    <a:off x="4419600" y="3122613"/>
                    <a:ext cx="306388" cy="836612"/>
                  </a:xfrm>
                  <a:custGeom>
                    <a:avLst/>
                    <a:gdLst>
                      <a:gd name="T0" fmla="*/ 70 w 82"/>
                      <a:gd name="T1" fmla="*/ 0 h 223"/>
                      <a:gd name="T2" fmla="*/ 70 w 82"/>
                      <a:gd name="T3" fmla="*/ 0 h 223"/>
                      <a:gd name="T4" fmla="*/ 12 w 82"/>
                      <a:gd name="T5" fmla="*/ 0 h 223"/>
                      <a:gd name="T6" fmla="*/ 12 w 82"/>
                      <a:gd name="T7" fmla="*/ 0 h 223"/>
                      <a:gd name="T8" fmla="*/ 0 w 82"/>
                      <a:gd name="T9" fmla="*/ 12 h 223"/>
                      <a:gd name="T10" fmla="*/ 0 w 82"/>
                      <a:gd name="T11" fmla="*/ 100 h 223"/>
                      <a:gd name="T12" fmla="*/ 12 w 82"/>
                      <a:gd name="T13" fmla="*/ 112 h 223"/>
                      <a:gd name="T14" fmla="*/ 16 w 82"/>
                      <a:gd name="T15" fmla="*/ 112 h 223"/>
                      <a:gd name="T16" fmla="*/ 16 w 82"/>
                      <a:gd name="T17" fmla="*/ 211 h 223"/>
                      <a:gd name="T18" fmla="*/ 28 w 82"/>
                      <a:gd name="T19" fmla="*/ 223 h 223"/>
                      <a:gd name="T20" fmla="*/ 41 w 82"/>
                      <a:gd name="T21" fmla="*/ 211 h 223"/>
                      <a:gd name="T22" fmla="*/ 41 w 82"/>
                      <a:gd name="T23" fmla="*/ 121 h 223"/>
                      <a:gd name="T24" fmla="*/ 42 w 82"/>
                      <a:gd name="T25" fmla="*/ 121 h 223"/>
                      <a:gd name="T26" fmla="*/ 42 w 82"/>
                      <a:gd name="T27" fmla="*/ 211 h 223"/>
                      <a:gd name="T28" fmla="*/ 54 w 82"/>
                      <a:gd name="T29" fmla="*/ 223 h 223"/>
                      <a:gd name="T30" fmla="*/ 66 w 82"/>
                      <a:gd name="T31" fmla="*/ 211 h 223"/>
                      <a:gd name="T32" fmla="*/ 66 w 82"/>
                      <a:gd name="T33" fmla="*/ 112 h 223"/>
                      <a:gd name="T34" fmla="*/ 70 w 82"/>
                      <a:gd name="T35" fmla="*/ 112 h 223"/>
                      <a:gd name="T36" fmla="*/ 82 w 82"/>
                      <a:gd name="T37" fmla="*/ 100 h 223"/>
                      <a:gd name="T38" fmla="*/ 82 w 82"/>
                      <a:gd name="T39" fmla="*/ 12 h 223"/>
                      <a:gd name="T40" fmla="*/ 70 w 82"/>
                      <a:gd name="T41" fmla="*/ 0 h 22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</a:cxnLst>
                    <a:rect l="0" t="0" r="r" b="b"/>
                    <a:pathLst>
                      <a:path w="82" h="223">
                        <a:moveTo>
                          <a:pt x="70" y="0"/>
                        </a:moveTo>
                        <a:cubicBezTo>
                          <a:pt x="70" y="0"/>
                          <a:pt x="70" y="0"/>
                          <a:pt x="70" y="0"/>
                        </a:cubicBezTo>
                        <a:cubicBezTo>
                          <a:pt x="12" y="0"/>
                          <a:pt x="12" y="0"/>
                          <a:pt x="12" y="0"/>
                        </a:cubicBezTo>
                        <a:cubicBezTo>
                          <a:pt x="12" y="0"/>
                          <a:pt x="12" y="0"/>
                          <a:pt x="12" y="0"/>
                        </a:cubicBezTo>
                        <a:cubicBezTo>
                          <a:pt x="6" y="0"/>
                          <a:pt x="0" y="5"/>
                          <a:pt x="0" y="12"/>
                        </a:cubicBezTo>
                        <a:cubicBezTo>
                          <a:pt x="0" y="100"/>
                          <a:pt x="0" y="100"/>
                          <a:pt x="0" y="100"/>
                        </a:cubicBezTo>
                        <a:cubicBezTo>
                          <a:pt x="0" y="107"/>
                          <a:pt x="6" y="112"/>
                          <a:pt x="12" y="112"/>
                        </a:cubicBezTo>
                        <a:cubicBezTo>
                          <a:pt x="14" y="112"/>
                          <a:pt x="15" y="112"/>
                          <a:pt x="16" y="112"/>
                        </a:cubicBezTo>
                        <a:cubicBezTo>
                          <a:pt x="16" y="211"/>
                          <a:pt x="16" y="211"/>
                          <a:pt x="16" y="211"/>
                        </a:cubicBezTo>
                        <a:cubicBezTo>
                          <a:pt x="16" y="218"/>
                          <a:pt x="22" y="223"/>
                          <a:pt x="28" y="223"/>
                        </a:cubicBezTo>
                        <a:cubicBezTo>
                          <a:pt x="35" y="223"/>
                          <a:pt x="41" y="218"/>
                          <a:pt x="41" y="211"/>
                        </a:cubicBezTo>
                        <a:cubicBezTo>
                          <a:pt x="41" y="121"/>
                          <a:pt x="41" y="121"/>
                          <a:pt x="41" y="121"/>
                        </a:cubicBezTo>
                        <a:cubicBezTo>
                          <a:pt x="42" y="121"/>
                          <a:pt x="42" y="121"/>
                          <a:pt x="42" y="121"/>
                        </a:cubicBezTo>
                        <a:cubicBezTo>
                          <a:pt x="42" y="211"/>
                          <a:pt x="42" y="211"/>
                          <a:pt x="42" y="211"/>
                        </a:cubicBezTo>
                        <a:cubicBezTo>
                          <a:pt x="42" y="218"/>
                          <a:pt x="47" y="223"/>
                          <a:pt x="54" y="223"/>
                        </a:cubicBezTo>
                        <a:cubicBezTo>
                          <a:pt x="61" y="223"/>
                          <a:pt x="66" y="218"/>
                          <a:pt x="66" y="211"/>
                        </a:cubicBezTo>
                        <a:cubicBezTo>
                          <a:pt x="66" y="112"/>
                          <a:pt x="66" y="112"/>
                          <a:pt x="66" y="112"/>
                        </a:cubicBezTo>
                        <a:cubicBezTo>
                          <a:pt x="67" y="112"/>
                          <a:pt x="69" y="112"/>
                          <a:pt x="70" y="112"/>
                        </a:cubicBezTo>
                        <a:cubicBezTo>
                          <a:pt x="76" y="112"/>
                          <a:pt x="82" y="107"/>
                          <a:pt x="82" y="100"/>
                        </a:cubicBezTo>
                        <a:cubicBezTo>
                          <a:pt x="82" y="12"/>
                          <a:pt x="82" y="12"/>
                          <a:pt x="82" y="12"/>
                        </a:cubicBezTo>
                        <a:cubicBezTo>
                          <a:pt x="82" y="5"/>
                          <a:pt x="76" y="0"/>
                          <a:pt x="70" y="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txBody>
                  <a:bodyPr vert="horz" wrap="square" lIns="51435" tIns="25718" rIns="51435" bIns="25718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fontAlgn="base">
                      <a:spcBef>
                        <a:spcPct val="0"/>
                      </a:spcBef>
                      <a:spcAft>
                        <a:spcPct val="0"/>
                      </a:spcAft>
                      <a:defRPr/>
                    </a:pPr>
                    <a:endParaRPr lang="en-GB" sz="1600" b="1" kern="0" dirty="0">
                      <a:solidFill>
                        <a:prstClr val="black"/>
                      </a:solidFill>
                      <a:cs typeface="Arial" charset="0"/>
                    </a:endParaRPr>
                  </a:p>
                </p:txBody>
              </p:sp>
            </p:grpSp>
            <p:grpSp>
              <p:nvGrpSpPr>
                <p:cNvPr id="1916" name="Group 1915"/>
                <p:cNvGrpSpPr/>
                <p:nvPr/>
              </p:nvGrpSpPr>
              <p:grpSpPr>
                <a:xfrm flipH="1">
                  <a:off x="5637745" y="5141979"/>
                  <a:ext cx="118522" cy="323218"/>
                  <a:chOff x="4419600" y="2886076"/>
                  <a:chExt cx="306388" cy="1073149"/>
                </a:xfrm>
                <a:grpFill/>
              </p:grpSpPr>
              <p:sp>
                <p:nvSpPr>
                  <p:cNvPr id="1929" name="Freeform 6"/>
                  <p:cNvSpPr>
                    <a:spLocks/>
                  </p:cNvSpPr>
                  <p:nvPr/>
                </p:nvSpPr>
                <p:spPr bwMode="auto">
                  <a:xfrm>
                    <a:off x="4479925" y="2886076"/>
                    <a:ext cx="190500" cy="192087"/>
                  </a:xfrm>
                  <a:custGeom>
                    <a:avLst/>
                    <a:gdLst>
                      <a:gd name="T0" fmla="*/ 19 w 51"/>
                      <a:gd name="T1" fmla="*/ 48 h 51"/>
                      <a:gd name="T2" fmla="*/ 47 w 51"/>
                      <a:gd name="T3" fmla="*/ 32 h 51"/>
                      <a:gd name="T4" fmla="*/ 32 w 51"/>
                      <a:gd name="T5" fmla="*/ 3 h 51"/>
                      <a:gd name="T6" fmla="*/ 3 w 51"/>
                      <a:gd name="T7" fmla="*/ 19 h 51"/>
                      <a:gd name="T8" fmla="*/ 19 w 51"/>
                      <a:gd name="T9" fmla="*/ 48 h 5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51" h="51">
                        <a:moveTo>
                          <a:pt x="19" y="48"/>
                        </a:moveTo>
                        <a:cubicBezTo>
                          <a:pt x="31" y="51"/>
                          <a:pt x="44" y="44"/>
                          <a:pt x="47" y="32"/>
                        </a:cubicBezTo>
                        <a:cubicBezTo>
                          <a:pt x="51" y="20"/>
                          <a:pt x="44" y="7"/>
                          <a:pt x="32" y="3"/>
                        </a:cubicBezTo>
                        <a:cubicBezTo>
                          <a:pt x="19" y="0"/>
                          <a:pt x="7" y="7"/>
                          <a:pt x="3" y="19"/>
                        </a:cubicBezTo>
                        <a:cubicBezTo>
                          <a:pt x="0" y="31"/>
                          <a:pt x="7" y="44"/>
                          <a:pt x="19" y="48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txBody>
                  <a:bodyPr vert="horz" wrap="square" lIns="51435" tIns="25718" rIns="51435" bIns="25718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fontAlgn="base">
                      <a:spcBef>
                        <a:spcPct val="0"/>
                      </a:spcBef>
                      <a:spcAft>
                        <a:spcPct val="0"/>
                      </a:spcAft>
                      <a:defRPr/>
                    </a:pPr>
                    <a:endParaRPr lang="en-GB" sz="1600" b="1" kern="0" dirty="0">
                      <a:solidFill>
                        <a:prstClr val="black"/>
                      </a:solidFill>
                      <a:cs typeface="Arial" charset="0"/>
                    </a:endParaRPr>
                  </a:p>
                </p:txBody>
              </p:sp>
              <p:sp>
                <p:nvSpPr>
                  <p:cNvPr id="1930" name="Freeform 7"/>
                  <p:cNvSpPr>
                    <a:spLocks/>
                  </p:cNvSpPr>
                  <p:nvPr/>
                </p:nvSpPr>
                <p:spPr bwMode="auto">
                  <a:xfrm>
                    <a:off x="4419600" y="3122613"/>
                    <a:ext cx="306388" cy="836612"/>
                  </a:xfrm>
                  <a:custGeom>
                    <a:avLst/>
                    <a:gdLst>
                      <a:gd name="T0" fmla="*/ 70 w 82"/>
                      <a:gd name="T1" fmla="*/ 0 h 223"/>
                      <a:gd name="T2" fmla="*/ 70 w 82"/>
                      <a:gd name="T3" fmla="*/ 0 h 223"/>
                      <a:gd name="T4" fmla="*/ 12 w 82"/>
                      <a:gd name="T5" fmla="*/ 0 h 223"/>
                      <a:gd name="T6" fmla="*/ 12 w 82"/>
                      <a:gd name="T7" fmla="*/ 0 h 223"/>
                      <a:gd name="T8" fmla="*/ 0 w 82"/>
                      <a:gd name="T9" fmla="*/ 12 h 223"/>
                      <a:gd name="T10" fmla="*/ 0 w 82"/>
                      <a:gd name="T11" fmla="*/ 100 h 223"/>
                      <a:gd name="T12" fmla="*/ 12 w 82"/>
                      <a:gd name="T13" fmla="*/ 112 h 223"/>
                      <a:gd name="T14" fmla="*/ 16 w 82"/>
                      <a:gd name="T15" fmla="*/ 112 h 223"/>
                      <a:gd name="T16" fmla="*/ 16 w 82"/>
                      <a:gd name="T17" fmla="*/ 211 h 223"/>
                      <a:gd name="T18" fmla="*/ 28 w 82"/>
                      <a:gd name="T19" fmla="*/ 223 h 223"/>
                      <a:gd name="T20" fmla="*/ 41 w 82"/>
                      <a:gd name="T21" fmla="*/ 211 h 223"/>
                      <a:gd name="T22" fmla="*/ 41 w 82"/>
                      <a:gd name="T23" fmla="*/ 121 h 223"/>
                      <a:gd name="T24" fmla="*/ 42 w 82"/>
                      <a:gd name="T25" fmla="*/ 121 h 223"/>
                      <a:gd name="T26" fmla="*/ 42 w 82"/>
                      <a:gd name="T27" fmla="*/ 211 h 223"/>
                      <a:gd name="T28" fmla="*/ 54 w 82"/>
                      <a:gd name="T29" fmla="*/ 223 h 223"/>
                      <a:gd name="T30" fmla="*/ 66 w 82"/>
                      <a:gd name="T31" fmla="*/ 211 h 223"/>
                      <a:gd name="T32" fmla="*/ 66 w 82"/>
                      <a:gd name="T33" fmla="*/ 112 h 223"/>
                      <a:gd name="T34" fmla="*/ 70 w 82"/>
                      <a:gd name="T35" fmla="*/ 112 h 223"/>
                      <a:gd name="T36" fmla="*/ 82 w 82"/>
                      <a:gd name="T37" fmla="*/ 100 h 223"/>
                      <a:gd name="T38" fmla="*/ 82 w 82"/>
                      <a:gd name="T39" fmla="*/ 12 h 223"/>
                      <a:gd name="T40" fmla="*/ 70 w 82"/>
                      <a:gd name="T41" fmla="*/ 0 h 22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</a:cxnLst>
                    <a:rect l="0" t="0" r="r" b="b"/>
                    <a:pathLst>
                      <a:path w="82" h="223">
                        <a:moveTo>
                          <a:pt x="70" y="0"/>
                        </a:moveTo>
                        <a:cubicBezTo>
                          <a:pt x="70" y="0"/>
                          <a:pt x="70" y="0"/>
                          <a:pt x="70" y="0"/>
                        </a:cubicBezTo>
                        <a:cubicBezTo>
                          <a:pt x="12" y="0"/>
                          <a:pt x="12" y="0"/>
                          <a:pt x="12" y="0"/>
                        </a:cubicBezTo>
                        <a:cubicBezTo>
                          <a:pt x="12" y="0"/>
                          <a:pt x="12" y="0"/>
                          <a:pt x="12" y="0"/>
                        </a:cubicBezTo>
                        <a:cubicBezTo>
                          <a:pt x="6" y="0"/>
                          <a:pt x="0" y="5"/>
                          <a:pt x="0" y="12"/>
                        </a:cubicBezTo>
                        <a:cubicBezTo>
                          <a:pt x="0" y="100"/>
                          <a:pt x="0" y="100"/>
                          <a:pt x="0" y="100"/>
                        </a:cubicBezTo>
                        <a:cubicBezTo>
                          <a:pt x="0" y="107"/>
                          <a:pt x="6" y="112"/>
                          <a:pt x="12" y="112"/>
                        </a:cubicBezTo>
                        <a:cubicBezTo>
                          <a:pt x="14" y="112"/>
                          <a:pt x="15" y="112"/>
                          <a:pt x="16" y="112"/>
                        </a:cubicBezTo>
                        <a:cubicBezTo>
                          <a:pt x="16" y="211"/>
                          <a:pt x="16" y="211"/>
                          <a:pt x="16" y="211"/>
                        </a:cubicBezTo>
                        <a:cubicBezTo>
                          <a:pt x="16" y="218"/>
                          <a:pt x="22" y="223"/>
                          <a:pt x="28" y="223"/>
                        </a:cubicBezTo>
                        <a:cubicBezTo>
                          <a:pt x="35" y="223"/>
                          <a:pt x="41" y="218"/>
                          <a:pt x="41" y="211"/>
                        </a:cubicBezTo>
                        <a:cubicBezTo>
                          <a:pt x="41" y="121"/>
                          <a:pt x="41" y="121"/>
                          <a:pt x="41" y="121"/>
                        </a:cubicBezTo>
                        <a:cubicBezTo>
                          <a:pt x="42" y="121"/>
                          <a:pt x="42" y="121"/>
                          <a:pt x="42" y="121"/>
                        </a:cubicBezTo>
                        <a:cubicBezTo>
                          <a:pt x="42" y="211"/>
                          <a:pt x="42" y="211"/>
                          <a:pt x="42" y="211"/>
                        </a:cubicBezTo>
                        <a:cubicBezTo>
                          <a:pt x="42" y="218"/>
                          <a:pt x="47" y="223"/>
                          <a:pt x="54" y="223"/>
                        </a:cubicBezTo>
                        <a:cubicBezTo>
                          <a:pt x="61" y="223"/>
                          <a:pt x="66" y="218"/>
                          <a:pt x="66" y="211"/>
                        </a:cubicBezTo>
                        <a:cubicBezTo>
                          <a:pt x="66" y="112"/>
                          <a:pt x="66" y="112"/>
                          <a:pt x="66" y="112"/>
                        </a:cubicBezTo>
                        <a:cubicBezTo>
                          <a:pt x="67" y="112"/>
                          <a:pt x="69" y="112"/>
                          <a:pt x="70" y="112"/>
                        </a:cubicBezTo>
                        <a:cubicBezTo>
                          <a:pt x="76" y="112"/>
                          <a:pt x="82" y="107"/>
                          <a:pt x="82" y="100"/>
                        </a:cubicBezTo>
                        <a:cubicBezTo>
                          <a:pt x="82" y="12"/>
                          <a:pt x="82" y="12"/>
                          <a:pt x="82" y="12"/>
                        </a:cubicBezTo>
                        <a:cubicBezTo>
                          <a:pt x="82" y="5"/>
                          <a:pt x="76" y="0"/>
                          <a:pt x="70" y="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txBody>
                  <a:bodyPr vert="horz" wrap="square" lIns="51435" tIns="25718" rIns="51435" bIns="25718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fontAlgn="base">
                      <a:spcBef>
                        <a:spcPct val="0"/>
                      </a:spcBef>
                      <a:spcAft>
                        <a:spcPct val="0"/>
                      </a:spcAft>
                      <a:defRPr/>
                    </a:pPr>
                    <a:endParaRPr lang="en-GB" sz="1600" b="1" kern="0" dirty="0">
                      <a:solidFill>
                        <a:prstClr val="black"/>
                      </a:solidFill>
                      <a:cs typeface="Arial" charset="0"/>
                    </a:endParaRPr>
                  </a:p>
                </p:txBody>
              </p:sp>
            </p:grpSp>
            <p:grpSp>
              <p:nvGrpSpPr>
                <p:cNvPr id="1917" name="Group 1916"/>
                <p:cNvGrpSpPr/>
                <p:nvPr/>
              </p:nvGrpSpPr>
              <p:grpSpPr>
                <a:xfrm flipH="1">
                  <a:off x="5804739" y="5141979"/>
                  <a:ext cx="118522" cy="323218"/>
                  <a:chOff x="4419600" y="2886076"/>
                  <a:chExt cx="306388" cy="1073149"/>
                </a:xfrm>
                <a:grpFill/>
              </p:grpSpPr>
              <p:sp>
                <p:nvSpPr>
                  <p:cNvPr id="1927" name="Freeform 6"/>
                  <p:cNvSpPr>
                    <a:spLocks/>
                  </p:cNvSpPr>
                  <p:nvPr/>
                </p:nvSpPr>
                <p:spPr bwMode="auto">
                  <a:xfrm>
                    <a:off x="4479925" y="2886076"/>
                    <a:ext cx="190500" cy="192087"/>
                  </a:xfrm>
                  <a:custGeom>
                    <a:avLst/>
                    <a:gdLst>
                      <a:gd name="T0" fmla="*/ 19 w 51"/>
                      <a:gd name="T1" fmla="*/ 48 h 51"/>
                      <a:gd name="T2" fmla="*/ 47 w 51"/>
                      <a:gd name="T3" fmla="*/ 32 h 51"/>
                      <a:gd name="T4" fmla="*/ 32 w 51"/>
                      <a:gd name="T5" fmla="*/ 3 h 51"/>
                      <a:gd name="T6" fmla="*/ 3 w 51"/>
                      <a:gd name="T7" fmla="*/ 19 h 51"/>
                      <a:gd name="T8" fmla="*/ 19 w 51"/>
                      <a:gd name="T9" fmla="*/ 48 h 5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51" h="51">
                        <a:moveTo>
                          <a:pt x="19" y="48"/>
                        </a:moveTo>
                        <a:cubicBezTo>
                          <a:pt x="31" y="51"/>
                          <a:pt x="44" y="44"/>
                          <a:pt x="47" y="32"/>
                        </a:cubicBezTo>
                        <a:cubicBezTo>
                          <a:pt x="51" y="20"/>
                          <a:pt x="44" y="7"/>
                          <a:pt x="32" y="3"/>
                        </a:cubicBezTo>
                        <a:cubicBezTo>
                          <a:pt x="19" y="0"/>
                          <a:pt x="7" y="7"/>
                          <a:pt x="3" y="19"/>
                        </a:cubicBezTo>
                        <a:cubicBezTo>
                          <a:pt x="0" y="31"/>
                          <a:pt x="7" y="44"/>
                          <a:pt x="19" y="48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txBody>
                  <a:bodyPr vert="horz" wrap="square" lIns="51435" tIns="25718" rIns="51435" bIns="25718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fontAlgn="base">
                      <a:spcBef>
                        <a:spcPct val="0"/>
                      </a:spcBef>
                      <a:spcAft>
                        <a:spcPct val="0"/>
                      </a:spcAft>
                      <a:defRPr/>
                    </a:pPr>
                    <a:endParaRPr lang="en-GB" sz="1600" b="1" kern="0" dirty="0">
                      <a:solidFill>
                        <a:prstClr val="black"/>
                      </a:solidFill>
                      <a:cs typeface="Arial" charset="0"/>
                    </a:endParaRPr>
                  </a:p>
                </p:txBody>
              </p:sp>
              <p:sp>
                <p:nvSpPr>
                  <p:cNvPr id="1928" name="Freeform 7"/>
                  <p:cNvSpPr>
                    <a:spLocks/>
                  </p:cNvSpPr>
                  <p:nvPr/>
                </p:nvSpPr>
                <p:spPr bwMode="auto">
                  <a:xfrm>
                    <a:off x="4419600" y="3122613"/>
                    <a:ext cx="306388" cy="836612"/>
                  </a:xfrm>
                  <a:custGeom>
                    <a:avLst/>
                    <a:gdLst>
                      <a:gd name="T0" fmla="*/ 70 w 82"/>
                      <a:gd name="T1" fmla="*/ 0 h 223"/>
                      <a:gd name="T2" fmla="*/ 70 w 82"/>
                      <a:gd name="T3" fmla="*/ 0 h 223"/>
                      <a:gd name="T4" fmla="*/ 12 w 82"/>
                      <a:gd name="T5" fmla="*/ 0 h 223"/>
                      <a:gd name="T6" fmla="*/ 12 w 82"/>
                      <a:gd name="T7" fmla="*/ 0 h 223"/>
                      <a:gd name="T8" fmla="*/ 0 w 82"/>
                      <a:gd name="T9" fmla="*/ 12 h 223"/>
                      <a:gd name="T10" fmla="*/ 0 w 82"/>
                      <a:gd name="T11" fmla="*/ 100 h 223"/>
                      <a:gd name="T12" fmla="*/ 12 w 82"/>
                      <a:gd name="T13" fmla="*/ 112 h 223"/>
                      <a:gd name="T14" fmla="*/ 16 w 82"/>
                      <a:gd name="T15" fmla="*/ 112 h 223"/>
                      <a:gd name="T16" fmla="*/ 16 w 82"/>
                      <a:gd name="T17" fmla="*/ 211 h 223"/>
                      <a:gd name="T18" fmla="*/ 28 w 82"/>
                      <a:gd name="T19" fmla="*/ 223 h 223"/>
                      <a:gd name="T20" fmla="*/ 41 w 82"/>
                      <a:gd name="T21" fmla="*/ 211 h 223"/>
                      <a:gd name="T22" fmla="*/ 41 w 82"/>
                      <a:gd name="T23" fmla="*/ 121 h 223"/>
                      <a:gd name="T24" fmla="*/ 42 w 82"/>
                      <a:gd name="T25" fmla="*/ 121 h 223"/>
                      <a:gd name="T26" fmla="*/ 42 w 82"/>
                      <a:gd name="T27" fmla="*/ 211 h 223"/>
                      <a:gd name="T28" fmla="*/ 54 w 82"/>
                      <a:gd name="T29" fmla="*/ 223 h 223"/>
                      <a:gd name="T30" fmla="*/ 66 w 82"/>
                      <a:gd name="T31" fmla="*/ 211 h 223"/>
                      <a:gd name="T32" fmla="*/ 66 w 82"/>
                      <a:gd name="T33" fmla="*/ 112 h 223"/>
                      <a:gd name="T34" fmla="*/ 70 w 82"/>
                      <a:gd name="T35" fmla="*/ 112 h 223"/>
                      <a:gd name="T36" fmla="*/ 82 w 82"/>
                      <a:gd name="T37" fmla="*/ 100 h 223"/>
                      <a:gd name="T38" fmla="*/ 82 w 82"/>
                      <a:gd name="T39" fmla="*/ 12 h 223"/>
                      <a:gd name="T40" fmla="*/ 70 w 82"/>
                      <a:gd name="T41" fmla="*/ 0 h 22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</a:cxnLst>
                    <a:rect l="0" t="0" r="r" b="b"/>
                    <a:pathLst>
                      <a:path w="82" h="223">
                        <a:moveTo>
                          <a:pt x="70" y="0"/>
                        </a:moveTo>
                        <a:cubicBezTo>
                          <a:pt x="70" y="0"/>
                          <a:pt x="70" y="0"/>
                          <a:pt x="70" y="0"/>
                        </a:cubicBezTo>
                        <a:cubicBezTo>
                          <a:pt x="12" y="0"/>
                          <a:pt x="12" y="0"/>
                          <a:pt x="12" y="0"/>
                        </a:cubicBezTo>
                        <a:cubicBezTo>
                          <a:pt x="12" y="0"/>
                          <a:pt x="12" y="0"/>
                          <a:pt x="12" y="0"/>
                        </a:cubicBezTo>
                        <a:cubicBezTo>
                          <a:pt x="6" y="0"/>
                          <a:pt x="0" y="5"/>
                          <a:pt x="0" y="12"/>
                        </a:cubicBezTo>
                        <a:cubicBezTo>
                          <a:pt x="0" y="100"/>
                          <a:pt x="0" y="100"/>
                          <a:pt x="0" y="100"/>
                        </a:cubicBezTo>
                        <a:cubicBezTo>
                          <a:pt x="0" y="107"/>
                          <a:pt x="6" y="112"/>
                          <a:pt x="12" y="112"/>
                        </a:cubicBezTo>
                        <a:cubicBezTo>
                          <a:pt x="14" y="112"/>
                          <a:pt x="15" y="112"/>
                          <a:pt x="16" y="112"/>
                        </a:cubicBezTo>
                        <a:cubicBezTo>
                          <a:pt x="16" y="211"/>
                          <a:pt x="16" y="211"/>
                          <a:pt x="16" y="211"/>
                        </a:cubicBezTo>
                        <a:cubicBezTo>
                          <a:pt x="16" y="218"/>
                          <a:pt x="22" y="223"/>
                          <a:pt x="28" y="223"/>
                        </a:cubicBezTo>
                        <a:cubicBezTo>
                          <a:pt x="35" y="223"/>
                          <a:pt x="41" y="218"/>
                          <a:pt x="41" y="211"/>
                        </a:cubicBezTo>
                        <a:cubicBezTo>
                          <a:pt x="41" y="121"/>
                          <a:pt x="41" y="121"/>
                          <a:pt x="41" y="121"/>
                        </a:cubicBezTo>
                        <a:cubicBezTo>
                          <a:pt x="42" y="121"/>
                          <a:pt x="42" y="121"/>
                          <a:pt x="42" y="121"/>
                        </a:cubicBezTo>
                        <a:cubicBezTo>
                          <a:pt x="42" y="211"/>
                          <a:pt x="42" y="211"/>
                          <a:pt x="42" y="211"/>
                        </a:cubicBezTo>
                        <a:cubicBezTo>
                          <a:pt x="42" y="218"/>
                          <a:pt x="47" y="223"/>
                          <a:pt x="54" y="223"/>
                        </a:cubicBezTo>
                        <a:cubicBezTo>
                          <a:pt x="61" y="223"/>
                          <a:pt x="66" y="218"/>
                          <a:pt x="66" y="211"/>
                        </a:cubicBezTo>
                        <a:cubicBezTo>
                          <a:pt x="66" y="112"/>
                          <a:pt x="66" y="112"/>
                          <a:pt x="66" y="112"/>
                        </a:cubicBezTo>
                        <a:cubicBezTo>
                          <a:pt x="67" y="112"/>
                          <a:pt x="69" y="112"/>
                          <a:pt x="70" y="112"/>
                        </a:cubicBezTo>
                        <a:cubicBezTo>
                          <a:pt x="76" y="112"/>
                          <a:pt x="82" y="107"/>
                          <a:pt x="82" y="100"/>
                        </a:cubicBezTo>
                        <a:cubicBezTo>
                          <a:pt x="82" y="12"/>
                          <a:pt x="82" y="12"/>
                          <a:pt x="82" y="12"/>
                        </a:cubicBezTo>
                        <a:cubicBezTo>
                          <a:pt x="82" y="5"/>
                          <a:pt x="76" y="0"/>
                          <a:pt x="70" y="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txBody>
                  <a:bodyPr vert="horz" wrap="square" lIns="51435" tIns="25718" rIns="51435" bIns="25718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fontAlgn="base">
                      <a:spcBef>
                        <a:spcPct val="0"/>
                      </a:spcBef>
                      <a:spcAft>
                        <a:spcPct val="0"/>
                      </a:spcAft>
                      <a:defRPr/>
                    </a:pPr>
                    <a:endParaRPr lang="en-GB" sz="1600" b="1" kern="0" dirty="0">
                      <a:solidFill>
                        <a:prstClr val="black"/>
                      </a:solidFill>
                      <a:cs typeface="Arial" charset="0"/>
                    </a:endParaRPr>
                  </a:p>
                </p:txBody>
              </p:sp>
            </p:grpSp>
            <p:grpSp>
              <p:nvGrpSpPr>
                <p:cNvPr id="1918" name="Group 1917"/>
                <p:cNvGrpSpPr/>
                <p:nvPr/>
              </p:nvGrpSpPr>
              <p:grpSpPr>
                <a:xfrm flipH="1">
                  <a:off x="5971734" y="5141979"/>
                  <a:ext cx="118522" cy="323218"/>
                  <a:chOff x="4419600" y="2886076"/>
                  <a:chExt cx="306388" cy="1073149"/>
                </a:xfrm>
                <a:grpFill/>
              </p:grpSpPr>
              <p:sp>
                <p:nvSpPr>
                  <p:cNvPr id="1925" name="Freeform 6"/>
                  <p:cNvSpPr>
                    <a:spLocks/>
                  </p:cNvSpPr>
                  <p:nvPr/>
                </p:nvSpPr>
                <p:spPr bwMode="auto">
                  <a:xfrm>
                    <a:off x="4479925" y="2886076"/>
                    <a:ext cx="190500" cy="192087"/>
                  </a:xfrm>
                  <a:custGeom>
                    <a:avLst/>
                    <a:gdLst>
                      <a:gd name="T0" fmla="*/ 19 w 51"/>
                      <a:gd name="T1" fmla="*/ 48 h 51"/>
                      <a:gd name="T2" fmla="*/ 47 w 51"/>
                      <a:gd name="T3" fmla="*/ 32 h 51"/>
                      <a:gd name="T4" fmla="*/ 32 w 51"/>
                      <a:gd name="T5" fmla="*/ 3 h 51"/>
                      <a:gd name="T6" fmla="*/ 3 w 51"/>
                      <a:gd name="T7" fmla="*/ 19 h 51"/>
                      <a:gd name="T8" fmla="*/ 19 w 51"/>
                      <a:gd name="T9" fmla="*/ 48 h 5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51" h="51">
                        <a:moveTo>
                          <a:pt x="19" y="48"/>
                        </a:moveTo>
                        <a:cubicBezTo>
                          <a:pt x="31" y="51"/>
                          <a:pt x="44" y="44"/>
                          <a:pt x="47" y="32"/>
                        </a:cubicBezTo>
                        <a:cubicBezTo>
                          <a:pt x="51" y="20"/>
                          <a:pt x="44" y="7"/>
                          <a:pt x="32" y="3"/>
                        </a:cubicBezTo>
                        <a:cubicBezTo>
                          <a:pt x="19" y="0"/>
                          <a:pt x="7" y="7"/>
                          <a:pt x="3" y="19"/>
                        </a:cubicBezTo>
                        <a:cubicBezTo>
                          <a:pt x="0" y="31"/>
                          <a:pt x="7" y="44"/>
                          <a:pt x="19" y="48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txBody>
                  <a:bodyPr vert="horz" wrap="square" lIns="51435" tIns="25718" rIns="51435" bIns="25718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fontAlgn="base">
                      <a:spcBef>
                        <a:spcPct val="0"/>
                      </a:spcBef>
                      <a:spcAft>
                        <a:spcPct val="0"/>
                      </a:spcAft>
                      <a:defRPr/>
                    </a:pPr>
                    <a:endParaRPr lang="en-GB" sz="1600" b="1" kern="0" dirty="0">
                      <a:solidFill>
                        <a:prstClr val="black"/>
                      </a:solidFill>
                      <a:cs typeface="Arial" charset="0"/>
                    </a:endParaRPr>
                  </a:p>
                </p:txBody>
              </p:sp>
              <p:sp>
                <p:nvSpPr>
                  <p:cNvPr id="1926" name="Freeform 7"/>
                  <p:cNvSpPr>
                    <a:spLocks/>
                  </p:cNvSpPr>
                  <p:nvPr/>
                </p:nvSpPr>
                <p:spPr bwMode="auto">
                  <a:xfrm>
                    <a:off x="4419600" y="3122613"/>
                    <a:ext cx="306388" cy="836612"/>
                  </a:xfrm>
                  <a:custGeom>
                    <a:avLst/>
                    <a:gdLst>
                      <a:gd name="T0" fmla="*/ 70 w 82"/>
                      <a:gd name="T1" fmla="*/ 0 h 223"/>
                      <a:gd name="T2" fmla="*/ 70 w 82"/>
                      <a:gd name="T3" fmla="*/ 0 h 223"/>
                      <a:gd name="T4" fmla="*/ 12 w 82"/>
                      <a:gd name="T5" fmla="*/ 0 h 223"/>
                      <a:gd name="T6" fmla="*/ 12 w 82"/>
                      <a:gd name="T7" fmla="*/ 0 h 223"/>
                      <a:gd name="T8" fmla="*/ 0 w 82"/>
                      <a:gd name="T9" fmla="*/ 12 h 223"/>
                      <a:gd name="T10" fmla="*/ 0 w 82"/>
                      <a:gd name="T11" fmla="*/ 100 h 223"/>
                      <a:gd name="T12" fmla="*/ 12 w 82"/>
                      <a:gd name="T13" fmla="*/ 112 h 223"/>
                      <a:gd name="T14" fmla="*/ 16 w 82"/>
                      <a:gd name="T15" fmla="*/ 112 h 223"/>
                      <a:gd name="T16" fmla="*/ 16 w 82"/>
                      <a:gd name="T17" fmla="*/ 211 h 223"/>
                      <a:gd name="T18" fmla="*/ 28 w 82"/>
                      <a:gd name="T19" fmla="*/ 223 h 223"/>
                      <a:gd name="T20" fmla="*/ 41 w 82"/>
                      <a:gd name="T21" fmla="*/ 211 h 223"/>
                      <a:gd name="T22" fmla="*/ 41 w 82"/>
                      <a:gd name="T23" fmla="*/ 121 h 223"/>
                      <a:gd name="T24" fmla="*/ 42 w 82"/>
                      <a:gd name="T25" fmla="*/ 121 h 223"/>
                      <a:gd name="T26" fmla="*/ 42 w 82"/>
                      <a:gd name="T27" fmla="*/ 211 h 223"/>
                      <a:gd name="T28" fmla="*/ 54 w 82"/>
                      <a:gd name="T29" fmla="*/ 223 h 223"/>
                      <a:gd name="T30" fmla="*/ 66 w 82"/>
                      <a:gd name="T31" fmla="*/ 211 h 223"/>
                      <a:gd name="T32" fmla="*/ 66 w 82"/>
                      <a:gd name="T33" fmla="*/ 112 h 223"/>
                      <a:gd name="T34" fmla="*/ 70 w 82"/>
                      <a:gd name="T35" fmla="*/ 112 h 223"/>
                      <a:gd name="T36" fmla="*/ 82 w 82"/>
                      <a:gd name="T37" fmla="*/ 100 h 223"/>
                      <a:gd name="T38" fmla="*/ 82 w 82"/>
                      <a:gd name="T39" fmla="*/ 12 h 223"/>
                      <a:gd name="T40" fmla="*/ 70 w 82"/>
                      <a:gd name="T41" fmla="*/ 0 h 22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</a:cxnLst>
                    <a:rect l="0" t="0" r="r" b="b"/>
                    <a:pathLst>
                      <a:path w="82" h="223">
                        <a:moveTo>
                          <a:pt x="70" y="0"/>
                        </a:moveTo>
                        <a:cubicBezTo>
                          <a:pt x="70" y="0"/>
                          <a:pt x="70" y="0"/>
                          <a:pt x="70" y="0"/>
                        </a:cubicBezTo>
                        <a:cubicBezTo>
                          <a:pt x="12" y="0"/>
                          <a:pt x="12" y="0"/>
                          <a:pt x="12" y="0"/>
                        </a:cubicBezTo>
                        <a:cubicBezTo>
                          <a:pt x="12" y="0"/>
                          <a:pt x="12" y="0"/>
                          <a:pt x="12" y="0"/>
                        </a:cubicBezTo>
                        <a:cubicBezTo>
                          <a:pt x="6" y="0"/>
                          <a:pt x="0" y="5"/>
                          <a:pt x="0" y="12"/>
                        </a:cubicBezTo>
                        <a:cubicBezTo>
                          <a:pt x="0" y="100"/>
                          <a:pt x="0" y="100"/>
                          <a:pt x="0" y="100"/>
                        </a:cubicBezTo>
                        <a:cubicBezTo>
                          <a:pt x="0" y="107"/>
                          <a:pt x="6" y="112"/>
                          <a:pt x="12" y="112"/>
                        </a:cubicBezTo>
                        <a:cubicBezTo>
                          <a:pt x="14" y="112"/>
                          <a:pt x="15" y="112"/>
                          <a:pt x="16" y="112"/>
                        </a:cubicBezTo>
                        <a:cubicBezTo>
                          <a:pt x="16" y="211"/>
                          <a:pt x="16" y="211"/>
                          <a:pt x="16" y="211"/>
                        </a:cubicBezTo>
                        <a:cubicBezTo>
                          <a:pt x="16" y="218"/>
                          <a:pt x="22" y="223"/>
                          <a:pt x="28" y="223"/>
                        </a:cubicBezTo>
                        <a:cubicBezTo>
                          <a:pt x="35" y="223"/>
                          <a:pt x="41" y="218"/>
                          <a:pt x="41" y="211"/>
                        </a:cubicBezTo>
                        <a:cubicBezTo>
                          <a:pt x="41" y="121"/>
                          <a:pt x="41" y="121"/>
                          <a:pt x="41" y="121"/>
                        </a:cubicBezTo>
                        <a:cubicBezTo>
                          <a:pt x="42" y="121"/>
                          <a:pt x="42" y="121"/>
                          <a:pt x="42" y="121"/>
                        </a:cubicBezTo>
                        <a:cubicBezTo>
                          <a:pt x="42" y="211"/>
                          <a:pt x="42" y="211"/>
                          <a:pt x="42" y="211"/>
                        </a:cubicBezTo>
                        <a:cubicBezTo>
                          <a:pt x="42" y="218"/>
                          <a:pt x="47" y="223"/>
                          <a:pt x="54" y="223"/>
                        </a:cubicBezTo>
                        <a:cubicBezTo>
                          <a:pt x="61" y="223"/>
                          <a:pt x="66" y="218"/>
                          <a:pt x="66" y="211"/>
                        </a:cubicBezTo>
                        <a:cubicBezTo>
                          <a:pt x="66" y="112"/>
                          <a:pt x="66" y="112"/>
                          <a:pt x="66" y="112"/>
                        </a:cubicBezTo>
                        <a:cubicBezTo>
                          <a:pt x="67" y="112"/>
                          <a:pt x="69" y="112"/>
                          <a:pt x="70" y="112"/>
                        </a:cubicBezTo>
                        <a:cubicBezTo>
                          <a:pt x="76" y="112"/>
                          <a:pt x="82" y="107"/>
                          <a:pt x="82" y="100"/>
                        </a:cubicBezTo>
                        <a:cubicBezTo>
                          <a:pt x="82" y="12"/>
                          <a:pt x="82" y="12"/>
                          <a:pt x="82" y="12"/>
                        </a:cubicBezTo>
                        <a:cubicBezTo>
                          <a:pt x="82" y="5"/>
                          <a:pt x="76" y="0"/>
                          <a:pt x="70" y="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txBody>
                  <a:bodyPr vert="horz" wrap="square" lIns="51435" tIns="25718" rIns="51435" bIns="25718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fontAlgn="base">
                      <a:spcBef>
                        <a:spcPct val="0"/>
                      </a:spcBef>
                      <a:spcAft>
                        <a:spcPct val="0"/>
                      </a:spcAft>
                      <a:defRPr/>
                    </a:pPr>
                    <a:endParaRPr lang="en-GB" sz="1600" b="1" kern="0" dirty="0">
                      <a:solidFill>
                        <a:prstClr val="black"/>
                      </a:solidFill>
                      <a:cs typeface="Arial" charset="0"/>
                    </a:endParaRPr>
                  </a:p>
                </p:txBody>
              </p:sp>
            </p:grpSp>
            <p:grpSp>
              <p:nvGrpSpPr>
                <p:cNvPr id="1919" name="Group 1918"/>
                <p:cNvGrpSpPr/>
                <p:nvPr/>
              </p:nvGrpSpPr>
              <p:grpSpPr>
                <a:xfrm flipH="1">
                  <a:off x="6138728" y="5141979"/>
                  <a:ext cx="118522" cy="323218"/>
                  <a:chOff x="4419600" y="2886076"/>
                  <a:chExt cx="306388" cy="1073149"/>
                </a:xfrm>
                <a:grpFill/>
              </p:grpSpPr>
              <p:sp>
                <p:nvSpPr>
                  <p:cNvPr id="1923" name="Freeform 6"/>
                  <p:cNvSpPr>
                    <a:spLocks/>
                  </p:cNvSpPr>
                  <p:nvPr/>
                </p:nvSpPr>
                <p:spPr bwMode="auto">
                  <a:xfrm>
                    <a:off x="4479925" y="2886076"/>
                    <a:ext cx="190500" cy="192087"/>
                  </a:xfrm>
                  <a:custGeom>
                    <a:avLst/>
                    <a:gdLst>
                      <a:gd name="T0" fmla="*/ 19 w 51"/>
                      <a:gd name="T1" fmla="*/ 48 h 51"/>
                      <a:gd name="T2" fmla="*/ 47 w 51"/>
                      <a:gd name="T3" fmla="*/ 32 h 51"/>
                      <a:gd name="T4" fmla="*/ 32 w 51"/>
                      <a:gd name="T5" fmla="*/ 3 h 51"/>
                      <a:gd name="T6" fmla="*/ 3 w 51"/>
                      <a:gd name="T7" fmla="*/ 19 h 51"/>
                      <a:gd name="T8" fmla="*/ 19 w 51"/>
                      <a:gd name="T9" fmla="*/ 48 h 5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51" h="51">
                        <a:moveTo>
                          <a:pt x="19" y="48"/>
                        </a:moveTo>
                        <a:cubicBezTo>
                          <a:pt x="31" y="51"/>
                          <a:pt x="44" y="44"/>
                          <a:pt x="47" y="32"/>
                        </a:cubicBezTo>
                        <a:cubicBezTo>
                          <a:pt x="51" y="20"/>
                          <a:pt x="44" y="7"/>
                          <a:pt x="32" y="3"/>
                        </a:cubicBezTo>
                        <a:cubicBezTo>
                          <a:pt x="19" y="0"/>
                          <a:pt x="7" y="7"/>
                          <a:pt x="3" y="19"/>
                        </a:cubicBezTo>
                        <a:cubicBezTo>
                          <a:pt x="0" y="31"/>
                          <a:pt x="7" y="44"/>
                          <a:pt x="19" y="48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txBody>
                  <a:bodyPr vert="horz" wrap="square" lIns="51435" tIns="25718" rIns="51435" bIns="25718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fontAlgn="base">
                      <a:spcBef>
                        <a:spcPct val="0"/>
                      </a:spcBef>
                      <a:spcAft>
                        <a:spcPct val="0"/>
                      </a:spcAft>
                      <a:defRPr/>
                    </a:pPr>
                    <a:endParaRPr lang="en-GB" sz="1600" b="1" kern="0" dirty="0">
                      <a:solidFill>
                        <a:prstClr val="black"/>
                      </a:solidFill>
                      <a:cs typeface="Arial" charset="0"/>
                    </a:endParaRPr>
                  </a:p>
                </p:txBody>
              </p:sp>
              <p:sp>
                <p:nvSpPr>
                  <p:cNvPr id="1924" name="Freeform 7"/>
                  <p:cNvSpPr>
                    <a:spLocks/>
                  </p:cNvSpPr>
                  <p:nvPr/>
                </p:nvSpPr>
                <p:spPr bwMode="auto">
                  <a:xfrm>
                    <a:off x="4419600" y="3122613"/>
                    <a:ext cx="306388" cy="836612"/>
                  </a:xfrm>
                  <a:custGeom>
                    <a:avLst/>
                    <a:gdLst>
                      <a:gd name="T0" fmla="*/ 70 w 82"/>
                      <a:gd name="T1" fmla="*/ 0 h 223"/>
                      <a:gd name="T2" fmla="*/ 70 w 82"/>
                      <a:gd name="T3" fmla="*/ 0 h 223"/>
                      <a:gd name="T4" fmla="*/ 12 w 82"/>
                      <a:gd name="T5" fmla="*/ 0 h 223"/>
                      <a:gd name="T6" fmla="*/ 12 w 82"/>
                      <a:gd name="T7" fmla="*/ 0 h 223"/>
                      <a:gd name="T8" fmla="*/ 0 w 82"/>
                      <a:gd name="T9" fmla="*/ 12 h 223"/>
                      <a:gd name="T10" fmla="*/ 0 w 82"/>
                      <a:gd name="T11" fmla="*/ 100 h 223"/>
                      <a:gd name="T12" fmla="*/ 12 w 82"/>
                      <a:gd name="T13" fmla="*/ 112 h 223"/>
                      <a:gd name="T14" fmla="*/ 16 w 82"/>
                      <a:gd name="T15" fmla="*/ 112 h 223"/>
                      <a:gd name="T16" fmla="*/ 16 w 82"/>
                      <a:gd name="T17" fmla="*/ 211 h 223"/>
                      <a:gd name="T18" fmla="*/ 28 w 82"/>
                      <a:gd name="T19" fmla="*/ 223 h 223"/>
                      <a:gd name="T20" fmla="*/ 41 w 82"/>
                      <a:gd name="T21" fmla="*/ 211 h 223"/>
                      <a:gd name="T22" fmla="*/ 41 w 82"/>
                      <a:gd name="T23" fmla="*/ 121 h 223"/>
                      <a:gd name="T24" fmla="*/ 42 w 82"/>
                      <a:gd name="T25" fmla="*/ 121 h 223"/>
                      <a:gd name="T26" fmla="*/ 42 w 82"/>
                      <a:gd name="T27" fmla="*/ 211 h 223"/>
                      <a:gd name="T28" fmla="*/ 54 w 82"/>
                      <a:gd name="T29" fmla="*/ 223 h 223"/>
                      <a:gd name="T30" fmla="*/ 66 w 82"/>
                      <a:gd name="T31" fmla="*/ 211 h 223"/>
                      <a:gd name="T32" fmla="*/ 66 w 82"/>
                      <a:gd name="T33" fmla="*/ 112 h 223"/>
                      <a:gd name="T34" fmla="*/ 70 w 82"/>
                      <a:gd name="T35" fmla="*/ 112 h 223"/>
                      <a:gd name="T36" fmla="*/ 82 w 82"/>
                      <a:gd name="T37" fmla="*/ 100 h 223"/>
                      <a:gd name="T38" fmla="*/ 82 w 82"/>
                      <a:gd name="T39" fmla="*/ 12 h 223"/>
                      <a:gd name="T40" fmla="*/ 70 w 82"/>
                      <a:gd name="T41" fmla="*/ 0 h 22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</a:cxnLst>
                    <a:rect l="0" t="0" r="r" b="b"/>
                    <a:pathLst>
                      <a:path w="82" h="223">
                        <a:moveTo>
                          <a:pt x="70" y="0"/>
                        </a:moveTo>
                        <a:cubicBezTo>
                          <a:pt x="70" y="0"/>
                          <a:pt x="70" y="0"/>
                          <a:pt x="70" y="0"/>
                        </a:cubicBezTo>
                        <a:cubicBezTo>
                          <a:pt x="12" y="0"/>
                          <a:pt x="12" y="0"/>
                          <a:pt x="12" y="0"/>
                        </a:cubicBezTo>
                        <a:cubicBezTo>
                          <a:pt x="12" y="0"/>
                          <a:pt x="12" y="0"/>
                          <a:pt x="12" y="0"/>
                        </a:cubicBezTo>
                        <a:cubicBezTo>
                          <a:pt x="6" y="0"/>
                          <a:pt x="0" y="5"/>
                          <a:pt x="0" y="12"/>
                        </a:cubicBezTo>
                        <a:cubicBezTo>
                          <a:pt x="0" y="100"/>
                          <a:pt x="0" y="100"/>
                          <a:pt x="0" y="100"/>
                        </a:cubicBezTo>
                        <a:cubicBezTo>
                          <a:pt x="0" y="107"/>
                          <a:pt x="6" y="112"/>
                          <a:pt x="12" y="112"/>
                        </a:cubicBezTo>
                        <a:cubicBezTo>
                          <a:pt x="14" y="112"/>
                          <a:pt x="15" y="112"/>
                          <a:pt x="16" y="112"/>
                        </a:cubicBezTo>
                        <a:cubicBezTo>
                          <a:pt x="16" y="211"/>
                          <a:pt x="16" y="211"/>
                          <a:pt x="16" y="211"/>
                        </a:cubicBezTo>
                        <a:cubicBezTo>
                          <a:pt x="16" y="218"/>
                          <a:pt x="22" y="223"/>
                          <a:pt x="28" y="223"/>
                        </a:cubicBezTo>
                        <a:cubicBezTo>
                          <a:pt x="35" y="223"/>
                          <a:pt x="41" y="218"/>
                          <a:pt x="41" y="211"/>
                        </a:cubicBezTo>
                        <a:cubicBezTo>
                          <a:pt x="41" y="121"/>
                          <a:pt x="41" y="121"/>
                          <a:pt x="41" y="121"/>
                        </a:cubicBezTo>
                        <a:cubicBezTo>
                          <a:pt x="42" y="121"/>
                          <a:pt x="42" y="121"/>
                          <a:pt x="42" y="121"/>
                        </a:cubicBezTo>
                        <a:cubicBezTo>
                          <a:pt x="42" y="211"/>
                          <a:pt x="42" y="211"/>
                          <a:pt x="42" y="211"/>
                        </a:cubicBezTo>
                        <a:cubicBezTo>
                          <a:pt x="42" y="218"/>
                          <a:pt x="47" y="223"/>
                          <a:pt x="54" y="223"/>
                        </a:cubicBezTo>
                        <a:cubicBezTo>
                          <a:pt x="61" y="223"/>
                          <a:pt x="66" y="218"/>
                          <a:pt x="66" y="211"/>
                        </a:cubicBezTo>
                        <a:cubicBezTo>
                          <a:pt x="66" y="112"/>
                          <a:pt x="66" y="112"/>
                          <a:pt x="66" y="112"/>
                        </a:cubicBezTo>
                        <a:cubicBezTo>
                          <a:pt x="67" y="112"/>
                          <a:pt x="69" y="112"/>
                          <a:pt x="70" y="112"/>
                        </a:cubicBezTo>
                        <a:cubicBezTo>
                          <a:pt x="76" y="112"/>
                          <a:pt x="82" y="107"/>
                          <a:pt x="82" y="100"/>
                        </a:cubicBezTo>
                        <a:cubicBezTo>
                          <a:pt x="82" y="12"/>
                          <a:pt x="82" y="12"/>
                          <a:pt x="82" y="12"/>
                        </a:cubicBezTo>
                        <a:cubicBezTo>
                          <a:pt x="82" y="5"/>
                          <a:pt x="76" y="0"/>
                          <a:pt x="70" y="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txBody>
                  <a:bodyPr vert="horz" wrap="square" lIns="51435" tIns="25718" rIns="51435" bIns="25718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fontAlgn="base">
                      <a:spcBef>
                        <a:spcPct val="0"/>
                      </a:spcBef>
                      <a:spcAft>
                        <a:spcPct val="0"/>
                      </a:spcAft>
                      <a:defRPr/>
                    </a:pPr>
                    <a:endParaRPr lang="en-GB" sz="1600" b="1" kern="0" dirty="0">
                      <a:solidFill>
                        <a:prstClr val="black"/>
                      </a:solidFill>
                      <a:cs typeface="Arial" charset="0"/>
                    </a:endParaRPr>
                  </a:p>
                </p:txBody>
              </p:sp>
            </p:grpSp>
            <p:grpSp>
              <p:nvGrpSpPr>
                <p:cNvPr id="1920" name="Group 1919"/>
                <p:cNvGrpSpPr/>
                <p:nvPr/>
              </p:nvGrpSpPr>
              <p:grpSpPr>
                <a:xfrm flipH="1">
                  <a:off x="6305724" y="5141979"/>
                  <a:ext cx="118522" cy="323218"/>
                  <a:chOff x="4419600" y="2886076"/>
                  <a:chExt cx="306388" cy="1073149"/>
                </a:xfrm>
                <a:grpFill/>
              </p:grpSpPr>
              <p:sp>
                <p:nvSpPr>
                  <p:cNvPr id="1921" name="Freeform 6"/>
                  <p:cNvSpPr>
                    <a:spLocks/>
                  </p:cNvSpPr>
                  <p:nvPr/>
                </p:nvSpPr>
                <p:spPr bwMode="auto">
                  <a:xfrm>
                    <a:off x="4479925" y="2886076"/>
                    <a:ext cx="190500" cy="192087"/>
                  </a:xfrm>
                  <a:custGeom>
                    <a:avLst/>
                    <a:gdLst>
                      <a:gd name="T0" fmla="*/ 19 w 51"/>
                      <a:gd name="T1" fmla="*/ 48 h 51"/>
                      <a:gd name="T2" fmla="*/ 47 w 51"/>
                      <a:gd name="T3" fmla="*/ 32 h 51"/>
                      <a:gd name="T4" fmla="*/ 32 w 51"/>
                      <a:gd name="T5" fmla="*/ 3 h 51"/>
                      <a:gd name="T6" fmla="*/ 3 w 51"/>
                      <a:gd name="T7" fmla="*/ 19 h 51"/>
                      <a:gd name="T8" fmla="*/ 19 w 51"/>
                      <a:gd name="T9" fmla="*/ 48 h 5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51" h="51">
                        <a:moveTo>
                          <a:pt x="19" y="48"/>
                        </a:moveTo>
                        <a:cubicBezTo>
                          <a:pt x="31" y="51"/>
                          <a:pt x="44" y="44"/>
                          <a:pt x="47" y="32"/>
                        </a:cubicBezTo>
                        <a:cubicBezTo>
                          <a:pt x="51" y="20"/>
                          <a:pt x="44" y="7"/>
                          <a:pt x="32" y="3"/>
                        </a:cubicBezTo>
                        <a:cubicBezTo>
                          <a:pt x="19" y="0"/>
                          <a:pt x="7" y="7"/>
                          <a:pt x="3" y="19"/>
                        </a:cubicBezTo>
                        <a:cubicBezTo>
                          <a:pt x="0" y="31"/>
                          <a:pt x="7" y="44"/>
                          <a:pt x="19" y="48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txBody>
                  <a:bodyPr vert="horz" wrap="square" lIns="51435" tIns="25718" rIns="51435" bIns="25718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fontAlgn="base">
                      <a:spcBef>
                        <a:spcPct val="0"/>
                      </a:spcBef>
                      <a:spcAft>
                        <a:spcPct val="0"/>
                      </a:spcAft>
                      <a:defRPr/>
                    </a:pPr>
                    <a:endParaRPr lang="en-GB" sz="1600" b="1" kern="0" dirty="0">
                      <a:solidFill>
                        <a:prstClr val="black"/>
                      </a:solidFill>
                      <a:cs typeface="Arial" charset="0"/>
                    </a:endParaRPr>
                  </a:p>
                </p:txBody>
              </p:sp>
              <p:sp>
                <p:nvSpPr>
                  <p:cNvPr id="1922" name="Freeform 7"/>
                  <p:cNvSpPr>
                    <a:spLocks/>
                  </p:cNvSpPr>
                  <p:nvPr/>
                </p:nvSpPr>
                <p:spPr bwMode="auto">
                  <a:xfrm>
                    <a:off x="4419600" y="3122613"/>
                    <a:ext cx="306388" cy="836612"/>
                  </a:xfrm>
                  <a:custGeom>
                    <a:avLst/>
                    <a:gdLst>
                      <a:gd name="T0" fmla="*/ 70 w 82"/>
                      <a:gd name="T1" fmla="*/ 0 h 223"/>
                      <a:gd name="T2" fmla="*/ 70 w 82"/>
                      <a:gd name="T3" fmla="*/ 0 h 223"/>
                      <a:gd name="T4" fmla="*/ 12 w 82"/>
                      <a:gd name="T5" fmla="*/ 0 h 223"/>
                      <a:gd name="T6" fmla="*/ 12 w 82"/>
                      <a:gd name="T7" fmla="*/ 0 h 223"/>
                      <a:gd name="T8" fmla="*/ 0 w 82"/>
                      <a:gd name="T9" fmla="*/ 12 h 223"/>
                      <a:gd name="T10" fmla="*/ 0 w 82"/>
                      <a:gd name="T11" fmla="*/ 100 h 223"/>
                      <a:gd name="T12" fmla="*/ 12 w 82"/>
                      <a:gd name="T13" fmla="*/ 112 h 223"/>
                      <a:gd name="T14" fmla="*/ 16 w 82"/>
                      <a:gd name="T15" fmla="*/ 112 h 223"/>
                      <a:gd name="T16" fmla="*/ 16 w 82"/>
                      <a:gd name="T17" fmla="*/ 211 h 223"/>
                      <a:gd name="T18" fmla="*/ 28 w 82"/>
                      <a:gd name="T19" fmla="*/ 223 h 223"/>
                      <a:gd name="T20" fmla="*/ 41 w 82"/>
                      <a:gd name="T21" fmla="*/ 211 h 223"/>
                      <a:gd name="T22" fmla="*/ 41 w 82"/>
                      <a:gd name="T23" fmla="*/ 121 h 223"/>
                      <a:gd name="T24" fmla="*/ 42 w 82"/>
                      <a:gd name="T25" fmla="*/ 121 h 223"/>
                      <a:gd name="T26" fmla="*/ 42 w 82"/>
                      <a:gd name="T27" fmla="*/ 211 h 223"/>
                      <a:gd name="T28" fmla="*/ 54 w 82"/>
                      <a:gd name="T29" fmla="*/ 223 h 223"/>
                      <a:gd name="T30" fmla="*/ 66 w 82"/>
                      <a:gd name="T31" fmla="*/ 211 h 223"/>
                      <a:gd name="T32" fmla="*/ 66 w 82"/>
                      <a:gd name="T33" fmla="*/ 112 h 223"/>
                      <a:gd name="T34" fmla="*/ 70 w 82"/>
                      <a:gd name="T35" fmla="*/ 112 h 223"/>
                      <a:gd name="T36" fmla="*/ 82 w 82"/>
                      <a:gd name="T37" fmla="*/ 100 h 223"/>
                      <a:gd name="T38" fmla="*/ 82 w 82"/>
                      <a:gd name="T39" fmla="*/ 12 h 223"/>
                      <a:gd name="T40" fmla="*/ 70 w 82"/>
                      <a:gd name="T41" fmla="*/ 0 h 22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</a:cxnLst>
                    <a:rect l="0" t="0" r="r" b="b"/>
                    <a:pathLst>
                      <a:path w="82" h="223">
                        <a:moveTo>
                          <a:pt x="70" y="0"/>
                        </a:moveTo>
                        <a:cubicBezTo>
                          <a:pt x="70" y="0"/>
                          <a:pt x="70" y="0"/>
                          <a:pt x="70" y="0"/>
                        </a:cubicBezTo>
                        <a:cubicBezTo>
                          <a:pt x="12" y="0"/>
                          <a:pt x="12" y="0"/>
                          <a:pt x="12" y="0"/>
                        </a:cubicBezTo>
                        <a:cubicBezTo>
                          <a:pt x="12" y="0"/>
                          <a:pt x="12" y="0"/>
                          <a:pt x="12" y="0"/>
                        </a:cubicBezTo>
                        <a:cubicBezTo>
                          <a:pt x="6" y="0"/>
                          <a:pt x="0" y="5"/>
                          <a:pt x="0" y="12"/>
                        </a:cubicBezTo>
                        <a:cubicBezTo>
                          <a:pt x="0" y="100"/>
                          <a:pt x="0" y="100"/>
                          <a:pt x="0" y="100"/>
                        </a:cubicBezTo>
                        <a:cubicBezTo>
                          <a:pt x="0" y="107"/>
                          <a:pt x="6" y="112"/>
                          <a:pt x="12" y="112"/>
                        </a:cubicBezTo>
                        <a:cubicBezTo>
                          <a:pt x="14" y="112"/>
                          <a:pt x="15" y="112"/>
                          <a:pt x="16" y="112"/>
                        </a:cubicBezTo>
                        <a:cubicBezTo>
                          <a:pt x="16" y="211"/>
                          <a:pt x="16" y="211"/>
                          <a:pt x="16" y="211"/>
                        </a:cubicBezTo>
                        <a:cubicBezTo>
                          <a:pt x="16" y="218"/>
                          <a:pt x="22" y="223"/>
                          <a:pt x="28" y="223"/>
                        </a:cubicBezTo>
                        <a:cubicBezTo>
                          <a:pt x="35" y="223"/>
                          <a:pt x="41" y="218"/>
                          <a:pt x="41" y="211"/>
                        </a:cubicBezTo>
                        <a:cubicBezTo>
                          <a:pt x="41" y="121"/>
                          <a:pt x="41" y="121"/>
                          <a:pt x="41" y="121"/>
                        </a:cubicBezTo>
                        <a:cubicBezTo>
                          <a:pt x="42" y="121"/>
                          <a:pt x="42" y="121"/>
                          <a:pt x="42" y="121"/>
                        </a:cubicBezTo>
                        <a:cubicBezTo>
                          <a:pt x="42" y="211"/>
                          <a:pt x="42" y="211"/>
                          <a:pt x="42" y="211"/>
                        </a:cubicBezTo>
                        <a:cubicBezTo>
                          <a:pt x="42" y="218"/>
                          <a:pt x="47" y="223"/>
                          <a:pt x="54" y="223"/>
                        </a:cubicBezTo>
                        <a:cubicBezTo>
                          <a:pt x="61" y="223"/>
                          <a:pt x="66" y="218"/>
                          <a:pt x="66" y="211"/>
                        </a:cubicBezTo>
                        <a:cubicBezTo>
                          <a:pt x="66" y="112"/>
                          <a:pt x="66" y="112"/>
                          <a:pt x="66" y="112"/>
                        </a:cubicBezTo>
                        <a:cubicBezTo>
                          <a:pt x="67" y="112"/>
                          <a:pt x="69" y="112"/>
                          <a:pt x="70" y="112"/>
                        </a:cubicBezTo>
                        <a:cubicBezTo>
                          <a:pt x="76" y="112"/>
                          <a:pt x="82" y="107"/>
                          <a:pt x="82" y="100"/>
                        </a:cubicBezTo>
                        <a:cubicBezTo>
                          <a:pt x="82" y="12"/>
                          <a:pt x="82" y="12"/>
                          <a:pt x="82" y="12"/>
                        </a:cubicBezTo>
                        <a:cubicBezTo>
                          <a:pt x="82" y="5"/>
                          <a:pt x="76" y="0"/>
                          <a:pt x="70" y="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txBody>
                  <a:bodyPr vert="horz" wrap="square" lIns="51435" tIns="25718" rIns="51435" bIns="25718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fontAlgn="base">
                      <a:spcBef>
                        <a:spcPct val="0"/>
                      </a:spcBef>
                      <a:spcAft>
                        <a:spcPct val="0"/>
                      </a:spcAft>
                      <a:defRPr/>
                    </a:pPr>
                    <a:endParaRPr lang="en-GB" sz="1600" b="1" kern="0" dirty="0">
                      <a:solidFill>
                        <a:prstClr val="black"/>
                      </a:solidFill>
                      <a:cs typeface="Arial" charset="0"/>
                    </a:endParaRPr>
                  </a:p>
                </p:txBody>
              </p:sp>
            </p:grpSp>
          </p:grpSp>
          <p:grpSp>
            <p:nvGrpSpPr>
              <p:cNvPr id="1908" name="Group 1907"/>
              <p:cNvGrpSpPr/>
              <p:nvPr/>
            </p:nvGrpSpPr>
            <p:grpSpPr>
              <a:xfrm flipH="1">
                <a:off x="4010497" y="4008455"/>
                <a:ext cx="122903" cy="207538"/>
                <a:chOff x="4419600" y="2886076"/>
                <a:chExt cx="306388" cy="1073149"/>
              </a:xfrm>
              <a:solidFill>
                <a:srgbClr val="A4AEB5">
                  <a:lumMod val="75000"/>
                </a:srgbClr>
              </a:solidFill>
            </p:grpSpPr>
            <p:sp>
              <p:nvSpPr>
                <p:cNvPr id="1909" name="Freeform 6"/>
                <p:cNvSpPr>
                  <a:spLocks/>
                </p:cNvSpPr>
                <p:nvPr/>
              </p:nvSpPr>
              <p:spPr bwMode="auto">
                <a:xfrm>
                  <a:off x="4479925" y="2886076"/>
                  <a:ext cx="190500" cy="192087"/>
                </a:xfrm>
                <a:custGeom>
                  <a:avLst/>
                  <a:gdLst>
                    <a:gd name="T0" fmla="*/ 19 w 51"/>
                    <a:gd name="T1" fmla="*/ 48 h 51"/>
                    <a:gd name="T2" fmla="*/ 47 w 51"/>
                    <a:gd name="T3" fmla="*/ 32 h 51"/>
                    <a:gd name="T4" fmla="*/ 32 w 51"/>
                    <a:gd name="T5" fmla="*/ 3 h 51"/>
                    <a:gd name="T6" fmla="*/ 3 w 51"/>
                    <a:gd name="T7" fmla="*/ 19 h 51"/>
                    <a:gd name="T8" fmla="*/ 19 w 51"/>
                    <a:gd name="T9" fmla="*/ 48 h 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1" h="51">
                      <a:moveTo>
                        <a:pt x="19" y="48"/>
                      </a:moveTo>
                      <a:cubicBezTo>
                        <a:pt x="31" y="51"/>
                        <a:pt x="44" y="44"/>
                        <a:pt x="47" y="32"/>
                      </a:cubicBezTo>
                      <a:cubicBezTo>
                        <a:pt x="51" y="20"/>
                        <a:pt x="44" y="7"/>
                        <a:pt x="32" y="3"/>
                      </a:cubicBezTo>
                      <a:cubicBezTo>
                        <a:pt x="19" y="0"/>
                        <a:pt x="7" y="7"/>
                        <a:pt x="3" y="19"/>
                      </a:cubicBezTo>
                      <a:cubicBezTo>
                        <a:pt x="0" y="31"/>
                        <a:pt x="7" y="44"/>
                        <a:pt x="19" y="4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51435" tIns="25718" rIns="51435" bIns="25718" numCol="1" anchor="t" anchorCtr="0" compatLnSpc="1">
                  <a:prstTxWarp prst="textNoShape">
                    <a:avLst/>
                  </a:prstTxWarp>
                </a:bodyPr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en-GB" sz="1600" b="1" kern="0" dirty="0">
                    <a:solidFill>
                      <a:prstClr val="black"/>
                    </a:solidFill>
                    <a:cs typeface="Arial" charset="0"/>
                  </a:endParaRPr>
                </a:p>
              </p:txBody>
            </p:sp>
            <p:sp>
              <p:nvSpPr>
                <p:cNvPr id="1910" name="Freeform 7"/>
                <p:cNvSpPr>
                  <a:spLocks/>
                </p:cNvSpPr>
                <p:nvPr/>
              </p:nvSpPr>
              <p:spPr bwMode="auto">
                <a:xfrm>
                  <a:off x="4419600" y="3122613"/>
                  <a:ext cx="306388" cy="836612"/>
                </a:xfrm>
                <a:custGeom>
                  <a:avLst/>
                  <a:gdLst>
                    <a:gd name="T0" fmla="*/ 70 w 82"/>
                    <a:gd name="T1" fmla="*/ 0 h 223"/>
                    <a:gd name="T2" fmla="*/ 70 w 82"/>
                    <a:gd name="T3" fmla="*/ 0 h 223"/>
                    <a:gd name="T4" fmla="*/ 12 w 82"/>
                    <a:gd name="T5" fmla="*/ 0 h 223"/>
                    <a:gd name="T6" fmla="*/ 12 w 82"/>
                    <a:gd name="T7" fmla="*/ 0 h 223"/>
                    <a:gd name="T8" fmla="*/ 0 w 82"/>
                    <a:gd name="T9" fmla="*/ 12 h 223"/>
                    <a:gd name="T10" fmla="*/ 0 w 82"/>
                    <a:gd name="T11" fmla="*/ 100 h 223"/>
                    <a:gd name="T12" fmla="*/ 12 w 82"/>
                    <a:gd name="T13" fmla="*/ 112 h 223"/>
                    <a:gd name="T14" fmla="*/ 16 w 82"/>
                    <a:gd name="T15" fmla="*/ 112 h 223"/>
                    <a:gd name="T16" fmla="*/ 16 w 82"/>
                    <a:gd name="T17" fmla="*/ 211 h 223"/>
                    <a:gd name="T18" fmla="*/ 28 w 82"/>
                    <a:gd name="T19" fmla="*/ 223 h 223"/>
                    <a:gd name="T20" fmla="*/ 41 w 82"/>
                    <a:gd name="T21" fmla="*/ 211 h 223"/>
                    <a:gd name="T22" fmla="*/ 41 w 82"/>
                    <a:gd name="T23" fmla="*/ 121 h 223"/>
                    <a:gd name="T24" fmla="*/ 42 w 82"/>
                    <a:gd name="T25" fmla="*/ 121 h 223"/>
                    <a:gd name="T26" fmla="*/ 42 w 82"/>
                    <a:gd name="T27" fmla="*/ 211 h 223"/>
                    <a:gd name="T28" fmla="*/ 54 w 82"/>
                    <a:gd name="T29" fmla="*/ 223 h 223"/>
                    <a:gd name="T30" fmla="*/ 66 w 82"/>
                    <a:gd name="T31" fmla="*/ 211 h 223"/>
                    <a:gd name="T32" fmla="*/ 66 w 82"/>
                    <a:gd name="T33" fmla="*/ 112 h 223"/>
                    <a:gd name="T34" fmla="*/ 70 w 82"/>
                    <a:gd name="T35" fmla="*/ 112 h 223"/>
                    <a:gd name="T36" fmla="*/ 82 w 82"/>
                    <a:gd name="T37" fmla="*/ 100 h 223"/>
                    <a:gd name="T38" fmla="*/ 82 w 82"/>
                    <a:gd name="T39" fmla="*/ 12 h 223"/>
                    <a:gd name="T40" fmla="*/ 70 w 82"/>
                    <a:gd name="T41" fmla="*/ 0 h 2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82" h="223">
                      <a:moveTo>
                        <a:pt x="70" y="0"/>
                      </a:moveTo>
                      <a:cubicBezTo>
                        <a:pt x="70" y="0"/>
                        <a:pt x="70" y="0"/>
                        <a:pt x="70" y="0"/>
                      </a:cubicBezTo>
                      <a:cubicBezTo>
                        <a:pt x="12" y="0"/>
                        <a:pt x="12" y="0"/>
                        <a:pt x="12" y="0"/>
                      </a:cubicBezTo>
                      <a:cubicBezTo>
                        <a:pt x="12" y="0"/>
                        <a:pt x="12" y="0"/>
                        <a:pt x="12" y="0"/>
                      </a:cubicBezTo>
                      <a:cubicBezTo>
                        <a:pt x="6" y="0"/>
                        <a:pt x="0" y="5"/>
                        <a:pt x="0" y="12"/>
                      </a:cubicBezTo>
                      <a:cubicBezTo>
                        <a:pt x="0" y="100"/>
                        <a:pt x="0" y="100"/>
                        <a:pt x="0" y="100"/>
                      </a:cubicBezTo>
                      <a:cubicBezTo>
                        <a:pt x="0" y="107"/>
                        <a:pt x="6" y="112"/>
                        <a:pt x="12" y="112"/>
                      </a:cubicBezTo>
                      <a:cubicBezTo>
                        <a:pt x="14" y="112"/>
                        <a:pt x="15" y="112"/>
                        <a:pt x="16" y="112"/>
                      </a:cubicBezTo>
                      <a:cubicBezTo>
                        <a:pt x="16" y="211"/>
                        <a:pt x="16" y="211"/>
                        <a:pt x="16" y="211"/>
                      </a:cubicBezTo>
                      <a:cubicBezTo>
                        <a:pt x="16" y="218"/>
                        <a:pt x="22" y="223"/>
                        <a:pt x="28" y="223"/>
                      </a:cubicBezTo>
                      <a:cubicBezTo>
                        <a:pt x="35" y="223"/>
                        <a:pt x="41" y="218"/>
                        <a:pt x="41" y="211"/>
                      </a:cubicBezTo>
                      <a:cubicBezTo>
                        <a:pt x="41" y="121"/>
                        <a:pt x="41" y="121"/>
                        <a:pt x="41" y="121"/>
                      </a:cubicBezTo>
                      <a:cubicBezTo>
                        <a:pt x="42" y="121"/>
                        <a:pt x="42" y="121"/>
                        <a:pt x="42" y="121"/>
                      </a:cubicBezTo>
                      <a:cubicBezTo>
                        <a:pt x="42" y="211"/>
                        <a:pt x="42" y="211"/>
                        <a:pt x="42" y="211"/>
                      </a:cubicBezTo>
                      <a:cubicBezTo>
                        <a:pt x="42" y="218"/>
                        <a:pt x="47" y="223"/>
                        <a:pt x="54" y="223"/>
                      </a:cubicBezTo>
                      <a:cubicBezTo>
                        <a:pt x="61" y="223"/>
                        <a:pt x="66" y="218"/>
                        <a:pt x="66" y="211"/>
                      </a:cubicBezTo>
                      <a:cubicBezTo>
                        <a:pt x="66" y="112"/>
                        <a:pt x="66" y="112"/>
                        <a:pt x="66" y="112"/>
                      </a:cubicBezTo>
                      <a:cubicBezTo>
                        <a:pt x="67" y="112"/>
                        <a:pt x="69" y="112"/>
                        <a:pt x="70" y="112"/>
                      </a:cubicBezTo>
                      <a:cubicBezTo>
                        <a:pt x="76" y="112"/>
                        <a:pt x="82" y="107"/>
                        <a:pt x="82" y="100"/>
                      </a:cubicBezTo>
                      <a:cubicBezTo>
                        <a:pt x="82" y="12"/>
                        <a:pt x="82" y="12"/>
                        <a:pt x="82" y="12"/>
                      </a:cubicBezTo>
                      <a:cubicBezTo>
                        <a:pt x="82" y="5"/>
                        <a:pt x="76" y="0"/>
                        <a:pt x="7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51435" tIns="25718" rIns="51435" bIns="25718" numCol="1" anchor="t" anchorCtr="0" compatLnSpc="1">
                  <a:prstTxWarp prst="textNoShape">
                    <a:avLst/>
                  </a:prstTxWarp>
                </a:bodyPr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en-GB" sz="1600" b="1" kern="0" dirty="0">
                    <a:solidFill>
                      <a:prstClr val="black"/>
                    </a:solidFill>
                    <a:cs typeface="Arial" charset="0"/>
                  </a:endParaRPr>
                </a:p>
              </p:txBody>
            </p:sp>
          </p:grpSp>
        </p:grpSp>
        <p:grpSp>
          <p:nvGrpSpPr>
            <p:cNvPr id="3" name="Group 2"/>
            <p:cNvGrpSpPr/>
            <p:nvPr/>
          </p:nvGrpSpPr>
          <p:grpSpPr>
            <a:xfrm>
              <a:off x="1675762" y="2152410"/>
              <a:ext cx="3582038" cy="1202717"/>
              <a:chOff x="710350" y="2114330"/>
              <a:chExt cx="4776050" cy="1603622"/>
            </a:xfrm>
          </p:grpSpPr>
          <p:grpSp>
            <p:nvGrpSpPr>
              <p:cNvPr id="2489" name="Group 2488"/>
              <p:cNvGrpSpPr/>
              <p:nvPr/>
            </p:nvGrpSpPr>
            <p:grpSpPr>
              <a:xfrm flipH="1">
                <a:off x="4584733" y="2933339"/>
                <a:ext cx="135877" cy="377058"/>
                <a:chOff x="4419600" y="2886076"/>
                <a:chExt cx="306388" cy="1073149"/>
              </a:xfrm>
              <a:solidFill>
                <a:srgbClr val="A4AEB5">
                  <a:lumMod val="75000"/>
                </a:srgbClr>
              </a:solidFill>
            </p:grpSpPr>
            <p:sp>
              <p:nvSpPr>
                <p:cNvPr id="2518" name="Freeform 6"/>
                <p:cNvSpPr>
                  <a:spLocks/>
                </p:cNvSpPr>
                <p:nvPr/>
              </p:nvSpPr>
              <p:spPr bwMode="auto">
                <a:xfrm>
                  <a:off x="4479925" y="2886076"/>
                  <a:ext cx="190500" cy="192087"/>
                </a:xfrm>
                <a:custGeom>
                  <a:avLst/>
                  <a:gdLst>
                    <a:gd name="T0" fmla="*/ 19 w 51"/>
                    <a:gd name="T1" fmla="*/ 48 h 51"/>
                    <a:gd name="T2" fmla="*/ 47 w 51"/>
                    <a:gd name="T3" fmla="*/ 32 h 51"/>
                    <a:gd name="T4" fmla="*/ 32 w 51"/>
                    <a:gd name="T5" fmla="*/ 3 h 51"/>
                    <a:gd name="T6" fmla="*/ 3 w 51"/>
                    <a:gd name="T7" fmla="*/ 19 h 51"/>
                    <a:gd name="T8" fmla="*/ 19 w 51"/>
                    <a:gd name="T9" fmla="*/ 48 h 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1" h="51">
                      <a:moveTo>
                        <a:pt x="19" y="48"/>
                      </a:moveTo>
                      <a:cubicBezTo>
                        <a:pt x="31" y="51"/>
                        <a:pt x="44" y="44"/>
                        <a:pt x="47" y="32"/>
                      </a:cubicBezTo>
                      <a:cubicBezTo>
                        <a:pt x="51" y="20"/>
                        <a:pt x="44" y="7"/>
                        <a:pt x="32" y="3"/>
                      </a:cubicBezTo>
                      <a:cubicBezTo>
                        <a:pt x="19" y="0"/>
                        <a:pt x="7" y="7"/>
                        <a:pt x="3" y="19"/>
                      </a:cubicBezTo>
                      <a:cubicBezTo>
                        <a:pt x="0" y="31"/>
                        <a:pt x="7" y="44"/>
                        <a:pt x="19" y="4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51435" tIns="25718" rIns="51435" bIns="25718" numCol="1" anchor="t" anchorCtr="0" compatLnSpc="1">
                  <a:prstTxWarp prst="textNoShape">
                    <a:avLst/>
                  </a:prstTxWarp>
                </a:bodyPr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en-GB" sz="1600" b="1" kern="0" dirty="0">
                    <a:solidFill>
                      <a:prstClr val="black"/>
                    </a:solidFill>
                    <a:cs typeface="Arial" charset="0"/>
                  </a:endParaRPr>
                </a:p>
              </p:txBody>
            </p:sp>
            <p:sp>
              <p:nvSpPr>
                <p:cNvPr id="2519" name="Freeform 7"/>
                <p:cNvSpPr>
                  <a:spLocks/>
                </p:cNvSpPr>
                <p:nvPr/>
              </p:nvSpPr>
              <p:spPr bwMode="auto">
                <a:xfrm>
                  <a:off x="4419600" y="3122613"/>
                  <a:ext cx="306388" cy="836612"/>
                </a:xfrm>
                <a:custGeom>
                  <a:avLst/>
                  <a:gdLst>
                    <a:gd name="T0" fmla="*/ 70 w 82"/>
                    <a:gd name="T1" fmla="*/ 0 h 223"/>
                    <a:gd name="T2" fmla="*/ 70 w 82"/>
                    <a:gd name="T3" fmla="*/ 0 h 223"/>
                    <a:gd name="T4" fmla="*/ 12 w 82"/>
                    <a:gd name="T5" fmla="*/ 0 h 223"/>
                    <a:gd name="T6" fmla="*/ 12 w 82"/>
                    <a:gd name="T7" fmla="*/ 0 h 223"/>
                    <a:gd name="T8" fmla="*/ 0 w 82"/>
                    <a:gd name="T9" fmla="*/ 12 h 223"/>
                    <a:gd name="T10" fmla="*/ 0 w 82"/>
                    <a:gd name="T11" fmla="*/ 100 h 223"/>
                    <a:gd name="T12" fmla="*/ 12 w 82"/>
                    <a:gd name="T13" fmla="*/ 112 h 223"/>
                    <a:gd name="T14" fmla="*/ 16 w 82"/>
                    <a:gd name="T15" fmla="*/ 112 h 223"/>
                    <a:gd name="T16" fmla="*/ 16 w 82"/>
                    <a:gd name="T17" fmla="*/ 211 h 223"/>
                    <a:gd name="T18" fmla="*/ 28 w 82"/>
                    <a:gd name="T19" fmla="*/ 223 h 223"/>
                    <a:gd name="T20" fmla="*/ 41 w 82"/>
                    <a:gd name="T21" fmla="*/ 211 h 223"/>
                    <a:gd name="T22" fmla="*/ 41 w 82"/>
                    <a:gd name="T23" fmla="*/ 121 h 223"/>
                    <a:gd name="T24" fmla="*/ 42 w 82"/>
                    <a:gd name="T25" fmla="*/ 121 h 223"/>
                    <a:gd name="T26" fmla="*/ 42 w 82"/>
                    <a:gd name="T27" fmla="*/ 211 h 223"/>
                    <a:gd name="T28" fmla="*/ 54 w 82"/>
                    <a:gd name="T29" fmla="*/ 223 h 223"/>
                    <a:gd name="T30" fmla="*/ 66 w 82"/>
                    <a:gd name="T31" fmla="*/ 211 h 223"/>
                    <a:gd name="T32" fmla="*/ 66 w 82"/>
                    <a:gd name="T33" fmla="*/ 112 h 223"/>
                    <a:gd name="T34" fmla="*/ 70 w 82"/>
                    <a:gd name="T35" fmla="*/ 112 h 223"/>
                    <a:gd name="T36" fmla="*/ 82 w 82"/>
                    <a:gd name="T37" fmla="*/ 100 h 223"/>
                    <a:gd name="T38" fmla="*/ 82 w 82"/>
                    <a:gd name="T39" fmla="*/ 12 h 223"/>
                    <a:gd name="T40" fmla="*/ 70 w 82"/>
                    <a:gd name="T41" fmla="*/ 0 h 2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82" h="223">
                      <a:moveTo>
                        <a:pt x="70" y="0"/>
                      </a:moveTo>
                      <a:cubicBezTo>
                        <a:pt x="70" y="0"/>
                        <a:pt x="70" y="0"/>
                        <a:pt x="70" y="0"/>
                      </a:cubicBezTo>
                      <a:cubicBezTo>
                        <a:pt x="12" y="0"/>
                        <a:pt x="12" y="0"/>
                        <a:pt x="12" y="0"/>
                      </a:cubicBezTo>
                      <a:cubicBezTo>
                        <a:pt x="12" y="0"/>
                        <a:pt x="12" y="0"/>
                        <a:pt x="12" y="0"/>
                      </a:cubicBezTo>
                      <a:cubicBezTo>
                        <a:pt x="6" y="0"/>
                        <a:pt x="0" y="5"/>
                        <a:pt x="0" y="12"/>
                      </a:cubicBezTo>
                      <a:cubicBezTo>
                        <a:pt x="0" y="100"/>
                        <a:pt x="0" y="100"/>
                        <a:pt x="0" y="100"/>
                      </a:cubicBezTo>
                      <a:cubicBezTo>
                        <a:pt x="0" y="107"/>
                        <a:pt x="6" y="112"/>
                        <a:pt x="12" y="112"/>
                      </a:cubicBezTo>
                      <a:cubicBezTo>
                        <a:pt x="14" y="112"/>
                        <a:pt x="15" y="112"/>
                        <a:pt x="16" y="112"/>
                      </a:cubicBezTo>
                      <a:cubicBezTo>
                        <a:pt x="16" y="211"/>
                        <a:pt x="16" y="211"/>
                        <a:pt x="16" y="211"/>
                      </a:cubicBezTo>
                      <a:cubicBezTo>
                        <a:pt x="16" y="218"/>
                        <a:pt x="22" y="223"/>
                        <a:pt x="28" y="223"/>
                      </a:cubicBezTo>
                      <a:cubicBezTo>
                        <a:pt x="35" y="223"/>
                        <a:pt x="41" y="218"/>
                        <a:pt x="41" y="211"/>
                      </a:cubicBezTo>
                      <a:cubicBezTo>
                        <a:pt x="41" y="121"/>
                        <a:pt x="41" y="121"/>
                        <a:pt x="41" y="121"/>
                      </a:cubicBezTo>
                      <a:cubicBezTo>
                        <a:pt x="42" y="121"/>
                        <a:pt x="42" y="121"/>
                        <a:pt x="42" y="121"/>
                      </a:cubicBezTo>
                      <a:cubicBezTo>
                        <a:pt x="42" y="211"/>
                        <a:pt x="42" y="211"/>
                        <a:pt x="42" y="211"/>
                      </a:cubicBezTo>
                      <a:cubicBezTo>
                        <a:pt x="42" y="218"/>
                        <a:pt x="47" y="223"/>
                        <a:pt x="54" y="223"/>
                      </a:cubicBezTo>
                      <a:cubicBezTo>
                        <a:pt x="61" y="223"/>
                        <a:pt x="66" y="218"/>
                        <a:pt x="66" y="211"/>
                      </a:cubicBezTo>
                      <a:cubicBezTo>
                        <a:pt x="66" y="112"/>
                        <a:pt x="66" y="112"/>
                        <a:pt x="66" y="112"/>
                      </a:cubicBezTo>
                      <a:cubicBezTo>
                        <a:pt x="67" y="112"/>
                        <a:pt x="69" y="112"/>
                        <a:pt x="70" y="112"/>
                      </a:cubicBezTo>
                      <a:cubicBezTo>
                        <a:pt x="76" y="112"/>
                        <a:pt x="82" y="107"/>
                        <a:pt x="82" y="100"/>
                      </a:cubicBezTo>
                      <a:cubicBezTo>
                        <a:pt x="82" y="12"/>
                        <a:pt x="82" y="12"/>
                        <a:pt x="82" y="12"/>
                      </a:cubicBezTo>
                      <a:cubicBezTo>
                        <a:pt x="82" y="5"/>
                        <a:pt x="76" y="0"/>
                        <a:pt x="7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51435" tIns="25718" rIns="51435" bIns="25718" numCol="1" anchor="t" anchorCtr="0" compatLnSpc="1">
                  <a:prstTxWarp prst="textNoShape">
                    <a:avLst/>
                  </a:prstTxWarp>
                </a:bodyPr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en-GB" sz="1600" b="1" kern="0" dirty="0">
                    <a:solidFill>
                      <a:prstClr val="black"/>
                    </a:solidFill>
                    <a:cs typeface="Arial" charset="0"/>
                  </a:endParaRPr>
                </a:p>
              </p:txBody>
            </p:sp>
          </p:grpSp>
          <p:grpSp>
            <p:nvGrpSpPr>
              <p:cNvPr id="2490" name="Group 2489"/>
              <p:cNvGrpSpPr/>
              <p:nvPr/>
            </p:nvGrpSpPr>
            <p:grpSpPr>
              <a:xfrm flipH="1">
                <a:off x="4776180" y="2933339"/>
                <a:ext cx="135877" cy="377058"/>
                <a:chOff x="4419600" y="2886076"/>
                <a:chExt cx="306388" cy="1073149"/>
              </a:xfrm>
              <a:solidFill>
                <a:srgbClr val="A4AEB5">
                  <a:lumMod val="75000"/>
                </a:srgbClr>
              </a:solidFill>
            </p:grpSpPr>
            <p:sp>
              <p:nvSpPr>
                <p:cNvPr id="2516" name="Freeform 6"/>
                <p:cNvSpPr>
                  <a:spLocks/>
                </p:cNvSpPr>
                <p:nvPr/>
              </p:nvSpPr>
              <p:spPr bwMode="auto">
                <a:xfrm>
                  <a:off x="4479925" y="2886076"/>
                  <a:ext cx="190500" cy="192087"/>
                </a:xfrm>
                <a:custGeom>
                  <a:avLst/>
                  <a:gdLst>
                    <a:gd name="T0" fmla="*/ 19 w 51"/>
                    <a:gd name="T1" fmla="*/ 48 h 51"/>
                    <a:gd name="T2" fmla="*/ 47 w 51"/>
                    <a:gd name="T3" fmla="*/ 32 h 51"/>
                    <a:gd name="T4" fmla="*/ 32 w 51"/>
                    <a:gd name="T5" fmla="*/ 3 h 51"/>
                    <a:gd name="T6" fmla="*/ 3 w 51"/>
                    <a:gd name="T7" fmla="*/ 19 h 51"/>
                    <a:gd name="T8" fmla="*/ 19 w 51"/>
                    <a:gd name="T9" fmla="*/ 48 h 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1" h="51">
                      <a:moveTo>
                        <a:pt x="19" y="48"/>
                      </a:moveTo>
                      <a:cubicBezTo>
                        <a:pt x="31" y="51"/>
                        <a:pt x="44" y="44"/>
                        <a:pt x="47" y="32"/>
                      </a:cubicBezTo>
                      <a:cubicBezTo>
                        <a:pt x="51" y="20"/>
                        <a:pt x="44" y="7"/>
                        <a:pt x="32" y="3"/>
                      </a:cubicBezTo>
                      <a:cubicBezTo>
                        <a:pt x="19" y="0"/>
                        <a:pt x="7" y="7"/>
                        <a:pt x="3" y="19"/>
                      </a:cubicBezTo>
                      <a:cubicBezTo>
                        <a:pt x="0" y="31"/>
                        <a:pt x="7" y="44"/>
                        <a:pt x="19" y="4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51435" tIns="25718" rIns="51435" bIns="25718" numCol="1" anchor="t" anchorCtr="0" compatLnSpc="1">
                  <a:prstTxWarp prst="textNoShape">
                    <a:avLst/>
                  </a:prstTxWarp>
                </a:bodyPr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en-GB" sz="1600" b="1" kern="0" dirty="0">
                    <a:solidFill>
                      <a:prstClr val="black"/>
                    </a:solidFill>
                    <a:cs typeface="Arial" charset="0"/>
                  </a:endParaRPr>
                </a:p>
              </p:txBody>
            </p:sp>
            <p:sp>
              <p:nvSpPr>
                <p:cNvPr id="2517" name="Freeform 7"/>
                <p:cNvSpPr>
                  <a:spLocks/>
                </p:cNvSpPr>
                <p:nvPr/>
              </p:nvSpPr>
              <p:spPr bwMode="auto">
                <a:xfrm>
                  <a:off x="4419600" y="3122613"/>
                  <a:ext cx="306388" cy="836612"/>
                </a:xfrm>
                <a:custGeom>
                  <a:avLst/>
                  <a:gdLst>
                    <a:gd name="T0" fmla="*/ 70 w 82"/>
                    <a:gd name="T1" fmla="*/ 0 h 223"/>
                    <a:gd name="T2" fmla="*/ 70 w 82"/>
                    <a:gd name="T3" fmla="*/ 0 h 223"/>
                    <a:gd name="T4" fmla="*/ 12 w 82"/>
                    <a:gd name="T5" fmla="*/ 0 h 223"/>
                    <a:gd name="T6" fmla="*/ 12 w 82"/>
                    <a:gd name="T7" fmla="*/ 0 h 223"/>
                    <a:gd name="T8" fmla="*/ 0 w 82"/>
                    <a:gd name="T9" fmla="*/ 12 h 223"/>
                    <a:gd name="T10" fmla="*/ 0 w 82"/>
                    <a:gd name="T11" fmla="*/ 100 h 223"/>
                    <a:gd name="T12" fmla="*/ 12 w 82"/>
                    <a:gd name="T13" fmla="*/ 112 h 223"/>
                    <a:gd name="T14" fmla="*/ 16 w 82"/>
                    <a:gd name="T15" fmla="*/ 112 h 223"/>
                    <a:gd name="T16" fmla="*/ 16 w 82"/>
                    <a:gd name="T17" fmla="*/ 211 h 223"/>
                    <a:gd name="T18" fmla="*/ 28 w 82"/>
                    <a:gd name="T19" fmla="*/ 223 h 223"/>
                    <a:gd name="T20" fmla="*/ 41 w 82"/>
                    <a:gd name="T21" fmla="*/ 211 h 223"/>
                    <a:gd name="T22" fmla="*/ 41 w 82"/>
                    <a:gd name="T23" fmla="*/ 121 h 223"/>
                    <a:gd name="T24" fmla="*/ 42 w 82"/>
                    <a:gd name="T25" fmla="*/ 121 h 223"/>
                    <a:gd name="T26" fmla="*/ 42 w 82"/>
                    <a:gd name="T27" fmla="*/ 211 h 223"/>
                    <a:gd name="T28" fmla="*/ 54 w 82"/>
                    <a:gd name="T29" fmla="*/ 223 h 223"/>
                    <a:gd name="T30" fmla="*/ 66 w 82"/>
                    <a:gd name="T31" fmla="*/ 211 h 223"/>
                    <a:gd name="T32" fmla="*/ 66 w 82"/>
                    <a:gd name="T33" fmla="*/ 112 h 223"/>
                    <a:gd name="T34" fmla="*/ 70 w 82"/>
                    <a:gd name="T35" fmla="*/ 112 h 223"/>
                    <a:gd name="T36" fmla="*/ 82 w 82"/>
                    <a:gd name="T37" fmla="*/ 100 h 223"/>
                    <a:gd name="T38" fmla="*/ 82 w 82"/>
                    <a:gd name="T39" fmla="*/ 12 h 223"/>
                    <a:gd name="T40" fmla="*/ 70 w 82"/>
                    <a:gd name="T41" fmla="*/ 0 h 2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82" h="223">
                      <a:moveTo>
                        <a:pt x="70" y="0"/>
                      </a:moveTo>
                      <a:cubicBezTo>
                        <a:pt x="70" y="0"/>
                        <a:pt x="70" y="0"/>
                        <a:pt x="70" y="0"/>
                      </a:cubicBezTo>
                      <a:cubicBezTo>
                        <a:pt x="12" y="0"/>
                        <a:pt x="12" y="0"/>
                        <a:pt x="12" y="0"/>
                      </a:cubicBezTo>
                      <a:cubicBezTo>
                        <a:pt x="12" y="0"/>
                        <a:pt x="12" y="0"/>
                        <a:pt x="12" y="0"/>
                      </a:cubicBezTo>
                      <a:cubicBezTo>
                        <a:pt x="6" y="0"/>
                        <a:pt x="0" y="5"/>
                        <a:pt x="0" y="12"/>
                      </a:cubicBezTo>
                      <a:cubicBezTo>
                        <a:pt x="0" y="100"/>
                        <a:pt x="0" y="100"/>
                        <a:pt x="0" y="100"/>
                      </a:cubicBezTo>
                      <a:cubicBezTo>
                        <a:pt x="0" y="107"/>
                        <a:pt x="6" y="112"/>
                        <a:pt x="12" y="112"/>
                      </a:cubicBezTo>
                      <a:cubicBezTo>
                        <a:pt x="14" y="112"/>
                        <a:pt x="15" y="112"/>
                        <a:pt x="16" y="112"/>
                      </a:cubicBezTo>
                      <a:cubicBezTo>
                        <a:pt x="16" y="211"/>
                        <a:pt x="16" y="211"/>
                        <a:pt x="16" y="211"/>
                      </a:cubicBezTo>
                      <a:cubicBezTo>
                        <a:pt x="16" y="218"/>
                        <a:pt x="22" y="223"/>
                        <a:pt x="28" y="223"/>
                      </a:cubicBezTo>
                      <a:cubicBezTo>
                        <a:pt x="35" y="223"/>
                        <a:pt x="41" y="218"/>
                        <a:pt x="41" y="211"/>
                      </a:cubicBezTo>
                      <a:cubicBezTo>
                        <a:pt x="41" y="121"/>
                        <a:pt x="41" y="121"/>
                        <a:pt x="41" y="121"/>
                      </a:cubicBezTo>
                      <a:cubicBezTo>
                        <a:pt x="42" y="121"/>
                        <a:pt x="42" y="121"/>
                        <a:pt x="42" y="121"/>
                      </a:cubicBezTo>
                      <a:cubicBezTo>
                        <a:pt x="42" y="211"/>
                        <a:pt x="42" y="211"/>
                        <a:pt x="42" y="211"/>
                      </a:cubicBezTo>
                      <a:cubicBezTo>
                        <a:pt x="42" y="218"/>
                        <a:pt x="47" y="223"/>
                        <a:pt x="54" y="223"/>
                      </a:cubicBezTo>
                      <a:cubicBezTo>
                        <a:pt x="61" y="223"/>
                        <a:pt x="66" y="218"/>
                        <a:pt x="66" y="211"/>
                      </a:cubicBezTo>
                      <a:cubicBezTo>
                        <a:pt x="66" y="112"/>
                        <a:pt x="66" y="112"/>
                        <a:pt x="66" y="112"/>
                      </a:cubicBezTo>
                      <a:cubicBezTo>
                        <a:pt x="67" y="112"/>
                        <a:pt x="69" y="112"/>
                        <a:pt x="70" y="112"/>
                      </a:cubicBezTo>
                      <a:cubicBezTo>
                        <a:pt x="76" y="112"/>
                        <a:pt x="82" y="107"/>
                        <a:pt x="82" y="100"/>
                      </a:cubicBezTo>
                      <a:cubicBezTo>
                        <a:pt x="82" y="12"/>
                        <a:pt x="82" y="12"/>
                        <a:pt x="82" y="12"/>
                      </a:cubicBezTo>
                      <a:cubicBezTo>
                        <a:pt x="82" y="5"/>
                        <a:pt x="76" y="0"/>
                        <a:pt x="7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51435" tIns="25718" rIns="51435" bIns="25718" numCol="1" anchor="t" anchorCtr="0" compatLnSpc="1">
                  <a:prstTxWarp prst="textNoShape">
                    <a:avLst/>
                  </a:prstTxWarp>
                </a:bodyPr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en-GB" sz="1600" b="1" kern="0" dirty="0">
                    <a:solidFill>
                      <a:prstClr val="black"/>
                    </a:solidFill>
                    <a:cs typeface="Arial" charset="0"/>
                  </a:endParaRPr>
                </a:p>
              </p:txBody>
            </p:sp>
          </p:grpSp>
          <p:grpSp>
            <p:nvGrpSpPr>
              <p:cNvPr id="2491" name="Group 2490"/>
              <p:cNvGrpSpPr/>
              <p:nvPr/>
            </p:nvGrpSpPr>
            <p:grpSpPr>
              <a:xfrm flipH="1">
                <a:off x="4967626" y="2933339"/>
                <a:ext cx="135877" cy="377058"/>
                <a:chOff x="4419600" y="2886076"/>
                <a:chExt cx="306388" cy="1073149"/>
              </a:xfrm>
              <a:solidFill>
                <a:srgbClr val="A4AEB5">
                  <a:lumMod val="75000"/>
                </a:srgbClr>
              </a:solidFill>
            </p:grpSpPr>
            <p:sp>
              <p:nvSpPr>
                <p:cNvPr id="2514" name="Freeform 6"/>
                <p:cNvSpPr>
                  <a:spLocks/>
                </p:cNvSpPr>
                <p:nvPr/>
              </p:nvSpPr>
              <p:spPr bwMode="auto">
                <a:xfrm>
                  <a:off x="4479925" y="2886076"/>
                  <a:ext cx="190500" cy="192087"/>
                </a:xfrm>
                <a:custGeom>
                  <a:avLst/>
                  <a:gdLst>
                    <a:gd name="T0" fmla="*/ 19 w 51"/>
                    <a:gd name="T1" fmla="*/ 48 h 51"/>
                    <a:gd name="T2" fmla="*/ 47 w 51"/>
                    <a:gd name="T3" fmla="*/ 32 h 51"/>
                    <a:gd name="T4" fmla="*/ 32 w 51"/>
                    <a:gd name="T5" fmla="*/ 3 h 51"/>
                    <a:gd name="T6" fmla="*/ 3 w 51"/>
                    <a:gd name="T7" fmla="*/ 19 h 51"/>
                    <a:gd name="T8" fmla="*/ 19 w 51"/>
                    <a:gd name="T9" fmla="*/ 48 h 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1" h="51">
                      <a:moveTo>
                        <a:pt x="19" y="48"/>
                      </a:moveTo>
                      <a:cubicBezTo>
                        <a:pt x="31" y="51"/>
                        <a:pt x="44" y="44"/>
                        <a:pt x="47" y="32"/>
                      </a:cubicBezTo>
                      <a:cubicBezTo>
                        <a:pt x="51" y="20"/>
                        <a:pt x="44" y="7"/>
                        <a:pt x="32" y="3"/>
                      </a:cubicBezTo>
                      <a:cubicBezTo>
                        <a:pt x="19" y="0"/>
                        <a:pt x="7" y="7"/>
                        <a:pt x="3" y="19"/>
                      </a:cubicBezTo>
                      <a:cubicBezTo>
                        <a:pt x="0" y="31"/>
                        <a:pt x="7" y="44"/>
                        <a:pt x="19" y="4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51435" tIns="25718" rIns="51435" bIns="25718" numCol="1" anchor="t" anchorCtr="0" compatLnSpc="1">
                  <a:prstTxWarp prst="textNoShape">
                    <a:avLst/>
                  </a:prstTxWarp>
                </a:bodyPr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en-GB" sz="1600" b="1" kern="0" dirty="0">
                    <a:solidFill>
                      <a:prstClr val="black"/>
                    </a:solidFill>
                    <a:cs typeface="Arial" charset="0"/>
                  </a:endParaRPr>
                </a:p>
              </p:txBody>
            </p:sp>
            <p:sp>
              <p:nvSpPr>
                <p:cNvPr id="2515" name="Freeform 7"/>
                <p:cNvSpPr>
                  <a:spLocks/>
                </p:cNvSpPr>
                <p:nvPr/>
              </p:nvSpPr>
              <p:spPr bwMode="auto">
                <a:xfrm>
                  <a:off x="4419600" y="3122613"/>
                  <a:ext cx="306388" cy="836612"/>
                </a:xfrm>
                <a:custGeom>
                  <a:avLst/>
                  <a:gdLst>
                    <a:gd name="T0" fmla="*/ 70 w 82"/>
                    <a:gd name="T1" fmla="*/ 0 h 223"/>
                    <a:gd name="T2" fmla="*/ 70 w 82"/>
                    <a:gd name="T3" fmla="*/ 0 h 223"/>
                    <a:gd name="T4" fmla="*/ 12 w 82"/>
                    <a:gd name="T5" fmla="*/ 0 h 223"/>
                    <a:gd name="T6" fmla="*/ 12 w 82"/>
                    <a:gd name="T7" fmla="*/ 0 h 223"/>
                    <a:gd name="T8" fmla="*/ 0 w 82"/>
                    <a:gd name="T9" fmla="*/ 12 h 223"/>
                    <a:gd name="T10" fmla="*/ 0 w 82"/>
                    <a:gd name="T11" fmla="*/ 100 h 223"/>
                    <a:gd name="T12" fmla="*/ 12 w 82"/>
                    <a:gd name="T13" fmla="*/ 112 h 223"/>
                    <a:gd name="T14" fmla="*/ 16 w 82"/>
                    <a:gd name="T15" fmla="*/ 112 h 223"/>
                    <a:gd name="T16" fmla="*/ 16 w 82"/>
                    <a:gd name="T17" fmla="*/ 211 h 223"/>
                    <a:gd name="T18" fmla="*/ 28 w 82"/>
                    <a:gd name="T19" fmla="*/ 223 h 223"/>
                    <a:gd name="T20" fmla="*/ 41 w 82"/>
                    <a:gd name="T21" fmla="*/ 211 h 223"/>
                    <a:gd name="T22" fmla="*/ 41 w 82"/>
                    <a:gd name="T23" fmla="*/ 121 h 223"/>
                    <a:gd name="T24" fmla="*/ 42 w 82"/>
                    <a:gd name="T25" fmla="*/ 121 h 223"/>
                    <a:gd name="T26" fmla="*/ 42 w 82"/>
                    <a:gd name="T27" fmla="*/ 211 h 223"/>
                    <a:gd name="T28" fmla="*/ 54 w 82"/>
                    <a:gd name="T29" fmla="*/ 223 h 223"/>
                    <a:gd name="T30" fmla="*/ 66 w 82"/>
                    <a:gd name="T31" fmla="*/ 211 h 223"/>
                    <a:gd name="T32" fmla="*/ 66 w 82"/>
                    <a:gd name="T33" fmla="*/ 112 h 223"/>
                    <a:gd name="T34" fmla="*/ 70 w 82"/>
                    <a:gd name="T35" fmla="*/ 112 h 223"/>
                    <a:gd name="T36" fmla="*/ 82 w 82"/>
                    <a:gd name="T37" fmla="*/ 100 h 223"/>
                    <a:gd name="T38" fmla="*/ 82 w 82"/>
                    <a:gd name="T39" fmla="*/ 12 h 223"/>
                    <a:gd name="T40" fmla="*/ 70 w 82"/>
                    <a:gd name="T41" fmla="*/ 0 h 2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82" h="223">
                      <a:moveTo>
                        <a:pt x="70" y="0"/>
                      </a:moveTo>
                      <a:cubicBezTo>
                        <a:pt x="70" y="0"/>
                        <a:pt x="70" y="0"/>
                        <a:pt x="70" y="0"/>
                      </a:cubicBezTo>
                      <a:cubicBezTo>
                        <a:pt x="12" y="0"/>
                        <a:pt x="12" y="0"/>
                        <a:pt x="12" y="0"/>
                      </a:cubicBezTo>
                      <a:cubicBezTo>
                        <a:pt x="12" y="0"/>
                        <a:pt x="12" y="0"/>
                        <a:pt x="12" y="0"/>
                      </a:cubicBezTo>
                      <a:cubicBezTo>
                        <a:pt x="6" y="0"/>
                        <a:pt x="0" y="5"/>
                        <a:pt x="0" y="12"/>
                      </a:cubicBezTo>
                      <a:cubicBezTo>
                        <a:pt x="0" y="100"/>
                        <a:pt x="0" y="100"/>
                        <a:pt x="0" y="100"/>
                      </a:cubicBezTo>
                      <a:cubicBezTo>
                        <a:pt x="0" y="107"/>
                        <a:pt x="6" y="112"/>
                        <a:pt x="12" y="112"/>
                      </a:cubicBezTo>
                      <a:cubicBezTo>
                        <a:pt x="14" y="112"/>
                        <a:pt x="15" y="112"/>
                        <a:pt x="16" y="112"/>
                      </a:cubicBezTo>
                      <a:cubicBezTo>
                        <a:pt x="16" y="211"/>
                        <a:pt x="16" y="211"/>
                        <a:pt x="16" y="211"/>
                      </a:cubicBezTo>
                      <a:cubicBezTo>
                        <a:pt x="16" y="218"/>
                        <a:pt x="22" y="223"/>
                        <a:pt x="28" y="223"/>
                      </a:cubicBezTo>
                      <a:cubicBezTo>
                        <a:pt x="35" y="223"/>
                        <a:pt x="41" y="218"/>
                        <a:pt x="41" y="211"/>
                      </a:cubicBezTo>
                      <a:cubicBezTo>
                        <a:pt x="41" y="121"/>
                        <a:pt x="41" y="121"/>
                        <a:pt x="41" y="121"/>
                      </a:cubicBezTo>
                      <a:cubicBezTo>
                        <a:pt x="42" y="121"/>
                        <a:pt x="42" y="121"/>
                        <a:pt x="42" y="121"/>
                      </a:cubicBezTo>
                      <a:cubicBezTo>
                        <a:pt x="42" y="211"/>
                        <a:pt x="42" y="211"/>
                        <a:pt x="42" y="211"/>
                      </a:cubicBezTo>
                      <a:cubicBezTo>
                        <a:pt x="42" y="218"/>
                        <a:pt x="47" y="223"/>
                        <a:pt x="54" y="223"/>
                      </a:cubicBezTo>
                      <a:cubicBezTo>
                        <a:pt x="61" y="223"/>
                        <a:pt x="66" y="218"/>
                        <a:pt x="66" y="211"/>
                      </a:cubicBezTo>
                      <a:cubicBezTo>
                        <a:pt x="66" y="112"/>
                        <a:pt x="66" y="112"/>
                        <a:pt x="66" y="112"/>
                      </a:cubicBezTo>
                      <a:cubicBezTo>
                        <a:pt x="67" y="112"/>
                        <a:pt x="69" y="112"/>
                        <a:pt x="70" y="112"/>
                      </a:cubicBezTo>
                      <a:cubicBezTo>
                        <a:pt x="76" y="112"/>
                        <a:pt x="82" y="107"/>
                        <a:pt x="82" y="100"/>
                      </a:cubicBezTo>
                      <a:cubicBezTo>
                        <a:pt x="82" y="12"/>
                        <a:pt x="82" y="12"/>
                        <a:pt x="82" y="12"/>
                      </a:cubicBezTo>
                      <a:cubicBezTo>
                        <a:pt x="82" y="5"/>
                        <a:pt x="76" y="0"/>
                        <a:pt x="7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51435" tIns="25718" rIns="51435" bIns="25718" numCol="1" anchor="t" anchorCtr="0" compatLnSpc="1">
                  <a:prstTxWarp prst="textNoShape">
                    <a:avLst/>
                  </a:prstTxWarp>
                </a:bodyPr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en-GB" sz="1600" b="1" kern="0" dirty="0">
                    <a:solidFill>
                      <a:prstClr val="black"/>
                    </a:solidFill>
                    <a:cs typeface="Arial" charset="0"/>
                  </a:endParaRPr>
                </a:p>
              </p:txBody>
            </p:sp>
          </p:grpSp>
          <p:grpSp>
            <p:nvGrpSpPr>
              <p:cNvPr id="2492" name="Group 2491"/>
              <p:cNvGrpSpPr/>
              <p:nvPr/>
            </p:nvGrpSpPr>
            <p:grpSpPr>
              <a:xfrm flipH="1">
                <a:off x="5159074" y="2933339"/>
                <a:ext cx="135877" cy="377058"/>
                <a:chOff x="4419600" y="2886076"/>
                <a:chExt cx="306388" cy="1073149"/>
              </a:xfrm>
              <a:solidFill>
                <a:srgbClr val="A4AEB5">
                  <a:lumMod val="75000"/>
                </a:srgbClr>
              </a:solidFill>
            </p:grpSpPr>
            <p:sp>
              <p:nvSpPr>
                <p:cNvPr id="2512" name="Freeform 6"/>
                <p:cNvSpPr>
                  <a:spLocks/>
                </p:cNvSpPr>
                <p:nvPr/>
              </p:nvSpPr>
              <p:spPr bwMode="auto">
                <a:xfrm>
                  <a:off x="4479925" y="2886076"/>
                  <a:ext cx="190500" cy="192087"/>
                </a:xfrm>
                <a:custGeom>
                  <a:avLst/>
                  <a:gdLst>
                    <a:gd name="T0" fmla="*/ 19 w 51"/>
                    <a:gd name="T1" fmla="*/ 48 h 51"/>
                    <a:gd name="T2" fmla="*/ 47 w 51"/>
                    <a:gd name="T3" fmla="*/ 32 h 51"/>
                    <a:gd name="T4" fmla="*/ 32 w 51"/>
                    <a:gd name="T5" fmla="*/ 3 h 51"/>
                    <a:gd name="T6" fmla="*/ 3 w 51"/>
                    <a:gd name="T7" fmla="*/ 19 h 51"/>
                    <a:gd name="T8" fmla="*/ 19 w 51"/>
                    <a:gd name="T9" fmla="*/ 48 h 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1" h="51">
                      <a:moveTo>
                        <a:pt x="19" y="48"/>
                      </a:moveTo>
                      <a:cubicBezTo>
                        <a:pt x="31" y="51"/>
                        <a:pt x="44" y="44"/>
                        <a:pt x="47" y="32"/>
                      </a:cubicBezTo>
                      <a:cubicBezTo>
                        <a:pt x="51" y="20"/>
                        <a:pt x="44" y="7"/>
                        <a:pt x="32" y="3"/>
                      </a:cubicBezTo>
                      <a:cubicBezTo>
                        <a:pt x="19" y="0"/>
                        <a:pt x="7" y="7"/>
                        <a:pt x="3" y="19"/>
                      </a:cubicBezTo>
                      <a:cubicBezTo>
                        <a:pt x="0" y="31"/>
                        <a:pt x="7" y="44"/>
                        <a:pt x="19" y="4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51435" tIns="25718" rIns="51435" bIns="25718" numCol="1" anchor="t" anchorCtr="0" compatLnSpc="1">
                  <a:prstTxWarp prst="textNoShape">
                    <a:avLst/>
                  </a:prstTxWarp>
                </a:bodyPr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en-GB" sz="1600" b="1" kern="0" dirty="0">
                    <a:solidFill>
                      <a:prstClr val="black"/>
                    </a:solidFill>
                    <a:cs typeface="Arial" charset="0"/>
                  </a:endParaRPr>
                </a:p>
              </p:txBody>
            </p:sp>
            <p:sp>
              <p:nvSpPr>
                <p:cNvPr id="2513" name="Freeform 7"/>
                <p:cNvSpPr>
                  <a:spLocks/>
                </p:cNvSpPr>
                <p:nvPr/>
              </p:nvSpPr>
              <p:spPr bwMode="auto">
                <a:xfrm>
                  <a:off x="4419600" y="3122613"/>
                  <a:ext cx="306388" cy="836612"/>
                </a:xfrm>
                <a:custGeom>
                  <a:avLst/>
                  <a:gdLst>
                    <a:gd name="T0" fmla="*/ 70 w 82"/>
                    <a:gd name="T1" fmla="*/ 0 h 223"/>
                    <a:gd name="T2" fmla="*/ 70 w 82"/>
                    <a:gd name="T3" fmla="*/ 0 h 223"/>
                    <a:gd name="T4" fmla="*/ 12 w 82"/>
                    <a:gd name="T5" fmla="*/ 0 h 223"/>
                    <a:gd name="T6" fmla="*/ 12 w 82"/>
                    <a:gd name="T7" fmla="*/ 0 h 223"/>
                    <a:gd name="T8" fmla="*/ 0 w 82"/>
                    <a:gd name="T9" fmla="*/ 12 h 223"/>
                    <a:gd name="T10" fmla="*/ 0 w 82"/>
                    <a:gd name="T11" fmla="*/ 100 h 223"/>
                    <a:gd name="T12" fmla="*/ 12 w 82"/>
                    <a:gd name="T13" fmla="*/ 112 h 223"/>
                    <a:gd name="T14" fmla="*/ 16 w 82"/>
                    <a:gd name="T15" fmla="*/ 112 h 223"/>
                    <a:gd name="T16" fmla="*/ 16 w 82"/>
                    <a:gd name="T17" fmla="*/ 211 h 223"/>
                    <a:gd name="T18" fmla="*/ 28 w 82"/>
                    <a:gd name="T19" fmla="*/ 223 h 223"/>
                    <a:gd name="T20" fmla="*/ 41 w 82"/>
                    <a:gd name="T21" fmla="*/ 211 h 223"/>
                    <a:gd name="T22" fmla="*/ 41 w 82"/>
                    <a:gd name="T23" fmla="*/ 121 h 223"/>
                    <a:gd name="T24" fmla="*/ 42 w 82"/>
                    <a:gd name="T25" fmla="*/ 121 h 223"/>
                    <a:gd name="T26" fmla="*/ 42 w 82"/>
                    <a:gd name="T27" fmla="*/ 211 h 223"/>
                    <a:gd name="T28" fmla="*/ 54 w 82"/>
                    <a:gd name="T29" fmla="*/ 223 h 223"/>
                    <a:gd name="T30" fmla="*/ 66 w 82"/>
                    <a:gd name="T31" fmla="*/ 211 h 223"/>
                    <a:gd name="T32" fmla="*/ 66 w 82"/>
                    <a:gd name="T33" fmla="*/ 112 h 223"/>
                    <a:gd name="T34" fmla="*/ 70 w 82"/>
                    <a:gd name="T35" fmla="*/ 112 h 223"/>
                    <a:gd name="T36" fmla="*/ 82 w 82"/>
                    <a:gd name="T37" fmla="*/ 100 h 223"/>
                    <a:gd name="T38" fmla="*/ 82 w 82"/>
                    <a:gd name="T39" fmla="*/ 12 h 223"/>
                    <a:gd name="T40" fmla="*/ 70 w 82"/>
                    <a:gd name="T41" fmla="*/ 0 h 2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82" h="223">
                      <a:moveTo>
                        <a:pt x="70" y="0"/>
                      </a:moveTo>
                      <a:cubicBezTo>
                        <a:pt x="70" y="0"/>
                        <a:pt x="70" y="0"/>
                        <a:pt x="70" y="0"/>
                      </a:cubicBezTo>
                      <a:cubicBezTo>
                        <a:pt x="12" y="0"/>
                        <a:pt x="12" y="0"/>
                        <a:pt x="12" y="0"/>
                      </a:cubicBezTo>
                      <a:cubicBezTo>
                        <a:pt x="12" y="0"/>
                        <a:pt x="12" y="0"/>
                        <a:pt x="12" y="0"/>
                      </a:cubicBezTo>
                      <a:cubicBezTo>
                        <a:pt x="6" y="0"/>
                        <a:pt x="0" y="5"/>
                        <a:pt x="0" y="12"/>
                      </a:cubicBezTo>
                      <a:cubicBezTo>
                        <a:pt x="0" y="100"/>
                        <a:pt x="0" y="100"/>
                        <a:pt x="0" y="100"/>
                      </a:cubicBezTo>
                      <a:cubicBezTo>
                        <a:pt x="0" y="107"/>
                        <a:pt x="6" y="112"/>
                        <a:pt x="12" y="112"/>
                      </a:cubicBezTo>
                      <a:cubicBezTo>
                        <a:pt x="14" y="112"/>
                        <a:pt x="15" y="112"/>
                        <a:pt x="16" y="112"/>
                      </a:cubicBezTo>
                      <a:cubicBezTo>
                        <a:pt x="16" y="211"/>
                        <a:pt x="16" y="211"/>
                        <a:pt x="16" y="211"/>
                      </a:cubicBezTo>
                      <a:cubicBezTo>
                        <a:pt x="16" y="218"/>
                        <a:pt x="22" y="223"/>
                        <a:pt x="28" y="223"/>
                      </a:cubicBezTo>
                      <a:cubicBezTo>
                        <a:pt x="35" y="223"/>
                        <a:pt x="41" y="218"/>
                        <a:pt x="41" y="211"/>
                      </a:cubicBezTo>
                      <a:cubicBezTo>
                        <a:pt x="41" y="121"/>
                        <a:pt x="41" y="121"/>
                        <a:pt x="41" y="121"/>
                      </a:cubicBezTo>
                      <a:cubicBezTo>
                        <a:pt x="42" y="121"/>
                        <a:pt x="42" y="121"/>
                        <a:pt x="42" y="121"/>
                      </a:cubicBezTo>
                      <a:cubicBezTo>
                        <a:pt x="42" y="211"/>
                        <a:pt x="42" y="211"/>
                        <a:pt x="42" y="211"/>
                      </a:cubicBezTo>
                      <a:cubicBezTo>
                        <a:pt x="42" y="218"/>
                        <a:pt x="47" y="223"/>
                        <a:pt x="54" y="223"/>
                      </a:cubicBezTo>
                      <a:cubicBezTo>
                        <a:pt x="61" y="223"/>
                        <a:pt x="66" y="218"/>
                        <a:pt x="66" y="211"/>
                      </a:cubicBezTo>
                      <a:cubicBezTo>
                        <a:pt x="66" y="112"/>
                        <a:pt x="66" y="112"/>
                        <a:pt x="66" y="112"/>
                      </a:cubicBezTo>
                      <a:cubicBezTo>
                        <a:pt x="67" y="112"/>
                        <a:pt x="69" y="112"/>
                        <a:pt x="70" y="112"/>
                      </a:cubicBezTo>
                      <a:cubicBezTo>
                        <a:pt x="76" y="112"/>
                        <a:pt x="82" y="107"/>
                        <a:pt x="82" y="100"/>
                      </a:cubicBezTo>
                      <a:cubicBezTo>
                        <a:pt x="82" y="12"/>
                        <a:pt x="82" y="12"/>
                        <a:pt x="82" y="12"/>
                      </a:cubicBezTo>
                      <a:cubicBezTo>
                        <a:pt x="82" y="5"/>
                        <a:pt x="76" y="0"/>
                        <a:pt x="7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51435" tIns="25718" rIns="51435" bIns="25718" numCol="1" anchor="t" anchorCtr="0" compatLnSpc="1">
                  <a:prstTxWarp prst="textNoShape">
                    <a:avLst/>
                  </a:prstTxWarp>
                </a:bodyPr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en-GB" sz="1600" b="1" kern="0" dirty="0">
                    <a:solidFill>
                      <a:prstClr val="black"/>
                    </a:solidFill>
                    <a:cs typeface="Arial" charset="0"/>
                  </a:endParaRPr>
                </a:p>
              </p:txBody>
            </p:sp>
          </p:grpSp>
          <p:grpSp>
            <p:nvGrpSpPr>
              <p:cNvPr id="2493" name="Group 2492"/>
              <p:cNvGrpSpPr/>
              <p:nvPr/>
            </p:nvGrpSpPr>
            <p:grpSpPr>
              <a:xfrm flipH="1">
                <a:off x="5350517" y="2933339"/>
                <a:ext cx="135877" cy="377058"/>
                <a:chOff x="4419600" y="2886076"/>
                <a:chExt cx="306388" cy="1073149"/>
              </a:xfrm>
              <a:solidFill>
                <a:srgbClr val="A4AEB5">
                  <a:lumMod val="75000"/>
                </a:srgbClr>
              </a:solidFill>
            </p:grpSpPr>
            <p:sp>
              <p:nvSpPr>
                <p:cNvPr id="2510" name="Freeform 6"/>
                <p:cNvSpPr>
                  <a:spLocks/>
                </p:cNvSpPr>
                <p:nvPr/>
              </p:nvSpPr>
              <p:spPr bwMode="auto">
                <a:xfrm>
                  <a:off x="4479925" y="2886076"/>
                  <a:ext cx="190500" cy="192087"/>
                </a:xfrm>
                <a:custGeom>
                  <a:avLst/>
                  <a:gdLst>
                    <a:gd name="T0" fmla="*/ 19 w 51"/>
                    <a:gd name="T1" fmla="*/ 48 h 51"/>
                    <a:gd name="T2" fmla="*/ 47 w 51"/>
                    <a:gd name="T3" fmla="*/ 32 h 51"/>
                    <a:gd name="T4" fmla="*/ 32 w 51"/>
                    <a:gd name="T5" fmla="*/ 3 h 51"/>
                    <a:gd name="T6" fmla="*/ 3 w 51"/>
                    <a:gd name="T7" fmla="*/ 19 h 51"/>
                    <a:gd name="T8" fmla="*/ 19 w 51"/>
                    <a:gd name="T9" fmla="*/ 48 h 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1" h="51">
                      <a:moveTo>
                        <a:pt x="19" y="48"/>
                      </a:moveTo>
                      <a:cubicBezTo>
                        <a:pt x="31" y="51"/>
                        <a:pt x="44" y="44"/>
                        <a:pt x="47" y="32"/>
                      </a:cubicBezTo>
                      <a:cubicBezTo>
                        <a:pt x="51" y="20"/>
                        <a:pt x="44" y="7"/>
                        <a:pt x="32" y="3"/>
                      </a:cubicBezTo>
                      <a:cubicBezTo>
                        <a:pt x="19" y="0"/>
                        <a:pt x="7" y="7"/>
                        <a:pt x="3" y="19"/>
                      </a:cubicBezTo>
                      <a:cubicBezTo>
                        <a:pt x="0" y="31"/>
                        <a:pt x="7" y="44"/>
                        <a:pt x="19" y="4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51435" tIns="25718" rIns="51435" bIns="25718" numCol="1" anchor="t" anchorCtr="0" compatLnSpc="1">
                  <a:prstTxWarp prst="textNoShape">
                    <a:avLst/>
                  </a:prstTxWarp>
                </a:bodyPr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en-GB" sz="1600" b="1" kern="0" dirty="0">
                    <a:solidFill>
                      <a:prstClr val="black"/>
                    </a:solidFill>
                    <a:cs typeface="Arial" charset="0"/>
                  </a:endParaRPr>
                </a:p>
              </p:txBody>
            </p:sp>
            <p:sp>
              <p:nvSpPr>
                <p:cNvPr id="2511" name="Freeform 7"/>
                <p:cNvSpPr>
                  <a:spLocks/>
                </p:cNvSpPr>
                <p:nvPr/>
              </p:nvSpPr>
              <p:spPr bwMode="auto">
                <a:xfrm>
                  <a:off x="4419600" y="3122613"/>
                  <a:ext cx="306388" cy="836612"/>
                </a:xfrm>
                <a:custGeom>
                  <a:avLst/>
                  <a:gdLst>
                    <a:gd name="T0" fmla="*/ 70 w 82"/>
                    <a:gd name="T1" fmla="*/ 0 h 223"/>
                    <a:gd name="T2" fmla="*/ 70 w 82"/>
                    <a:gd name="T3" fmla="*/ 0 h 223"/>
                    <a:gd name="T4" fmla="*/ 12 w 82"/>
                    <a:gd name="T5" fmla="*/ 0 h 223"/>
                    <a:gd name="T6" fmla="*/ 12 w 82"/>
                    <a:gd name="T7" fmla="*/ 0 h 223"/>
                    <a:gd name="T8" fmla="*/ 0 w 82"/>
                    <a:gd name="T9" fmla="*/ 12 h 223"/>
                    <a:gd name="T10" fmla="*/ 0 w 82"/>
                    <a:gd name="T11" fmla="*/ 100 h 223"/>
                    <a:gd name="T12" fmla="*/ 12 w 82"/>
                    <a:gd name="T13" fmla="*/ 112 h 223"/>
                    <a:gd name="T14" fmla="*/ 16 w 82"/>
                    <a:gd name="T15" fmla="*/ 112 h 223"/>
                    <a:gd name="T16" fmla="*/ 16 w 82"/>
                    <a:gd name="T17" fmla="*/ 211 h 223"/>
                    <a:gd name="T18" fmla="*/ 28 w 82"/>
                    <a:gd name="T19" fmla="*/ 223 h 223"/>
                    <a:gd name="T20" fmla="*/ 41 w 82"/>
                    <a:gd name="T21" fmla="*/ 211 h 223"/>
                    <a:gd name="T22" fmla="*/ 41 w 82"/>
                    <a:gd name="T23" fmla="*/ 121 h 223"/>
                    <a:gd name="T24" fmla="*/ 42 w 82"/>
                    <a:gd name="T25" fmla="*/ 121 h 223"/>
                    <a:gd name="T26" fmla="*/ 42 w 82"/>
                    <a:gd name="T27" fmla="*/ 211 h 223"/>
                    <a:gd name="T28" fmla="*/ 54 w 82"/>
                    <a:gd name="T29" fmla="*/ 223 h 223"/>
                    <a:gd name="T30" fmla="*/ 66 w 82"/>
                    <a:gd name="T31" fmla="*/ 211 h 223"/>
                    <a:gd name="T32" fmla="*/ 66 w 82"/>
                    <a:gd name="T33" fmla="*/ 112 h 223"/>
                    <a:gd name="T34" fmla="*/ 70 w 82"/>
                    <a:gd name="T35" fmla="*/ 112 h 223"/>
                    <a:gd name="T36" fmla="*/ 82 w 82"/>
                    <a:gd name="T37" fmla="*/ 100 h 223"/>
                    <a:gd name="T38" fmla="*/ 82 w 82"/>
                    <a:gd name="T39" fmla="*/ 12 h 223"/>
                    <a:gd name="T40" fmla="*/ 70 w 82"/>
                    <a:gd name="T41" fmla="*/ 0 h 2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82" h="223">
                      <a:moveTo>
                        <a:pt x="70" y="0"/>
                      </a:moveTo>
                      <a:cubicBezTo>
                        <a:pt x="70" y="0"/>
                        <a:pt x="70" y="0"/>
                        <a:pt x="70" y="0"/>
                      </a:cubicBezTo>
                      <a:cubicBezTo>
                        <a:pt x="12" y="0"/>
                        <a:pt x="12" y="0"/>
                        <a:pt x="12" y="0"/>
                      </a:cubicBezTo>
                      <a:cubicBezTo>
                        <a:pt x="12" y="0"/>
                        <a:pt x="12" y="0"/>
                        <a:pt x="12" y="0"/>
                      </a:cubicBezTo>
                      <a:cubicBezTo>
                        <a:pt x="6" y="0"/>
                        <a:pt x="0" y="5"/>
                        <a:pt x="0" y="12"/>
                      </a:cubicBezTo>
                      <a:cubicBezTo>
                        <a:pt x="0" y="100"/>
                        <a:pt x="0" y="100"/>
                        <a:pt x="0" y="100"/>
                      </a:cubicBezTo>
                      <a:cubicBezTo>
                        <a:pt x="0" y="107"/>
                        <a:pt x="6" y="112"/>
                        <a:pt x="12" y="112"/>
                      </a:cubicBezTo>
                      <a:cubicBezTo>
                        <a:pt x="14" y="112"/>
                        <a:pt x="15" y="112"/>
                        <a:pt x="16" y="112"/>
                      </a:cubicBezTo>
                      <a:cubicBezTo>
                        <a:pt x="16" y="211"/>
                        <a:pt x="16" y="211"/>
                        <a:pt x="16" y="211"/>
                      </a:cubicBezTo>
                      <a:cubicBezTo>
                        <a:pt x="16" y="218"/>
                        <a:pt x="22" y="223"/>
                        <a:pt x="28" y="223"/>
                      </a:cubicBezTo>
                      <a:cubicBezTo>
                        <a:pt x="35" y="223"/>
                        <a:pt x="41" y="218"/>
                        <a:pt x="41" y="211"/>
                      </a:cubicBezTo>
                      <a:cubicBezTo>
                        <a:pt x="41" y="121"/>
                        <a:pt x="41" y="121"/>
                        <a:pt x="41" y="121"/>
                      </a:cubicBezTo>
                      <a:cubicBezTo>
                        <a:pt x="42" y="121"/>
                        <a:pt x="42" y="121"/>
                        <a:pt x="42" y="121"/>
                      </a:cubicBezTo>
                      <a:cubicBezTo>
                        <a:pt x="42" y="211"/>
                        <a:pt x="42" y="211"/>
                        <a:pt x="42" y="211"/>
                      </a:cubicBezTo>
                      <a:cubicBezTo>
                        <a:pt x="42" y="218"/>
                        <a:pt x="47" y="223"/>
                        <a:pt x="54" y="223"/>
                      </a:cubicBezTo>
                      <a:cubicBezTo>
                        <a:pt x="61" y="223"/>
                        <a:pt x="66" y="218"/>
                        <a:pt x="66" y="211"/>
                      </a:cubicBezTo>
                      <a:cubicBezTo>
                        <a:pt x="66" y="112"/>
                        <a:pt x="66" y="112"/>
                        <a:pt x="66" y="112"/>
                      </a:cubicBezTo>
                      <a:cubicBezTo>
                        <a:pt x="67" y="112"/>
                        <a:pt x="69" y="112"/>
                        <a:pt x="70" y="112"/>
                      </a:cubicBezTo>
                      <a:cubicBezTo>
                        <a:pt x="76" y="112"/>
                        <a:pt x="82" y="107"/>
                        <a:pt x="82" y="100"/>
                      </a:cubicBezTo>
                      <a:cubicBezTo>
                        <a:pt x="82" y="12"/>
                        <a:pt x="82" y="12"/>
                        <a:pt x="82" y="12"/>
                      </a:cubicBezTo>
                      <a:cubicBezTo>
                        <a:pt x="82" y="5"/>
                        <a:pt x="76" y="0"/>
                        <a:pt x="7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51435" tIns="25718" rIns="51435" bIns="25718" numCol="1" anchor="t" anchorCtr="0" compatLnSpc="1">
                  <a:prstTxWarp prst="textNoShape">
                    <a:avLst/>
                  </a:prstTxWarp>
                </a:bodyPr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en-GB" sz="1600" b="1" kern="0" dirty="0">
                    <a:solidFill>
                      <a:prstClr val="black"/>
                    </a:solidFill>
                    <a:cs typeface="Arial" charset="0"/>
                  </a:endParaRPr>
                </a:p>
              </p:txBody>
            </p:sp>
          </p:grpSp>
          <p:grpSp>
            <p:nvGrpSpPr>
              <p:cNvPr id="2494" name="Group 2493"/>
              <p:cNvGrpSpPr/>
              <p:nvPr/>
            </p:nvGrpSpPr>
            <p:grpSpPr>
              <a:xfrm>
                <a:off x="4584733" y="3332361"/>
                <a:ext cx="901667" cy="377058"/>
                <a:chOff x="2011993" y="1413159"/>
                <a:chExt cx="717181" cy="355345"/>
              </a:xfrm>
              <a:solidFill>
                <a:srgbClr val="A4AEB5">
                  <a:lumMod val="75000"/>
                </a:srgbClr>
              </a:solidFill>
            </p:grpSpPr>
            <p:grpSp>
              <p:nvGrpSpPr>
                <p:cNvPr id="2495" name="Group 2494"/>
                <p:cNvGrpSpPr/>
                <p:nvPr/>
              </p:nvGrpSpPr>
              <p:grpSpPr>
                <a:xfrm flipH="1">
                  <a:off x="2011993" y="1413159"/>
                  <a:ext cx="108076" cy="355345"/>
                  <a:chOff x="4419600" y="2886076"/>
                  <a:chExt cx="306388" cy="1073149"/>
                </a:xfrm>
                <a:grpFill/>
              </p:grpSpPr>
              <p:sp>
                <p:nvSpPr>
                  <p:cNvPr id="2508" name="Freeform 6"/>
                  <p:cNvSpPr>
                    <a:spLocks/>
                  </p:cNvSpPr>
                  <p:nvPr/>
                </p:nvSpPr>
                <p:spPr bwMode="auto">
                  <a:xfrm>
                    <a:off x="4479925" y="2886076"/>
                    <a:ext cx="190500" cy="192087"/>
                  </a:xfrm>
                  <a:custGeom>
                    <a:avLst/>
                    <a:gdLst>
                      <a:gd name="T0" fmla="*/ 19 w 51"/>
                      <a:gd name="T1" fmla="*/ 48 h 51"/>
                      <a:gd name="T2" fmla="*/ 47 w 51"/>
                      <a:gd name="T3" fmla="*/ 32 h 51"/>
                      <a:gd name="T4" fmla="*/ 32 w 51"/>
                      <a:gd name="T5" fmla="*/ 3 h 51"/>
                      <a:gd name="T6" fmla="*/ 3 w 51"/>
                      <a:gd name="T7" fmla="*/ 19 h 51"/>
                      <a:gd name="T8" fmla="*/ 19 w 51"/>
                      <a:gd name="T9" fmla="*/ 48 h 5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51" h="51">
                        <a:moveTo>
                          <a:pt x="19" y="48"/>
                        </a:moveTo>
                        <a:cubicBezTo>
                          <a:pt x="31" y="51"/>
                          <a:pt x="44" y="44"/>
                          <a:pt x="47" y="32"/>
                        </a:cubicBezTo>
                        <a:cubicBezTo>
                          <a:pt x="51" y="20"/>
                          <a:pt x="44" y="7"/>
                          <a:pt x="32" y="3"/>
                        </a:cubicBezTo>
                        <a:cubicBezTo>
                          <a:pt x="19" y="0"/>
                          <a:pt x="7" y="7"/>
                          <a:pt x="3" y="19"/>
                        </a:cubicBezTo>
                        <a:cubicBezTo>
                          <a:pt x="0" y="31"/>
                          <a:pt x="7" y="44"/>
                          <a:pt x="19" y="48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txBody>
                  <a:bodyPr vert="horz" wrap="square" lIns="51435" tIns="25718" rIns="51435" bIns="25718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fontAlgn="base">
                      <a:spcBef>
                        <a:spcPct val="0"/>
                      </a:spcBef>
                      <a:spcAft>
                        <a:spcPct val="0"/>
                      </a:spcAft>
                      <a:defRPr/>
                    </a:pPr>
                    <a:endParaRPr lang="en-GB" sz="1600" b="1" kern="0" dirty="0">
                      <a:solidFill>
                        <a:prstClr val="black"/>
                      </a:solidFill>
                      <a:cs typeface="Arial" charset="0"/>
                    </a:endParaRPr>
                  </a:p>
                </p:txBody>
              </p:sp>
              <p:sp>
                <p:nvSpPr>
                  <p:cNvPr id="2509" name="Freeform 7"/>
                  <p:cNvSpPr>
                    <a:spLocks/>
                  </p:cNvSpPr>
                  <p:nvPr/>
                </p:nvSpPr>
                <p:spPr bwMode="auto">
                  <a:xfrm>
                    <a:off x="4419600" y="3122613"/>
                    <a:ext cx="306388" cy="836612"/>
                  </a:xfrm>
                  <a:custGeom>
                    <a:avLst/>
                    <a:gdLst>
                      <a:gd name="T0" fmla="*/ 70 w 82"/>
                      <a:gd name="T1" fmla="*/ 0 h 223"/>
                      <a:gd name="T2" fmla="*/ 70 w 82"/>
                      <a:gd name="T3" fmla="*/ 0 h 223"/>
                      <a:gd name="T4" fmla="*/ 12 w 82"/>
                      <a:gd name="T5" fmla="*/ 0 h 223"/>
                      <a:gd name="T6" fmla="*/ 12 w 82"/>
                      <a:gd name="T7" fmla="*/ 0 h 223"/>
                      <a:gd name="T8" fmla="*/ 0 w 82"/>
                      <a:gd name="T9" fmla="*/ 12 h 223"/>
                      <a:gd name="T10" fmla="*/ 0 w 82"/>
                      <a:gd name="T11" fmla="*/ 100 h 223"/>
                      <a:gd name="T12" fmla="*/ 12 w 82"/>
                      <a:gd name="T13" fmla="*/ 112 h 223"/>
                      <a:gd name="T14" fmla="*/ 16 w 82"/>
                      <a:gd name="T15" fmla="*/ 112 h 223"/>
                      <a:gd name="T16" fmla="*/ 16 w 82"/>
                      <a:gd name="T17" fmla="*/ 211 h 223"/>
                      <a:gd name="T18" fmla="*/ 28 w 82"/>
                      <a:gd name="T19" fmla="*/ 223 h 223"/>
                      <a:gd name="T20" fmla="*/ 41 w 82"/>
                      <a:gd name="T21" fmla="*/ 211 h 223"/>
                      <a:gd name="T22" fmla="*/ 41 w 82"/>
                      <a:gd name="T23" fmla="*/ 121 h 223"/>
                      <a:gd name="T24" fmla="*/ 42 w 82"/>
                      <a:gd name="T25" fmla="*/ 121 h 223"/>
                      <a:gd name="T26" fmla="*/ 42 w 82"/>
                      <a:gd name="T27" fmla="*/ 211 h 223"/>
                      <a:gd name="T28" fmla="*/ 54 w 82"/>
                      <a:gd name="T29" fmla="*/ 223 h 223"/>
                      <a:gd name="T30" fmla="*/ 66 w 82"/>
                      <a:gd name="T31" fmla="*/ 211 h 223"/>
                      <a:gd name="T32" fmla="*/ 66 w 82"/>
                      <a:gd name="T33" fmla="*/ 112 h 223"/>
                      <a:gd name="T34" fmla="*/ 70 w 82"/>
                      <a:gd name="T35" fmla="*/ 112 h 223"/>
                      <a:gd name="T36" fmla="*/ 82 w 82"/>
                      <a:gd name="T37" fmla="*/ 100 h 223"/>
                      <a:gd name="T38" fmla="*/ 82 w 82"/>
                      <a:gd name="T39" fmla="*/ 12 h 223"/>
                      <a:gd name="T40" fmla="*/ 70 w 82"/>
                      <a:gd name="T41" fmla="*/ 0 h 22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</a:cxnLst>
                    <a:rect l="0" t="0" r="r" b="b"/>
                    <a:pathLst>
                      <a:path w="82" h="223">
                        <a:moveTo>
                          <a:pt x="70" y="0"/>
                        </a:moveTo>
                        <a:cubicBezTo>
                          <a:pt x="70" y="0"/>
                          <a:pt x="70" y="0"/>
                          <a:pt x="70" y="0"/>
                        </a:cubicBezTo>
                        <a:cubicBezTo>
                          <a:pt x="12" y="0"/>
                          <a:pt x="12" y="0"/>
                          <a:pt x="12" y="0"/>
                        </a:cubicBezTo>
                        <a:cubicBezTo>
                          <a:pt x="12" y="0"/>
                          <a:pt x="12" y="0"/>
                          <a:pt x="12" y="0"/>
                        </a:cubicBezTo>
                        <a:cubicBezTo>
                          <a:pt x="6" y="0"/>
                          <a:pt x="0" y="5"/>
                          <a:pt x="0" y="12"/>
                        </a:cubicBezTo>
                        <a:cubicBezTo>
                          <a:pt x="0" y="100"/>
                          <a:pt x="0" y="100"/>
                          <a:pt x="0" y="100"/>
                        </a:cubicBezTo>
                        <a:cubicBezTo>
                          <a:pt x="0" y="107"/>
                          <a:pt x="6" y="112"/>
                          <a:pt x="12" y="112"/>
                        </a:cubicBezTo>
                        <a:cubicBezTo>
                          <a:pt x="14" y="112"/>
                          <a:pt x="15" y="112"/>
                          <a:pt x="16" y="112"/>
                        </a:cubicBezTo>
                        <a:cubicBezTo>
                          <a:pt x="16" y="211"/>
                          <a:pt x="16" y="211"/>
                          <a:pt x="16" y="211"/>
                        </a:cubicBezTo>
                        <a:cubicBezTo>
                          <a:pt x="16" y="218"/>
                          <a:pt x="22" y="223"/>
                          <a:pt x="28" y="223"/>
                        </a:cubicBezTo>
                        <a:cubicBezTo>
                          <a:pt x="35" y="223"/>
                          <a:pt x="41" y="218"/>
                          <a:pt x="41" y="211"/>
                        </a:cubicBezTo>
                        <a:cubicBezTo>
                          <a:pt x="41" y="121"/>
                          <a:pt x="41" y="121"/>
                          <a:pt x="41" y="121"/>
                        </a:cubicBezTo>
                        <a:cubicBezTo>
                          <a:pt x="42" y="121"/>
                          <a:pt x="42" y="121"/>
                          <a:pt x="42" y="121"/>
                        </a:cubicBezTo>
                        <a:cubicBezTo>
                          <a:pt x="42" y="211"/>
                          <a:pt x="42" y="211"/>
                          <a:pt x="42" y="211"/>
                        </a:cubicBezTo>
                        <a:cubicBezTo>
                          <a:pt x="42" y="218"/>
                          <a:pt x="47" y="223"/>
                          <a:pt x="54" y="223"/>
                        </a:cubicBezTo>
                        <a:cubicBezTo>
                          <a:pt x="61" y="223"/>
                          <a:pt x="66" y="218"/>
                          <a:pt x="66" y="211"/>
                        </a:cubicBezTo>
                        <a:cubicBezTo>
                          <a:pt x="66" y="112"/>
                          <a:pt x="66" y="112"/>
                          <a:pt x="66" y="112"/>
                        </a:cubicBezTo>
                        <a:cubicBezTo>
                          <a:pt x="67" y="112"/>
                          <a:pt x="69" y="112"/>
                          <a:pt x="70" y="112"/>
                        </a:cubicBezTo>
                        <a:cubicBezTo>
                          <a:pt x="76" y="112"/>
                          <a:pt x="82" y="107"/>
                          <a:pt x="82" y="100"/>
                        </a:cubicBezTo>
                        <a:cubicBezTo>
                          <a:pt x="82" y="12"/>
                          <a:pt x="82" y="12"/>
                          <a:pt x="82" y="12"/>
                        </a:cubicBezTo>
                        <a:cubicBezTo>
                          <a:pt x="82" y="5"/>
                          <a:pt x="76" y="0"/>
                          <a:pt x="70" y="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txBody>
                  <a:bodyPr vert="horz" wrap="square" lIns="51435" tIns="25718" rIns="51435" bIns="25718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fontAlgn="base">
                      <a:spcBef>
                        <a:spcPct val="0"/>
                      </a:spcBef>
                      <a:spcAft>
                        <a:spcPct val="0"/>
                      </a:spcAft>
                      <a:defRPr/>
                    </a:pPr>
                    <a:endParaRPr lang="en-GB" sz="1600" b="1" kern="0" dirty="0">
                      <a:solidFill>
                        <a:prstClr val="black"/>
                      </a:solidFill>
                      <a:cs typeface="Arial" charset="0"/>
                    </a:endParaRPr>
                  </a:p>
                </p:txBody>
              </p:sp>
            </p:grpSp>
            <p:grpSp>
              <p:nvGrpSpPr>
                <p:cNvPr id="2496" name="Group 2495"/>
                <p:cNvGrpSpPr/>
                <p:nvPr/>
              </p:nvGrpSpPr>
              <p:grpSpPr>
                <a:xfrm flipH="1">
                  <a:off x="2164269" y="1413159"/>
                  <a:ext cx="108076" cy="355345"/>
                  <a:chOff x="4419600" y="2886076"/>
                  <a:chExt cx="306388" cy="1073149"/>
                </a:xfrm>
                <a:grpFill/>
              </p:grpSpPr>
              <p:sp>
                <p:nvSpPr>
                  <p:cNvPr id="2506" name="Freeform 6"/>
                  <p:cNvSpPr>
                    <a:spLocks/>
                  </p:cNvSpPr>
                  <p:nvPr/>
                </p:nvSpPr>
                <p:spPr bwMode="auto">
                  <a:xfrm>
                    <a:off x="4479925" y="2886076"/>
                    <a:ext cx="190500" cy="192087"/>
                  </a:xfrm>
                  <a:custGeom>
                    <a:avLst/>
                    <a:gdLst>
                      <a:gd name="T0" fmla="*/ 19 w 51"/>
                      <a:gd name="T1" fmla="*/ 48 h 51"/>
                      <a:gd name="T2" fmla="*/ 47 w 51"/>
                      <a:gd name="T3" fmla="*/ 32 h 51"/>
                      <a:gd name="T4" fmla="*/ 32 w 51"/>
                      <a:gd name="T5" fmla="*/ 3 h 51"/>
                      <a:gd name="T6" fmla="*/ 3 w 51"/>
                      <a:gd name="T7" fmla="*/ 19 h 51"/>
                      <a:gd name="T8" fmla="*/ 19 w 51"/>
                      <a:gd name="T9" fmla="*/ 48 h 5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51" h="51">
                        <a:moveTo>
                          <a:pt x="19" y="48"/>
                        </a:moveTo>
                        <a:cubicBezTo>
                          <a:pt x="31" y="51"/>
                          <a:pt x="44" y="44"/>
                          <a:pt x="47" y="32"/>
                        </a:cubicBezTo>
                        <a:cubicBezTo>
                          <a:pt x="51" y="20"/>
                          <a:pt x="44" y="7"/>
                          <a:pt x="32" y="3"/>
                        </a:cubicBezTo>
                        <a:cubicBezTo>
                          <a:pt x="19" y="0"/>
                          <a:pt x="7" y="7"/>
                          <a:pt x="3" y="19"/>
                        </a:cubicBezTo>
                        <a:cubicBezTo>
                          <a:pt x="0" y="31"/>
                          <a:pt x="7" y="44"/>
                          <a:pt x="19" y="48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txBody>
                  <a:bodyPr vert="horz" wrap="square" lIns="51435" tIns="25718" rIns="51435" bIns="25718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fontAlgn="base">
                      <a:spcBef>
                        <a:spcPct val="0"/>
                      </a:spcBef>
                      <a:spcAft>
                        <a:spcPct val="0"/>
                      </a:spcAft>
                      <a:defRPr/>
                    </a:pPr>
                    <a:endParaRPr lang="en-GB" sz="1600" b="1" kern="0" dirty="0">
                      <a:solidFill>
                        <a:prstClr val="black"/>
                      </a:solidFill>
                      <a:cs typeface="Arial" charset="0"/>
                    </a:endParaRPr>
                  </a:p>
                </p:txBody>
              </p:sp>
              <p:sp>
                <p:nvSpPr>
                  <p:cNvPr id="2507" name="Freeform 7"/>
                  <p:cNvSpPr>
                    <a:spLocks/>
                  </p:cNvSpPr>
                  <p:nvPr/>
                </p:nvSpPr>
                <p:spPr bwMode="auto">
                  <a:xfrm>
                    <a:off x="4419600" y="3122613"/>
                    <a:ext cx="306388" cy="836612"/>
                  </a:xfrm>
                  <a:custGeom>
                    <a:avLst/>
                    <a:gdLst>
                      <a:gd name="T0" fmla="*/ 70 w 82"/>
                      <a:gd name="T1" fmla="*/ 0 h 223"/>
                      <a:gd name="T2" fmla="*/ 70 w 82"/>
                      <a:gd name="T3" fmla="*/ 0 h 223"/>
                      <a:gd name="T4" fmla="*/ 12 w 82"/>
                      <a:gd name="T5" fmla="*/ 0 h 223"/>
                      <a:gd name="T6" fmla="*/ 12 w 82"/>
                      <a:gd name="T7" fmla="*/ 0 h 223"/>
                      <a:gd name="T8" fmla="*/ 0 w 82"/>
                      <a:gd name="T9" fmla="*/ 12 h 223"/>
                      <a:gd name="T10" fmla="*/ 0 w 82"/>
                      <a:gd name="T11" fmla="*/ 100 h 223"/>
                      <a:gd name="T12" fmla="*/ 12 w 82"/>
                      <a:gd name="T13" fmla="*/ 112 h 223"/>
                      <a:gd name="T14" fmla="*/ 16 w 82"/>
                      <a:gd name="T15" fmla="*/ 112 h 223"/>
                      <a:gd name="T16" fmla="*/ 16 w 82"/>
                      <a:gd name="T17" fmla="*/ 211 h 223"/>
                      <a:gd name="T18" fmla="*/ 28 w 82"/>
                      <a:gd name="T19" fmla="*/ 223 h 223"/>
                      <a:gd name="T20" fmla="*/ 41 w 82"/>
                      <a:gd name="T21" fmla="*/ 211 h 223"/>
                      <a:gd name="T22" fmla="*/ 41 w 82"/>
                      <a:gd name="T23" fmla="*/ 121 h 223"/>
                      <a:gd name="T24" fmla="*/ 42 w 82"/>
                      <a:gd name="T25" fmla="*/ 121 h 223"/>
                      <a:gd name="T26" fmla="*/ 42 w 82"/>
                      <a:gd name="T27" fmla="*/ 211 h 223"/>
                      <a:gd name="T28" fmla="*/ 54 w 82"/>
                      <a:gd name="T29" fmla="*/ 223 h 223"/>
                      <a:gd name="T30" fmla="*/ 66 w 82"/>
                      <a:gd name="T31" fmla="*/ 211 h 223"/>
                      <a:gd name="T32" fmla="*/ 66 w 82"/>
                      <a:gd name="T33" fmla="*/ 112 h 223"/>
                      <a:gd name="T34" fmla="*/ 70 w 82"/>
                      <a:gd name="T35" fmla="*/ 112 h 223"/>
                      <a:gd name="T36" fmla="*/ 82 w 82"/>
                      <a:gd name="T37" fmla="*/ 100 h 223"/>
                      <a:gd name="T38" fmla="*/ 82 w 82"/>
                      <a:gd name="T39" fmla="*/ 12 h 223"/>
                      <a:gd name="T40" fmla="*/ 70 w 82"/>
                      <a:gd name="T41" fmla="*/ 0 h 22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</a:cxnLst>
                    <a:rect l="0" t="0" r="r" b="b"/>
                    <a:pathLst>
                      <a:path w="82" h="223">
                        <a:moveTo>
                          <a:pt x="70" y="0"/>
                        </a:moveTo>
                        <a:cubicBezTo>
                          <a:pt x="70" y="0"/>
                          <a:pt x="70" y="0"/>
                          <a:pt x="70" y="0"/>
                        </a:cubicBezTo>
                        <a:cubicBezTo>
                          <a:pt x="12" y="0"/>
                          <a:pt x="12" y="0"/>
                          <a:pt x="12" y="0"/>
                        </a:cubicBezTo>
                        <a:cubicBezTo>
                          <a:pt x="12" y="0"/>
                          <a:pt x="12" y="0"/>
                          <a:pt x="12" y="0"/>
                        </a:cubicBezTo>
                        <a:cubicBezTo>
                          <a:pt x="6" y="0"/>
                          <a:pt x="0" y="5"/>
                          <a:pt x="0" y="12"/>
                        </a:cubicBezTo>
                        <a:cubicBezTo>
                          <a:pt x="0" y="100"/>
                          <a:pt x="0" y="100"/>
                          <a:pt x="0" y="100"/>
                        </a:cubicBezTo>
                        <a:cubicBezTo>
                          <a:pt x="0" y="107"/>
                          <a:pt x="6" y="112"/>
                          <a:pt x="12" y="112"/>
                        </a:cubicBezTo>
                        <a:cubicBezTo>
                          <a:pt x="14" y="112"/>
                          <a:pt x="15" y="112"/>
                          <a:pt x="16" y="112"/>
                        </a:cubicBezTo>
                        <a:cubicBezTo>
                          <a:pt x="16" y="211"/>
                          <a:pt x="16" y="211"/>
                          <a:pt x="16" y="211"/>
                        </a:cubicBezTo>
                        <a:cubicBezTo>
                          <a:pt x="16" y="218"/>
                          <a:pt x="22" y="223"/>
                          <a:pt x="28" y="223"/>
                        </a:cubicBezTo>
                        <a:cubicBezTo>
                          <a:pt x="35" y="223"/>
                          <a:pt x="41" y="218"/>
                          <a:pt x="41" y="211"/>
                        </a:cubicBezTo>
                        <a:cubicBezTo>
                          <a:pt x="41" y="121"/>
                          <a:pt x="41" y="121"/>
                          <a:pt x="41" y="121"/>
                        </a:cubicBezTo>
                        <a:cubicBezTo>
                          <a:pt x="42" y="121"/>
                          <a:pt x="42" y="121"/>
                          <a:pt x="42" y="121"/>
                        </a:cubicBezTo>
                        <a:cubicBezTo>
                          <a:pt x="42" y="211"/>
                          <a:pt x="42" y="211"/>
                          <a:pt x="42" y="211"/>
                        </a:cubicBezTo>
                        <a:cubicBezTo>
                          <a:pt x="42" y="218"/>
                          <a:pt x="47" y="223"/>
                          <a:pt x="54" y="223"/>
                        </a:cubicBezTo>
                        <a:cubicBezTo>
                          <a:pt x="61" y="223"/>
                          <a:pt x="66" y="218"/>
                          <a:pt x="66" y="211"/>
                        </a:cubicBezTo>
                        <a:cubicBezTo>
                          <a:pt x="66" y="112"/>
                          <a:pt x="66" y="112"/>
                          <a:pt x="66" y="112"/>
                        </a:cubicBezTo>
                        <a:cubicBezTo>
                          <a:pt x="67" y="112"/>
                          <a:pt x="69" y="112"/>
                          <a:pt x="70" y="112"/>
                        </a:cubicBezTo>
                        <a:cubicBezTo>
                          <a:pt x="76" y="112"/>
                          <a:pt x="82" y="107"/>
                          <a:pt x="82" y="100"/>
                        </a:cubicBezTo>
                        <a:cubicBezTo>
                          <a:pt x="82" y="12"/>
                          <a:pt x="82" y="12"/>
                          <a:pt x="82" y="12"/>
                        </a:cubicBezTo>
                        <a:cubicBezTo>
                          <a:pt x="82" y="5"/>
                          <a:pt x="76" y="0"/>
                          <a:pt x="70" y="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txBody>
                  <a:bodyPr vert="horz" wrap="square" lIns="51435" tIns="25718" rIns="51435" bIns="25718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fontAlgn="base">
                      <a:spcBef>
                        <a:spcPct val="0"/>
                      </a:spcBef>
                      <a:spcAft>
                        <a:spcPct val="0"/>
                      </a:spcAft>
                      <a:defRPr/>
                    </a:pPr>
                    <a:endParaRPr lang="en-GB" sz="1600" b="1" kern="0" dirty="0">
                      <a:solidFill>
                        <a:prstClr val="black"/>
                      </a:solidFill>
                      <a:cs typeface="Arial" charset="0"/>
                    </a:endParaRPr>
                  </a:p>
                </p:txBody>
              </p:sp>
            </p:grpSp>
            <p:grpSp>
              <p:nvGrpSpPr>
                <p:cNvPr id="2497" name="Group 2496"/>
                <p:cNvGrpSpPr/>
                <p:nvPr/>
              </p:nvGrpSpPr>
              <p:grpSpPr>
                <a:xfrm flipH="1">
                  <a:off x="2316545" y="1413159"/>
                  <a:ext cx="108076" cy="355345"/>
                  <a:chOff x="4419600" y="2886076"/>
                  <a:chExt cx="306388" cy="1073149"/>
                </a:xfrm>
                <a:grpFill/>
              </p:grpSpPr>
              <p:sp>
                <p:nvSpPr>
                  <p:cNvPr id="2504" name="Freeform 6"/>
                  <p:cNvSpPr>
                    <a:spLocks/>
                  </p:cNvSpPr>
                  <p:nvPr/>
                </p:nvSpPr>
                <p:spPr bwMode="auto">
                  <a:xfrm>
                    <a:off x="4479925" y="2886076"/>
                    <a:ext cx="190500" cy="192087"/>
                  </a:xfrm>
                  <a:custGeom>
                    <a:avLst/>
                    <a:gdLst>
                      <a:gd name="T0" fmla="*/ 19 w 51"/>
                      <a:gd name="T1" fmla="*/ 48 h 51"/>
                      <a:gd name="T2" fmla="*/ 47 w 51"/>
                      <a:gd name="T3" fmla="*/ 32 h 51"/>
                      <a:gd name="T4" fmla="*/ 32 w 51"/>
                      <a:gd name="T5" fmla="*/ 3 h 51"/>
                      <a:gd name="T6" fmla="*/ 3 w 51"/>
                      <a:gd name="T7" fmla="*/ 19 h 51"/>
                      <a:gd name="T8" fmla="*/ 19 w 51"/>
                      <a:gd name="T9" fmla="*/ 48 h 5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51" h="51">
                        <a:moveTo>
                          <a:pt x="19" y="48"/>
                        </a:moveTo>
                        <a:cubicBezTo>
                          <a:pt x="31" y="51"/>
                          <a:pt x="44" y="44"/>
                          <a:pt x="47" y="32"/>
                        </a:cubicBezTo>
                        <a:cubicBezTo>
                          <a:pt x="51" y="20"/>
                          <a:pt x="44" y="7"/>
                          <a:pt x="32" y="3"/>
                        </a:cubicBezTo>
                        <a:cubicBezTo>
                          <a:pt x="19" y="0"/>
                          <a:pt x="7" y="7"/>
                          <a:pt x="3" y="19"/>
                        </a:cubicBezTo>
                        <a:cubicBezTo>
                          <a:pt x="0" y="31"/>
                          <a:pt x="7" y="44"/>
                          <a:pt x="19" y="48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txBody>
                  <a:bodyPr vert="horz" wrap="square" lIns="51435" tIns="25718" rIns="51435" bIns="25718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fontAlgn="base">
                      <a:spcBef>
                        <a:spcPct val="0"/>
                      </a:spcBef>
                      <a:spcAft>
                        <a:spcPct val="0"/>
                      </a:spcAft>
                      <a:defRPr/>
                    </a:pPr>
                    <a:endParaRPr lang="en-GB" sz="1600" b="1" kern="0" dirty="0">
                      <a:solidFill>
                        <a:prstClr val="black"/>
                      </a:solidFill>
                      <a:cs typeface="Arial" charset="0"/>
                    </a:endParaRPr>
                  </a:p>
                </p:txBody>
              </p:sp>
              <p:sp>
                <p:nvSpPr>
                  <p:cNvPr id="2505" name="Freeform 7"/>
                  <p:cNvSpPr>
                    <a:spLocks/>
                  </p:cNvSpPr>
                  <p:nvPr/>
                </p:nvSpPr>
                <p:spPr bwMode="auto">
                  <a:xfrm>
                    <a:off x="4419600" y="3122613"/>
                    <a:ext cx="306388" cy="836612"/>
                  </a:xfrm>
                  <a:custGeom>
                    <a:avLst/>
                    <a:gdLst>
                      <a:gd name="T0" fmla="*/ 70 w 82"/>
                      <a:gd name="T1" fmla="*/ 0 h 223"/>
                      <a:gd name="T2" fmla="*/ 70 w 82"/>
                      <a:gd name="T3" fmla="*/ 0 h 223"/>
                      <a:gd name="T4" fmla="*/ 12 w 82"/>
                      <a:gd name="T5" fmla="*/ 0 h 223"/>
                      <a:gd name="T6" fmla="*/ 12 w 82"/>
                      <a:gd name="T7" fmla="*/ 0 h 223"/>
                      <a:gd name="T8" fmla="*/ 0 w 82"/>
                      <a:gd name="T9" fmla="*/ 12 h 223"/>
                      <a:gd name="T10" fmla="*/ 0 w 82"/>
                      <a:gd name="T11" fmla="*/ 100 h 223"/>
                      <a:gd name="T12" fmla="*/ 12 w 82"/>
                      <a:gd name="T13" fmla="*/ 112 h 223"/>
                      <a:gd name="T14" fmla="*/ 16 w 82"/>
                      <a:gd name="T15" fmla="*/ 112 h 223"/>
                      <a:gd name="T16" fmla="*/ 16 w 82"/>
                      <a:gd name="T17" fmla="*/ 211 h 223"/>
                      <a:gd name="T18" fmla="*/ 28 w 82"/>
                      <a:gd name="T19" fmla="*/ 223 h 223"/>
                      <a:gd name="T20" fmla="*/ 41 w 82"/>
                      <a:gd name="T21" fmla="*/ 211 h 223"/>
                      <a:gd name="T22" fmla="*/ 41 w 82"/>
                      <a:gd name="T23" fmla="*/ 121 h 223"/>
                      <a:gd name="T24" fmla="*/ 42 w 82"/>
                      <a:gd name="T25" fmla="*/ 121 h 223"/>
                      <a:gd name="T26" fmla="*/ 42 w 82"/>
                      <a:gd name="T27" fmla="*/ 211 h 223"/>
                      <a:gd name="T28" fmla="*/ 54 w 82"/>
                      <a:gd name="T29" fmla="*/ 223 h 223"/>
                      <a:gd name="T30" fmla="*/ 66 w 82"/>
                      <a:gd name="T31" fmla="*/ 211 h 223"/>
                      <a:gd name="T32" fmla="*/ 66 w 82"/>
                      <a:gd name="T33" fmla="*/ 112 h 223"/>
                      <a:gd name="T34" fmla="*/ 70 w 82"/>
                      <a:gd name="T35" fmla="*/ 112 h 223"/>
                      <a:gd name="T36" fmla="*/ 82 w 82"/>
                      <a:gd name="T37" fmla="*/ 100 h 223"/>
                      <a:gd name="T38" fmla="*/ 82 w 82"/>
                      <a:gd name="T39" fmla="*/ 12 h 223"/>
                      <a:gd name="T40" fmla="*/ 70 w 82"/>
                      <a:gd name="T41" fmla="*/ 0 h 22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</a:cxnLst>
                    <a:rect l="0" t="0" r="r" b="b"/>
                    <a:pathLst>
                      <a:path w="82" h="223">
                        <a:moveTo>
                          <a:pt x="70" y="0"/>
                        </a:moveTo>
                        <a:cubicBezTo>
                          <a:pt x="70" y="0"/>
                          <a:pt x="70" y="0"/>
                          <a:pt x="70" y="0"/>
                        </a:cubicBezTo>
                        <a:cubicBezTo>
                          <a:pt x="12" y="0"/>
                          <a:pt x="12" y="0"/>
                          <a:pt x="12" y="0"/>
                        </a:cubicBezTo>
                        <a:cubicBezTo>
                          <a:pt x="12" y="0"/>
                          <a:pt x="12" y="0"/>
                          <a:pt x="12" y="0"/>
                        </a:cubicBezTo>
                        <a:cubicBezTo>
                          <a:pt x="6" y="0"/>
                          <a:pt x="0" y="5"/>
                          <a:pt x="0" y="12"/>
                        </a:cubicBezTo>
                        <a:cubicBezTo>
                          <a:pt x="0" y="100"/>
                          <a:pt x="0" y="100"/>
                          <a:pt x="0" y="100"/>
                        </a:cubicBezTo>
                        <a:cubicBezTo>
                          <a:pt x="0" y="107"/>
                          <a:pt x="6" y="112"/>
                          <a:pt x="12" y="112"/>
                        </a:cubicBezTo>
                        <a:cubicBezTo>
                          <a:pt x="14" y="112"/>
                          <a:pt x="15" y="112"/>
                          <a:pt x="16" y="112"/>
                        </a:cubicBezTo>
                        <a:cubicBezTo>
                          <a:pt x="16" y="211"/>
                          <a:pt x="16" y="211"/>
                          <a:pt x="16" y="211"/>
                        </a:cubicBezTo>
                        <a:cubicBezTo>
                          <a:pt x="16" y="218"/>
                          <a:pt x="22" y="223"/>
                          <a:pt x="28" y="223"/>
                        </a:cubicBezTo>
                        <a:cubicBezTo>
                          <a:pt x="35" y="223"/>
                          <a:pt x="41" y="218"/>
                          <a:pt x="41" y="211"/>
                        </a:cubicBezTo>
                        <a:cubicBezTo>
                          <a:pt x="41" y="121"/>
                          <a:pt x="41" y="121"/>
                          <a:pt x="41" y="121"/>
                        </a:cubicBezTo>
                        <a:cubicBezTo>
                          <a:pt x="42" y="121"/>
                          <a:pt x="42" y="121"/>
                          <a:pt x="42" y="121"/>
                        </a:cubicBezTo>
                        <a:cubicBezTo>
                          <a:pt x="42" y="211"/>
                          <a:pt x="42" y="211"/>
                          <a:pt x="42" y="211"/>
                        </a:cubicBezTo>
                        <a:cubicBezTo>
                          <a:pt x="42" y="218"/>
                          <a:pt x="47" y="223"/>
                          <a:pt x="54" y="223"/>
                        </a:cubicBezTo>
                        <a:cubicBezTo>
                          <a:pt x="61" y="223"/>
                          <a:pt x="66" y="218"/>
                          <a:pt x="66" y="211"/>
                        </a:cubicBezTo>
                        <a:cubicBezTo>
                          <a:pt x="66" y="112"/>
                          <a:pt x="66" y="112"/>
                          <a:pt x="66" y="112"/>
                        </a:cubicBezTo>
                        <a:cubicBezTo>
                          <a:pt x="67" y="112"/>
                          <a:pt x="69" y="112"/>
                          <a:pt x="70" y="112"/>
                        </a:cubicBezTo>
                        <a:cubicBezTo>
                          <a:pt x="76" y="112"/>
                          <a:pt x="82" y="107"/>
                          <a:pt x="82" y="100"/>
                        </a:cubicBezTo>
                        <a:cubicBezTo>
                          <a:pt x="82" y="12"/>
                          <a:pt x="82" y="12"/>
                          <a:pt x="82" y="12"/>
                        </a:cubicBezTo>
                        <a:cubicBezTo>
                          <a:pt x="82" y="5"/>
                          <a:pt x="76" y="0"/>
                          <a:pt x="70" y="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txBody>
                  <a:bodyPr vert="horz" wrap="square" lIns="51435" tIns="25718" rIns="51435" bIns="25718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fontAlgn="base">
                      <a:spcBef>
                        <a:spcPct val="0"/>
                      </a:spcBef>
                      <a:spcAft>
                        <a:spcPct val="0"/>
                      </a:spcAft>
                      <a:defRPr/>
                    </a:pPr>
                    <a:endParaRPr lang="en-GB" sz="1600" b="1" kern="0" dirty="0">
                      <a:solidFill>
                        <a:prstClr val="black"/>
                      </a:solidFill>
                      <a:cs typeface="Arial" charset="0"/>
                    </a:endParaRPr>
                  </a:p>
                </p:txBody>
              </p:sp>
            </p:grpSp>
            <p:grpSp>
              <p:nvGrpSpPr>
                <p:cNvPr id="2498" name="Group 2497"/>
                <p:cNvGrpSpPr/>
                <p:nvPr/>
              </p:nvGrpSpPr>
              <p:grpSpPr>
                <a:xfrm flipH="1">
                  <a:off x="2468821" y="1413159"/>
                  <a:ext cx="108076" cy="355345"/>
                  <a:chOff x="4419600" y="2886076"/>
                  <a:chExt cx="306388" cy="1073149"/>
                </a:xfrm>
                <a:grpFill/>
              </p:grpSpPr>
              <p:sp>
                <p:nvSpPr>
                  <p:cNvPr id="2502" name="Freeform 6"/>
                  <p:cNvSpPr>
                    <a:spLocks/>
                  </p:cNvSpPr>
                  <p:nvPr/>
                </p:nvSpPr>
                <p:spPr bwMode="auto">
                  <a:xfrm>
                    <a:off x="4479925" y="2886076"/>
                    <a:ext cx="190500" cy="192087"/>
                  </a:xfrm>
                  <a:custGeom>
                    <a:avLst/>
                    <a:gdLst>
                      <a:gd name="T0" fmla="*/ 19 w 51"/>
                      <a:gd name="T1" fmla="*/ 48 h 51"/>
                      <a:gd name="T2" fmla="*/ 47 w 51"/>
                      <a:gd name="T3" fmla="*/ 32 h 51"/>
                      <a:gd name="T4" fmla="*/ 32 w 51"/>
                      <a:gd name="T5" fmla="*/ 3 h 51"/>
                      <a:gd name="T6" fmla="*/ 3 w 51"/>
                      <a:gd name="T7" fmla="*/ 19 h 51"/>
                      <a:gd name="T8" fmla="*/ 19 w 51"/>
                      <a:gd name="T9" fmla="*/ 48 h 5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51" h="51">
                        <a:moveTo>
                          <a:pt x="19" y="48"/>
                        </a:moveTo>
                        <a:cubicBezTo>
                          <a:pt x="31" y="51"/>
                          <a:pt x="44" y="44"/>
                          <a:pt x="47" y="32"/>
                        </a:cubicBezTo>
                        <a:cubicBezTo>
                          <a:pt x="51" y="20"/>
                          <a:pt x="44" y="7"/>
                          <a:pt x="32" y="3"/>
                        </a:cubicBezTo>
                        <a:cubicBezTo>
                          <a:pt x="19" y="0"/>
                          <a:pt x="7" y="7"/>
                          <a:pt x="3" y="19"/>
                        </a:cubicBezTo>
                        <a:cubicBezTo>
                          <a:pt x="0" y="31"/>
                          <a:pt x="7" y="44"/>
                          <a:pt x="19" y="48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txBody>
                  <a:bodyPr vert="horz" wrap="square" lIns="51435" tIns="25718" rIns="51435" bIns="25718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fontAlgn="base">
                      <a:spcBef>
                        <a:spcPct val="0"/>
                      </a:spcBef>
                      <a:spcAft>
                        <a:spcPct val="0"/>
                      </a:spcAft>
                      <a:defRPr/>
                    </a:pPr>
                    <a:endParaRPr lang="en-GB" sz="1600" b="1" kern="0" dirty="0">
                      <a:solidFill>
                        <a:prstClr val="black"/>
                      </a:solidFill>
                      <a:cs typeface="Arial" charset="0"/>
                    </a:endParaRPr>
                  </a:p>
                </p:txBody>
              </p:sp>
              <p:sp>
                <p:nvSpPr>
                  <p:cNvPr id="2503" name="Freeform 7"/>
                  <p:cNvSpPr>
                    <a:spLocks/>
                  </p:cNvSpPr>
                  <p:nvPr/>
                </p:nvSpPr>
                <p:spPr bwMode="auto">
                  <a:xfrm>
                    <a:off x="4419600" y="3122613"/>
                    <a:ext cx="306388" cy="836612"/>
                  </a:xfrm>
                  <a:custGeom>
                    <a:avLst/>
                    <a:gdLst>
                      <a:gd name="T0" fmla="*/ 70 w 82"/>
                      <a:gd name="T1" fmla="*/ 0 h 223"/>
                      <a:gd name="T2" fmla="*/ 70 w 82"/>
                      <a:gd name="T3" fmla="*/ 0 h 223"/>
                      <a:gd name="T4" fmla="*/ 12 w 82"/>
                      <a:gd name="T5" fmla="*/ 0 h 223"/>
                      <a:gd name="T6" fmla="*/ 12 w 82"/>
                      <a:gd name="T7" fmla="*/ 0 h 223"/>
                      <a:gd name="T8" fmla="*/ 0 w 82"/>
                      <a:gd name="T9" fmla="*/ 12 h 223"/>
                      <a:gd name="T10" fmla="*/ 0 w 82"/>
                      <a:gd name="T11" fmla="*/ 100 h 223"/>
                      <a:gd name="T12" fmla="*/ 12 w 82"/>
                      <a:gd name="T13" fmla="*/ 112 h 223"/>
                      <a:gd name="T14" fmla="*/ 16 w 82"/>
                      <a:gd name="T15" fmla="*/ 112 h 223"/>
                      <a:gd name="T16" fmla="*/ 16 w 82"/>
                      <a:gd name="T17" fmla="*/ 211 h 223"/>
                      <a:gd name="T18" fmla="*/ 28 w 82"/>
                      <a:gd name="T19" fmla="*/ 223 h 223"/>
                      <a:gd name="T20" fmla="*/ 41 w 82"/>
                      <a:gd name="T21" fmla="*/ 211 h 223"/>
                      <a:gd name="T22" fmla="*/ 41 w 82"/>
                      <a:gd name="T23" fmla="*/ 121 h 223"/>
                      <a:gd name="T24" fmla="*/ 42 w 82"/>
                      <a:gd name="T25" fmla="*/ 121 h 223"/>
                      <a:gd name="T26" fmla="*/ 42 w 82"/>
                      <a:gd name="T27" fmla="*/ 211 h 223"/>
                      <a:gd name="T28" fmla="*/ 54 w 82"/>
                      <a:gd name="T29" fmla="*/ 223 h 223"/>
                      <a:gd name="T30" fmla="*/ 66 w 82"/>
                      <a:gd name="T31" fmla="*/ 211 h 223"/>
                      <a:gd name="T32" fmla="*/ 66 w 82"/>
                      <a:gd name="T33" fmla="*/ 112 h 223"/>
                      <a:gd name="T34" fmla="*/ 70 w 82"/>
                      <a:gd name="T35" fmla="*/ 112 h 223"/>
                      <a:gd name="T36" fmla="*/ 82 w 82"/>
                      <a:gd name="T37" fmla="*/ 100 h 223"/>
                      <a:gd name="T38" fmla="*/ 82 w 82"/>
                      <a:gd name="T39" fmla="*/ 12 h 223"/>
                      <a:gd name="T40" fmla="*/ 70 w 82"/>
                      <a:gd name="T41" fmla="*/ 0 h 22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</a:cxnLst>
                    <a:rect l="0" t="0" r="r" b="b"/>
                    <a:pathLst>
                      <a:path w="82" h="223">
                        <a:moveTo>
                          <a:pt x="70" y="0"/>
                        </a:moveTo>
                        <a:cubicBezTo>
                          <a:pt x="70" y="0"/>
                          <a:pt x="70" y="0"/>
                          <a:pt x="70" y="0"/>
                        </a:cubicBezTo>
                        <a:cubicBezTo>
                          <a:pt x="12" y="0"/>
                          <a:pt x="12" y="0"/>
                          <a:pt x="12" y="0"/>
                        </a:cubicBezTo>
                        <a:cubicBezTo>
                          <a:pt x="12" y="0"/>
                          <a:pt x="12" y="0"/>
                          <a:pt x="12" y="0"/>
                        </a:cubicBezTo>
                        <a:cubicBezTo>
                          <a:pt x="6" y="0"/>
                          <a:pt x="0" y="5"/>
                          <a:pt x="0" y="12"/>
                        </a:cubicBezTo>
                        <a:cubicBezTo>
                          <a:pt x="0" y="100"/>
                          <a:pt x="0" y="100"/>
                          <a:pt x="0" y="100"/>
                        </a:cubicBezTo>
                        <a:cubicBezTo>
                          <a:pt x="0" y="107"/>
                          <a:pt x="6" y="112"/>
                          <a:pt x="12" y="112"/>
                        </a:cubicBezTo>
                        <a:cubicBezTo>
                          <a:pt x="14" y="112"/>
                          <a:pt x="15" y="112"/>
                          <a:pt x="16" y="112"/>
                        </a:cubicBezTo>
                        <a:cubicBezTo>
                          <a:pt x="16" y="211"/>
                          <a:pt x="16" y="211"/>
                          <a:pt x="16" y="211"/>
                        </a:cubicBezTo>
                        <a:cubicBezTo>
                          <a:pt x="16" y="218"/>
                          <a:pt x="22" y="223"/>
                          <a:pt x="28" y="223"/>
                        </a:cubicBezTo>
                        <a:cubicBezTo>
                          <a:pt x="35" y="223"/>
                          <a:pt x="41" y="218"/>
                          <a:pt x="41" y="211"/>
                        </a:cubicBezTo>
                        <a:cubicBezTo>
                          <a:pt x="41" y="121"/>
                          <a:pt x="41" y="121"/>
                          <a:pt x="41" y="121"/>
                        </a:cubicBezTo>
                        <a:cubicBezTo>
                          <a:pt x="42" y="121"/>
                          <a:pt x="42" y="121"/>
                          <a:pt x="42" y="121"/>
                        </a:cubicBezTo>
                        <a:cubicBezTo>
                          <a:pt x="42" y="211"/>
                          <a:pt x="42" y="211"/>
                          <a:pt x="42" y="211"/>
                        </a:cubicBezTo>
                        <a:cubicBezTo>
                          <a:pt x="42" y="218"/>
                          <a:pt x="47" y="223"/>
                          <a:pt x="54" y="223"/>
                        </a:cubicBezTo>
                        <a:cubicBezTo>
                          <a:pt x="61" y="223"/>
                          <a:pt x="66" y="218"/>
                          <a:pt x="66" y="211"/>
                        </a:cubicBezTo>
                        <a:cubicBezTo>
                          <a:pt x="66" y="112"/>
                          <a:pt x="66" y="112"/>
                          <a:pt x="66" y="112"/>
                        </a:cubicBezTo>
                        <a:cubicBezTo>
                          <a:pt x="67" y="112"/>
                          <a:pt x="69" y="112"/>
                          <a:pt x="70" y="112"/>
                        </a:cubicBezTo>
                        <a:cubicBezTo>
                          <a:pt x="76" y="112"/>
                          <a:pt x="82" y="107"/>
                          <a:pt x="82" y="100"/>
                        </a:cubicBezTo>
                        <a:cubicBezTo>
                          <a:pt x="82" y="12"/>
                          <a:pt x="82" y="12"/>
                          <a:pt x="82" y="12"/>
                        </a:cubicBezTo>
                        <a:cubicBezTo>
                          <a:pt x="82" y="5"/>
                          <a:pt x="76" y="0"/>
                          <a:pt x="70" y="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txBody>
                  <a:bodyPr vert="horz" wrap="square" lIns="51435" tIns="25718" rIns="51435" bIns="25718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fontAlgn="base">
                      <a:spcBef>
                        <a:spcPct val="0"/>
                      </a:spcBef>
                      <a:spcAft>
                        <a:spcPct val="0"/>
                      </a:spcAft>
                      <a:defRPr/>
                    </a:pPr>
                    <a:endParaRPr lang="en-GB" sz="1600" b="1" kern="0" dirty="0">
                      <a:solidFill>
                        <a:prstClr val="black"/>
                      </a:solidFill>
                      <a:cs typeface="Arial" charset="0"/>
                    </a:endParaRPr>
                  </a:p>
                </p:txBody>
              </p:sp>
            </p:grpSp>
            <p:grpSp>
              <p:nvGrpSpPr>
                <p:cNvPr id="2499" name="Group 2498"/>
                <p:cNvGrpSpPr/>
                <p:nvPr/>
              </p:nvGrpSpPr>
              <p:grpSpPr>
                <a:xfrm flipH="1">
                  <a:off x="2621098" y="1413159"/>
                  <a:ext cx="108076" cy="355345"/>
                  <a:chOff x="4419600" y="2886076"/>
                  <a:chExt cx="306388" cy="1073149"/>
                </a:xfrm>
                <a:grpFill/>
              </p:grpSpPr>
              <p:sp>
                <p:nvSpPr>
                  <p:cNvPr id="2500" name="Freeform 6"/>
                  <p:cNvSpPr>
                    <a:spLocks/>
                  </p:cNvSpPr>
                  <p:nvPr/>
                </p:nvSpPr>
                <p:spPr bwMode="auto">
                  <a:xfrm>
                    <a:off x="4479925" y="2886076"/>
                    <a:ext cx="190500" cy="192087"/>
                  </a:xfrm>
                  <a:custGeom>
                    <a:avLst/>
                    <a:gdLst>
                      <a:gd name="T0" fmla="*/ 19 w 51"/>
                      <a:gd name="T1" fmla="*/ 48 h 51"/>
                      <a:gd name="T2" fmla="*/ 47 w 51"/>
                      <a:gd name="T3" fmla="*/ 32 h 51"/>
                      <a:gd name="T4" fmla="*/ 32 w 51"/>
                      <a:gd name="T5" fmla="*/ 3 h 51"/>
                      <a:gd name="T6" fmla="*/ 3 w 51"/>
                      <a:gd name="T7" fmla="*/ 19 h 51"/>
                      <a:gd name="T8" fmla="*/ 19 w 51"/>
                      <a:gd name="T9" fmla="*/ 48 h 5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51" h="51">
                        <a:moveTo>
                          <a:pt x="19" y="48"/>
                        </a:moveTo>
                        <a:cubicBezTo>
                          <a:pt x="31" y="51"/>
                          <a:pt x="44" y="44"/>
                          <a:pt x="47" y="32"/>
                        </a:cubicBezTo>
                        <a:cubicBezTo>
                          <a:pt x="51" y="20"/>
                          <a:pt x="44" y="7"/>
                          <a:pt x="32" y="3"/>
                        </a:cubicBezTo>
                        <a:cubicBezTo>
                          <a:pt x="19" y="0"/>
                          <a:pt x="7" y="7"/>
                          <a:pt x="3" y="19"/>
                        </a:cubicBezTo>
                        <a:cubicBezTo>
                          <a:pt x="0" y="31"/>
                          <a:pt x="7" y="44"/>
                          <a:pt x="19" y="48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txBody>
                  <a:bodyPr vert="horz" wrap="square" lIns="51435" tIns="25718" rIns="51435" bIns="25718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fontAlgn="base">
                      <a:spcBef>
                        <a:spcPct val="0"/>
                      </a:spcBef>
                      <a:spcAft>
                        <a:spcPct val="0"/>
                      </a:spcAft>
                      <a:defRPr/>
                    </a:pPr>
                    <a:endParaRPr lang="en-GB" sz="1600" b="1" kern="0" dirty="0">
                      <a:solidFill>
                        <a:prstClr val="black"/>
                      </a:solidFill>
                      <a:cs typeface="Arial" charset="0"/>
                    </a:endParaRPr>
                  </a:p>
                </p:txBody>
              </p:sp>
              <p:sp>
                <p:nvSpPr>
                  <p:cNvPr id="2501" name="Freeform 7"/>
                  <p:cNvSpPr>
                    <a:spLocks/>
                  </p:cNvSpPr>
                  <p:nvPr/>
                </p:nvSpPr>
                <p:spPr bwMode="auto">
                  <a:xfrm>
                    <a:off x="4419600" y="3122613"/>
                    <a:ext cx="306388" cy="836612"/>
                  </a:xfrm>
                  <a:custGeom>
                    <a:avLst/>
                    <a:gdLst>
                      <a:gd name="T0" fmla="*/ 70 w 82"/>
                      <a:gd name="T1" fmla="*/ 0 h 223"/>
                      <a:gd name="T2" fmla="*/ 70 w 82"/>
                      <a:gd name="T3" fmla="*/ 0 h 223"/>
                      <a:gd name="T4" fmla="*/ 12 w 82"/>
                      <a:gd name="T5" fmla="*/ 0 h 223"/>
                      <a:gd name="T6" fmla="*/ 12 w 82"/>
                      <a:gd name="T7" fmla="*/ 0 h 223"/>
                      <a:gd name="T8" fmla="*/ 0 w 82"/>
                      <a:gd name="T9" fmla="*/ 12 h 223"/>
                      <a:gd name="T10" fmla="*/ 0 w 82"/>
                      <a:gd name="T11" fmla="*/ 100 h 223"/>
                      <a:gd name="T12" fmla="*/ 12 w 82"/>
                      <a:gd name="T13" fmla="*/ 112 h 223"/>
                      <a:gd name="T14" fmla="*/ 16 w 82"/>
                      <a:gd name="T15" fmla="*/ 112 h 223"/>
                      <a:gd name="T16" fmla="*/ 16 w 82"/>
                      <a:gd name="T17" fmla="*/ 211 h 223"/>
                      <a:gd name="T18" fmla="*/ 28 w 82"/>
                      <a:gd name="T19" fmla="*/ 223 h 223"/>
                      <a:gd name="T20" fmla="*/ 41 w 82"/>
                      <a:gd name="T21" fmla="*/ 211 h 223"/>
                      <a:gd name="T22" fmla="*/ 41 w 82"/>
                      <a:gd name="T23" fmla="*/ 121 h 223"/>
                      <a:gd name="T24" fmla="*/ 42 w 82"/>
                      <a:gd name="T25" fmla="*/ 121 h 223"/>
                      <a:gd name="T26" fmla="*/ 42 w 82"/>
                      <a:gd name="T27" fmla="*/ 211 h 223"/>
                      <a:gd name="T28" fmla="*/ 54 w 82"/>
                      <a:gd name="T29" fmla="*/ 223 h 223"/>
                      <a:gd name="T30" fmla="*/ 66 w 82"/>
                      <a:gd name="T31" fmla="*/ 211 h 223"/>
                      <a:gd name="T32" fmla="*/ 66 w 82"/>
                      <a:gd name="T33" fmla="*/ 112 h 223"/>
                      <a:gd name="T34" fmla="*/ 70 w 82"/>
                      <a:gd name="T35" fmla="*/ 112 h 223"/>
                      <a:gd name="T36" fmla="*/ 82 w 82"/>
                      <a:gd name="T37" fmla="*/ 100 h 223"/>
                      <a:gd name="T38" fmla="*/ 82 w 82"/>
                      <a:gd name="T39" fmla="*/ 12 h 223"/>
                      <a:gd name="T40" fmla="*/ 70 w 82"/>
                      <a:gd name="T41" fmla="*/ 0 h 22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</a:cxnLst>
                    <a:rect l="0" t="0" r="r" b="b"/>
                    <a:pathLst>
                      <a:path w="82" h="223">
                        <a:moveTo>
                          <a:pt x="70" y="0"/>
                        </a:moveTo>
                        <a:cubicBezTo>
                          <a:pt x="70" y="0"/>
                          <a:pt x="70" y="0"/>
                          <a:pt x="70" y="0"/>
                        </a:cubicBezTo>
                        <a:cubicBezTo>
                          <a:pt x="12" y="0"/>
                          <a:pt x="12" y="0"/>
                          <a:pt x="12" y="0"/>
                        </a:cubicBezTo>
                        <a:cubicBezTo>
                          <a:pt x="12" y="0"/>
                          <a:pt x="12" y="0"/>
                          <a:pt x="12" y="0"/>
                        </a:cubicBezTo>
                        <a:cubicBezTo>
                          <a:pt x="6" y="0"/>
                          <a:pt x="0" y="5"/>
                          <a:pt x="0" y="12"/>
                        </a:cubicBezTo>
                        <a:cubicBezTo>
                          <a:pt x="0" y="100"/>
                          <a:pt x="0" y="100"/>
                          <a:pt x="0" y="100"/>
                        </a:cubicBezTo>
                        <a:cubicBezTo>
                          <a:pt x="0" y="107"/>
                          <a:pt x="6" y="112"/>
                          <a:pt x="12" y="112"/>
                        </a:cubicBezTo>
                        <a:cubicBezTo>
                          <a:pt x="14" y="112"/>
                          <a:pt x="15" y="112"/>
                          <a:pt x="16" y="112"/>
                        </a:cubicBezTo>
                        <a:cubicBezTo>
                          <a:pt x="16" y="211"/>
                          <a:pt x="16" y="211"/>
                          <a:pt x="16" y="211"/>
                        </a:cubicBezTo>
                        <a:cubicBezTo>
                          <a:pt x="16" y="218"/>
                          <a:pt x="22" y="223"/>
                          <a:pt x="28" y="223"/>
                        </a:cubicBezTo>
                        <a:cubicBezTo>
                          <a:pt x="35" y="223"/>
                          <a:pt x="41" y="218"/>
                          <a:pt x="41" y="211"/>
                        </a:cubicBezTo>
                        <a:cubicBezTo>
                          <a:pt x="41" y="121"/>
                          <a:pt x="41" y="121"/>
                          <a:pt x="41" y="121"/>
                        </a:cubicBezTo>
                        <a:cubicBezTo>
                          <a:pt x="42" y="121"/>
                          <a:pt x="42" y="121"/>
                          <a:pt x="42" y="121"/>
                        </a:cubicBezTo>
                        <a:cubicBezTo>
                          <a:pt x="42" y="211"/>
                          <a:pt x="42" y="211"/>
                          <a:pt x="42" y="211"/>
                        </a:cubicBezTo>
                        <a:cubicBezTo>
                          <a:pt x="42" y="218"/>
                          <a:pt x="47" y="223"/>
                          <a:pt x="54" y="223"/>
                        </a:cubicBezTo>
                        <a:cubicBezTo>
                          <a:pt x="61" y="223"/>
                          <a:pt x="66" y="218"/>
                          <a:pt x="66" y="211"/>
                        </a:cubicBezTo>
                        <a:cubicBezTo>
                          <a:pt x="66" y="112"/>
                          <a:pt x="66" y="112"/>
                          <a:pt x="66" y="112"/>
                        </a:cubicBezTo>
                        <a:cubicBezTo>
                          <a:pt x="67" y="112"/>
                          <a:pt x="69" y="112"/>
                          <a:pt x="70" y="112"/>
                        </a:cubicBezTo>
                        <a:cubicBezTo>
                          <a:pt x="76" y="112"/>
                          <a:pt x="82" y="107"/>
                          <a:pt x="82" y="100"/>
                        </a:cubicBezTo>
                        <a:cubicBezTo>
                          <a:pt x="82" y="12"/>
                          <a:pt x="82" y="12"/>
                          <a:pt x="82" y="12"/>
                        </a:cubicBezTo>
                        <a:cubicBezTo>
                          <a:pt x="82" y="5"/>
                          <a:pt x="76" y="0"/>
                          <a:pt x="70" y="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txBody>
                  <a:bodyPr vert="horz" wrap="square" lIns="51435" tIns="25718" rIns="51435" bIns="25718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fontAlgn="base">
                      <a:spcBef>
                        <a:spcPct val="0"/>
                      </a:spcBef>
                      <a:spcAft>
                        <a:spcPct val="0"/>
                      </a:spcAft>
                      <a:defRPr/>
                    </a:pPr>
                    <a:endParaRPr lang="en-GB" sz="1600" b="1" kern="0" dirty="0">
                      <a:solidFill>
                        <a:prstClr val="black"/>
                      </a:solidFill>
                      <a:cs typeface="Arial" charset="0"/>
                    </a:endParaRPr>
                  </a:p>
                </p:txBody>
              </p:sp>
            </p:grpSp>
          </p:grpSp>
          <p:grpSp>
            <p:nvGrpSpPr>
              <p:cNvPr id="2459" name="Group 2458"/>
              <p:cNvGrpSpPr/>
              <p:nvPr/>
            </p:nvGrpSpPr>
            <p:grpSpPr>
              <a:xfrm flipH="1">
                <a:off x="710350" y="2114330"/>
                <a:ext cx="135877" cy="377058"/>
                <a:chOff x="4419600" y="2886076"/>
                <a:chExt cx="306388" cy="1073149"/>
              </a:xfrm>
              <a:solidFill>
                <a:srgbClr val="A92229"/>
              </a:solidFill>
            </p:grpSpPr>
            <p:sp>
              <p:nvSpPr>
                <p:cNvPr id="2487" name="Freeform 6"/>
                <p:cNvSpPr>
                  <a:spLocks/>
                </p:cNvSpPr>
                <p:nvPr/>
              </p:nvSpPr>
              <p:spPr bwMode="auto">
                <a:xfrm>
                  <a:off x="4479925" y="2886076"/>
                  <a:ext cx="190500" cy="192087"/>
                </a:xfrm>
                <a:custGeom>
                  <a:avLst/>
                  <a:gdLst>
                    <a:gd name="T0" fmla="*/ 19 w 51"/>
                    <a:gd name="T1" fmla="*/ 48 h 51"/>
                    <a:gd name="T2" fmla="*/ 47 w 51"/>
                    <a:gd name="T3" fmla="*/ 32 h 51"/>
                    <a:gd name="T4" fmla="*/ 32 w 51"/>
                    <a:gd name="T5" fmla="*/ 3 h 51"/>
                    <a:gd name="T6" fmla="*/ 3 w 51"/>
                    <a:gd name="T7" fmla="*/ 19 h 51"/>
                    <a:gd name="T8" fmla="*/ 19 w 51"/>
                    <a:gd name="T9" fmla="*/ 48 h 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1" h="51">
                      <a:moveTo>
                        <a:pt x="19" y="48"/>
                      </a:moveTo>
                      <a:cubicBezTo>
                        <a:pt x="31" y="51"/>
                        <a:pt x="44" y="44"/>
                        <a:pt x="47" y="32"/>
                      </a:cubicBezTo>
                      <a:cubicBezTo>
                        <a:pt x="51" y="20"/>
                        <a:pt x="44" y="7"/>
                        <a:pt x="32" y="3"/>
                      </a:cubicBezTo>
                      <a:cubicBezTo>
                        <a:pt x="19" y="0"/>
                        <a:pt x="7" y="7"/>
                        <a:pt x="3" y="19"/>
                      </a:cubicBezTo>
                      <a:cubicBezTo>
                        <a:pt x="0" y="31"/>
                        <a:pt x="7" y="44"/>
                        <a:pt x="19" y="4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51435" tIns="25718" rIns="51435" bIns="25718" numCol="1" anchor="t" anchorCtr="0" compatLnSpc="1">
                  <a:prstTxWarp prst="textNoShape">
                    <a:avLst/>
                  </a:prstTxWarp>
                </a:bodyPr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en-GB" sz="1600" b="1" kern="0" dirty="0">
                    <a:solidFill>
                      <a:prstClr val="black"/>
                    </a:solidFill>
                    <a:cs typeface="Arial" charset="0"/>
                  </a:endParaRPr>
                </a:p>
              </p:txBody>
            </p:sp>
            <p:sp>
              <p:nvSpPr>
                <p:cNvPr id="2488" name="Freeform 7"/>
                <p:cNvSpPr>
                  <a:spLocks/>
                </p:cNvSpPr>
                <p:nvPr/>
              </p:nvSpPr>
              <p:spPr bwMode="auto">
                <a:xfrm>
                  <a:off x="4419600" y="3122613"/>
                  <a:ext cx="306388" cy="836612"/>
                </a:xfrm>
                <a:custGeom>
                  <a:avLst/>
                  <a:gdLst>
                    <a:gd name="T0" fmla="*/ 70 w 82"/>
                    <a:gd name="T1" fmla="*/ 0 h 223"/>
                    <a:gd name="T2" fmla="*/ 70 w 82"/>
                    <a:gd name="T3" fmla="*/ 0 h 223"/>
                    <a:gd name="T4" fmla="*/ 12 w 82"/>
                    <a:gd name="T5" fmla="*/ 0 h 223"/>
                    <a:gd name="T6" fmla="*/ 12 w 82"/>
                    <a:gd name="T7" fmla="*/ 0 h 223"/>
                    <a:gd name="T8" fmla="*/ 0 w 82"/>
                    <a:gd name="T9" fmla="*/ 12 h 223"/>
                    <a:gd name="T10" fmla="*/ 0 w 82"/>
                    <a:gd name="T11" fmla="*/ 100 h 223"/>
                    <a:gd name="T12" fmla="*/ 12 w 82"/>
                    <a:gd name="T13" fmla="*/ 112 h 223"/>
                    <a:gd name="T14" fmla="*/ 16 w 82"/>
                    <a:gd name="T15" fmla="*/ 112 h 223"/>
                    <a:gd name="T16" fmla="*/ 16 w 82"/>
                    <a:gd name="T17" fmla="*/ 211 h 223"/>
                    <a:gd name="T18" fmla="*/ 28 w 82"/>
                    <a:gd name="T19" fmla="*/ 223 h 223"/>
                    <a:gd name="T20" fmla="*/ 41 w 82"/>
                    <a:gd name="T21" fmla="*/ 211 h 223"/>
                    <a:gd name="T22" fmla="*/ 41 w 82"/>
                    <a:gd name="T23" fmla="*/ 121 h 223"/>
                    <a:gd name="T24" fmla="*/ 42 w 82"/>
                    <a:gd name="T25" fmla="*/ 121 h 223"/>
                    <a:gd name="T26" fmla="*/ 42 w 82"/>
                    <a:gd name="T27" fmla="*/ 211 h 223"/>
                    <a:gd name="T28" fmla="*/ 54 w 82"/>
                    <a:gd name="T29" fmla="*/ 223 h 223"/>
                    <a:gd name="T30" fmla="*/ 66 w 82"/>
                    <a:gd name="T31" fmla="*/ 211 h 223"/>
                    <a:gd name="T32" fmla="*/ 66 w 82"/>
                    <a:gd name="T33" fmla="*/ 112 h 223"/>
                    <a:gd name="T34" fmla="*/ 70 w 82"/>
                    <a:gd name="T35" fmla="*/ 112 h 223"/>
                    <a:gd name="T36" fmla="*/ 82 w 82"/>
                    <a:gd name="T37" fmla="*/ 100 h 223"/>
                    <a:gd name="T38" fmla="*/ 82 w 82"/>
                    <a:gd name="T39" fmla="*/ 12 h 223"/>
                    <a:gd name="T40" fmla="*/ 70 w 82"/>
                    <a:gd name="T41" fmla="*/ 0 h 2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82" h="223">
                      <a:moveTo>
                        <a:pt x="70" y="0"/>
                      </a:moveTo>
                      <a:cubicBezTo>
                        <a:pt x="70" y="0"/>
                        <a:pt x="70" y="0"/>
                        <a:pt x="70" y="0"/>
                      </a:cubicBezTo>
                      <a:cubicBezTo>
                        <a:pt x="12" y="0"/>
                        <a:pt x="12" y="0"/>
                        <a:pt x="12" y="0"/>
                      </a:cubicBezTo>
                      <a:cubicBezTo>
                        <a:pt x="12" y="0"/>
                        <a:pt x="12" y="0"/>
                        <a:pt x="12" y="0"/>
                      </a:cubicBezTo>
                      <a:cubicBezTo>
                        <a:pt x="6" y="0"/>
                        <a:pt x="0" y="5"/>
                        <a:pt x="0" y="12"/>
                      </a:cubicBezTo>
                      <a:cubicBezTo>
                        <a:pt x="0" y="100"/>
                        <a:pt x="0" y="100"/>
                        <a:pt x="0" y="100"/>
                      </a:cubicBezTo>
                      <a:cubicBezTo>
                        <a:pt x="0" y="107"/>
                        <a:pt x="6" y="112"/>
                        <a:pt x="12" y="112"/>
                      </a:cubicBezTo>
                      <a:cubicBezTo>
                        <a:pt x="14" y="112"/>
                        <a:pt x="15" y="112"/>
                        <a:pt x="16" y="112"/>
                      </a:cubicBezTo>
                      <a:cubicBezTo>
                        <a:pt x="16" y="211"/>
                        <a:pt x="16" y="211"/>
                        <a:pt x="16" y="211"/>
                      </a:cubicBezTo>
                      <a:cubicBezTo>
                        <a:pt x="16" y="218"/>
                        <a:pt x="22" y="223"/>
                        <a:pt x="28" y="223"/>
                      </a:cubicBezTo>
                      <a:cubicBezTo>
                        <a:pt x="35" y="223"/>
                        <a:pt x="41" y="218"/>
                        <a:pt x="41" y="211"/>
                      </a:cubicBezTo>
                      <a:cubicBezTo>
                        <a:pt x="41" y="121"/>
                        <a:pt x="41" y="121"/>
                        <a:pt x="41" y="121"/>
                      </a:cubicBezTo>
                      <a:cubicBezTo>
                        <a:pt x="42" y="121"/>
                        <a:pt x="42" y="121"/>
                        <a:pt x="42" y="121"/>
                      </a:cubicBezTo>
                      <a:cubicBezTo>
                        <a:pt x="42" y="211"/>
                        <a:pt x="42" y="211"/>
                        <a:pt x="42" y="211"/>
                      </a:cubicBezTo>
                      <a:cubicBezTo>
                        <a:pt x="42" y="218"/>
                        <a:pt x="47" y="223"/>
                        <a:pt x="54" y="223"/>
                      </a:cubicBezTo>
                      <a:cubicBezTo>
                        <a:pt x="61" y="223"/>
                        <a:pt x="66" y="218"/>
                        <a:pt x="66" y="211"/>
                      </a:cubicBezTo>
                      <a:cubicBezTo>
                        <a:pt x="66" y="112"/>
                        <a:pt x="66" y="112"/>
                        <a:pt x="66" y="112"/>
                      </a:cubicBezTo>
                      <a:cubicBezTo>
                        <a:pt x="67" y="112"/>
                        <a:pt x="69" y="112"/>
                        <a:pt x="70" y="112"/>
                      </a:cubicBezTo>
                      <a:cubicBezTo>
                        <a:pt x="76" y="112"/>
                        <a:pt x="82" y="107"/>
                        <a:pt x="82" y="100"/>
                      </a:cubicBezTo>
                      <a:cubicBezTo>
                        <a:pt x="82" y="12"/>
                        <a:pt x="82" y="12"/>
                        <a:pt x="82" y="12"/>
                      </a:cubicBezTo>
                      <a:cubicBezTo>
                        <a:pt x="82" y="5"/>
                        <a:pt x="76" y="0"/>
                        <a:pt x="7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51435" tIns="25718" rIns="51435" bIns="25718" numCol="1" anchor="t" anchorCtr="0" compatLnSpc="1">
                  <a:prstTxWarp prst="textNoShape">
                    <a:avLst/>
                  </a:prstTxWarp>
                </a:bodyPr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en-GB" sz="1600" b="1" kern="0" dirty="0">
                    <a:solidFill>
                      <a:prstClr val="black"/>
                    </a:solidFill>
                    <a:cs typeface="Arial" charset="0"/>
                  </a:endParaRPr>
                </a:p>
              </p:txBody>
            </p:sp>
          </p:grpSp>
          <p:grpSp>
            <p:nvGrpSpPr>
              <p:cNvPr id="2460" name="Group 2459"/>
              <p:cNvGrpSpPr/>
              <p:nvPr/>
            </p:nvGrpSpPr>
            <p:grpSpPr>
              <a:xfrm flipH="1">
                <a:off x="901797" y="2114330"/>
                <a:ext cx="135877" cy="377058"/>
                <a:chOff x="4419600" y="2886076"/>
                <a:chExt cx="306388" cy="1073149"/>
              </a:xfrm>
              <a:solidFill>
                <a:srgbClr val="A92229"/>
              </a:solidFill>
            </p:grpSpPr>
            <p:sp>
              <p:nvSpPr>
                <p:cNvPr id="2485" name="Freeform 6"/>
                <p:cNvSpPr>
                  <a:spLocks/>
                </p:cNvSpPr>
                <p:nvPr/>
              </p:nvSpPr>
              <p:spPr bwMode="auto">
                <a:xfrm>
                  <a:off x="4479925" y="2886076"/>
                  <a:ext cx="190500" cy="192087"/>
                </a:xfrm>
                <a:custGeom>
                  <a:avLst/>
                  <a:gdLst>
                    <a:gd name="T0" fmla="*/ 19 w 51"/>
                    <a:gd name="T1" fmla="*/ 48 h 51"/>
                    <a:gd name="T2" fmla="*/ 47 w 51"/>
                    <a:gd name="T3" fmla="*/ 32 h 51"/>
                    <a:gd name="T4" fmla="*/ 32 w 51"/>
                    <a:gd name="T5" fmla="*/ 3 h 51"/>
                    <a:gd name="T6" fmla="*/ 3 w 51"/>
                    <a:gd name="T7" fmla="*/ 19 h 51"/>
                    <a:gd name="T8" fmla="*/ 19 w 51"/>
                    <a:gd name="T9" fmla="*/ 48 h 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1" h="51">
                      <a:moveTo>
                        <a:pt x="19" y="48"/>
                      </a:moveTo>
                      <a:cubicBezTo>
                        <a:pt x="31" y="51"/>
                        <a:pt x="44" y="44"/>
                        <a:pt x="47" y="32"/>
                      </a:cubicBezTo>
                      <a:cubicBezTo>
                        <a:pt x="51" y="20"/>
                        <a:pt x="44" y="7"/>
                        <a:pt x="32" y="3"/>
                      </a:cubicBezTo>
                      <a:cubicBezTo>
                        <a:pt x="19" y="0"/>
                        <a:pt x="7" y="7"/>
                        <a:pt x="3" y="19"/>
                      </a:cubicBezTo>
                      <a:cubicBezTo>
                        <a:pt x="0" y="31"/>
                        <a:pt x="7" y="44"/>
                        <a:pt x="19" y="4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51435" tIns="25718" rIns="51435" bIns="25718" numCol="1" anchor="t" anchorCtr="0" compatLnSpc="1">
                  <a:prstTxWarp prst="textNoShape">
                    <a:avLst/>
                  </a:prstTxWarp>
                </a:bodyPr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en-GB" sz="1600" b="1" kern="0" dirty="0">
                    <a:solidFill>
                      <a:prstClr val="black"/>
                    </a:solidFill>
                    <a:cs typeface="Arial" charset="0"/>
                  </a:endParaRPr>
                </a:p>
              </p:txBody>
            </p:sp>
            <p:sp>
              <p:nvSpPr>
                <p:cNvPr id="2486" name="Freeform 7"/>
                <p:cNvSpPr>
                  <a:spLocks/>
                </p:cNvSpPr>
                <p:nvPr/>
              </p:nvSpPr>
              <p:spPr bwMode="auto">
                <a:xfrm>
                  <a:off x="4419600" y="3122613"/>
                  <a:ext cx="306388" cy="836612"/>
                </a:xfrm>
                <a:custGeom>
                  <a:avLst/>
                  <a:gdLst>
                    <a:gd name="T0" fmla="*/ 70 w 82"/>
                    <a:gd name="T1" fmla="*/ 0 h 223"/>
                    <a:gd name="T2" fmla="*/ 70 w 82"/>
                    <a:gd name="T3" fmla="*/ 0 h 223"/>
                    <a:gd name="T4" fmla="*/ 12 w 82"/>
                    <a:gd name="T5" fmla="*/ 0 h 223"/>
                    <a:gd name="T6" fmla="*/ 12 w 82"/>
                    <a:gd name="T7" fmla="*/ 0 h 223"/>
                    <a:gd name="T8" fmla="*/ 0 w 82"/>
                    <a:gd name="T9" fmla="*/ 12 h 223"/>
                    <a:gd name="T10" fmla="*/ 0 w 82"/>
                    <a:gd name="T11" fmla="*/ 100 h 223"/>
                    <a:gd name="T12" fmla="*/ 12 w 82"/>
                    <a:gd name="T13" fmla="*/ 112 h 223"/>
                    <a:gd name="T14" fmla="*/ 16 w 82"/>
                    <a:gd name="T15" fmla="*/ 112 h 223"/>
                    <a:gd name="T16" fmla="*/ 16 w 82"/>
                    <a:gd name="T17" fmla="*/ 211 h 223"/>
                    <a:gd name="T18" fmla="*/ 28 w 82"/>
                    <a:gd name="T19" fmla="*/ 223 h 223"/>
                    <a:gd name="T20" fmla="*/ 41 w 82"/>
                    <a:gd name="T21" fmla="*/ 211 h 223"/>
                    <a:gd name="T22" fmla="*/ 41 w 82"/>
                    <a:gd name="T23" fmla="*/ 121 h 223"/>
                    <a:gd name="T24" fmla="*/ 42 w 82"/>
                    <a:gd name="T25" fmla="*/ 121 h 223"/>
                    <a:gd name="T26" fmla="*/ 42 w 82"/>
                    <a:gd name="T27" fmla="*/ 211 h 223"/>
                    <a:gd name="T28" fmla="*/ 54 w 82"/>
                    <a:gd name="T29" fmla="*/ 223 h 223"/>
                    <a:gd name="T30" fmla="*/ 66 w 82"/>
                    <a:gd name="T31" fmla="*/ 211 h 223"/>
                    <a:gd name="T32" fmla="*/ 66 w 82"/>
                    <a:gd name="T33" fmla="*/ 112 h 223"/>
                    <a:gd name="T34" fmla="*/ 70 w 82"/>
                    <a:gd name="T35" fmla="*/ 112 h 223"/>
                    <a:gd name="T36" fmla="*/ 82 w 82"/>
                    <a:gd name="T37" fmla="*/ 100 h 223"/>
                    <a:gd name="T38" fmla="*/ 82 w 82"/>
                    <a:gd name="T39" fmla="*/ 12 h 223"/>
                    <a:gd name="T40" fmla="*/ 70 w 82"/>
                    <a:gd name="T41" fmla="*/ 0 h 2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82" h="223">
                      <a:moveTo>
                        <a:pt x="70" y="0"/>
                      </a:moveTo>
                      <a:cubicBezTo>
                        <a:pt x="70" y="0"/>
                        <a:pt x="70" y="0"/>
                        <a:pt x="70" y="0"/>
                      </a:cubicBezTo>
                      <a:cubicBezTo>
                        <a:pt x="12" y="0"/>
                        <a:pt x="12" y="0"/>
                        <a:pt x="12" y="0"/>
                      </a:cubicBezTo>
                      <a:cubicBezTo>
                        <a:pt x="12" y="0"/>
                        <a:pt x="12" y="0"/>
                        <a:pt x="12" y="0"/>
                      </a:cubicBezTo>
                      <a:cubicBezTo>
                        <a:pt x="6" y="0"/>
                        <a:pt x="0" y="5"/>
                        <a:pt x="0" y="12"/>
                      </a:cubicBezTo>
                      <a:cubicBezTo>
                        <a:pt x="0" y="100"/>
                        <a:pt x="0" y="100"/>
                        <a:pt x="0" y="100"/>
                      </a:cubicBezTo>
                      <a:cubicBezTo>
                        <a:pt x="0" y="107"/>
                        <a:pt x="6" y="112"/>
                        <a:pt x="12" y="112"/>
                      </a:cubicBezTo>
                      <a:cubicBezTo>
                        <a:pt x="14" y="112"/>
                        <a:pt x="15" y="112"/>
                        <a:pt x="16" y="112"/>
                      </a:cubicBezTo>
                      <a:cubicBezTo>
                        <a:pt x="16" y="211"/>
                        <a:pt x="16" y="211"/>
                        <a:pt x="16" y="211"/>
                      </a:cubicBezTo>
                      <a:cubicBezTo>
                        <a:pt x="16" y="218"/>
                        <a:pt x="22" y="223"/>
                        <a:pt x="28" y="223"/>
                      </a:cubicBezTo>
                      <a:cubicBezTo>
                        <a:pt x="35" y="223"/>
                        <a:pt x="41" y="218"/>
                        <a:pt x="41" y="211"/>
                      </a:cubicBezTo>
                      <a:cubicBezTo>
                        <a:pt x="41" y="121"/>
                        <a:pt x="41" y="121"/>
                        <a:pt x="41" y="121"/>
                      </a:cubicBezTo>
                      <a:cubicBezTo>
                        <a:pt x="42" y="121"/>
                        <a:pt x="42" y="121"/>
                        <a:pt x="42" y="121"/>
                      </a:cubicBezTo>
                      <a:cubicBezTo>
                        <a:pt x="42" y="211"/>
                        <a:pt x="42" y="211"/>
                        <a:pt x="42" y="211"/>
                      </a:cubicBezTo>
                      <a:cubicBezTo>
                        <a:pt x="42" y="218"/>
                        <a:pt x="47" y="223"/>
                        <a:pt x="54" y="223"/>
                      </a:cubicBezTo>
                      <a:cubicBezTo>
                        <a:pt x="61" y="223"/>
                        <a:pt x="66" y="218"/>
                        <a:pt x="66" y="211"/>
                      </a:cubicBezTo>
                      <a:cubicBezTo>
                        <a:pt x="66" y="112"/>
                        <a:pt x="66" y="112"/>
                        <a:pt x="66" y="112"/>
                      </a:cubicBezTo>
                      <a:cubicBezTo>
                        <a:pt x="67" y="112"/>
                        <a:pt x="69" y="112"/>
                        <a:pt x="70" y="112"/>
                      </a:cubicBezTo>
                      <a:cubicBezTo>
                        <a:pt x="76" y="112"/>
                        <a:pt x="82" y="107"/>
                        <a:pt x="82" y="100"/>
                      </a:cubicBezTo>
                      <a:cubicBezTo>
                        <a:pt x="82" y="12"/>
                        <a:pt x="82" y="12"/>
                        <a:pt x="82" y="12"/>
                      </a:cubicBezTo>
                      <a:cubicBezTo>
                        <a:pt x="82" y="5"/>
                        <a:pt x="76" y="0"/>
                        <a:pt x="7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51435" tIns="25718" rIns="51435" bIns="25718" numCol="1" anchor="t" anchorCtr="0" compatLnSpc="1">
                  <a:prstTxWarp prst="textNoShape">
                    <a:avLst/>
                  </a:prstTxWarp>
                </a:bodyPr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en-GB" sz="1600" b="1" kern="0" dirty="0">
                    <a:solidFill>
                      <a:prstClr val="black"/>
                    </a:solidFill>
                    <a:cs typeface="Arial" charset="0"/>
                  </a:endParaRPr>
                </a:p>
              </p:txBody>
            </p:sp>
          </p:grpSp>
          <p:grpSp>
            <p:nvGrpSpPr>
              <p:cNvPr id="2461" name="Group 2460"/>
              <p:cNvGrpSpPr/>
              <p:nvPr/>
            </p:nvGrpSpPr>
            <p:grpSpPr>
              <a:xfrm flipH="1">
                <a:off x="1093244" y="2114330"/>
                <a:ext cx="135877" cy="377058"/>
                <a:chOff x="4419600" y="2886076"/>
                <a:chExt cx="306388" cy="1073149"/>
              </a:xfrm>
              <a:solidFill>
                <a:srgbClr val="A92229"/>
              </a:solidFill>
            </p:grpSpPr>
            <p:sp>
              <p:nvSpPr>
                <p:cNvPr id="2483" name="Freeform 6"/>
                <p:cNvSpPr>
                  <a:spLocks/>
                </p:cNvSpPr>
                <p:nvPr/>
              </p:nvSpPr>
              <p:spPr bwMode="auto">
                <a:xfrm>
                  <a:off x="4479925" y="2886076"/>
                  <a:ext cx="190500" cy="192087"/>
                </a:xfrm>
                <a:custGeom>
                  <a:avLst/>
                  <a:gdLst>
                    <a:gd name="T0" fmla="*/ 19 w 51"/>
                    <a:gd name="T1" fmla="*/ 48 h 51"/>
                    <a:gd name="T2" fmla="*/ 47 w 51"/>
                    <a:gd name="T3" fmla="*/ 32 h 51"/>
                    <a:gd name="T4" fmla="*/ 32 w 51"/>
                    <a:gd name="T5" fmla="*/ 3 h 51"/>
                    <a:gd name="T6" fmla="*/ 3 w 51"/>
                    <a:gd name="T7" fmla="*/ 19 h 51"/>
                    <a:gd name="T8" fmla="*/ 19 w 51"/>
                    <a:gd name="T9" fmla="*/ 48 h 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1" h="51">
                      <a:moveTo>
                        <a:pt x="19" y="48"/>
                      </a:moveTo>
                      <a:cubicBezTo>
                        <a:pt x="31" y="51"/>
                        <a:pt x="44" y="44"/>
                        <a:pt x="47" y="32"/>
                      </a:cubicBezTo>
                      <a:cubicBezTo>
                        <a:pt x="51" y="20"/>
                        <a:pt x="44" y="7"/>
                        <a:pt x="32" y="3"/>
                      </a:cubicBezTo>
                      <a:cubicBezTo>
                        <a:pt x="19" y="0"/>
                        <a:pt x="7" y="7"/>
                        <a:pt x="3" y="19"/>
                      </a:cubicBezTo>
                      <a:cubicBezTo>
                        <a:pt x="0" y="31"/>
                        <a:pt x="7" y="44"/>
                        <a:pt x="19" y="4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51435" tIns="25718" rIns="51435" bIns="25718" numCol="1" anchor="t" anchorCtr="0" compatLnSpc="1">
                  <a:prstTxWarp prst="textNoShape">
                    <a:avLst/>
                  </a:prstTxWarp>
                </a:bodyPr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en-GB" sz="1600" b="1" kern="0" dirty="0">
                    <a:solidFill>
                      <a:prstClr val="black"/>
                    </a:solidFill>
                    <a:cs typeface="Arial" charset="0"/>
                  </a:endParaRPr>
                </a:p>
              </p:txBody>
            </p:sp>
            <p:sp>
              <p:nvSpPr>
                <p:cNvPr id="2484" name="Freeform 7"/>
                <p:cNvSpPr>
                  <a:spLocks/>
                </p:cNvSpPr>
                <p:nvPr/>
              </p:nvSpPr>
              <p:spPr bwMode="auto">
                <a:xfrm>
                  <a:off x="4419600" y="3122613"/>
                  <a:ext cx="306388" cy="836612"/>
                </a:xfrm>
                <a:custGeom>
                  <a:avLst/>
                  <a:gdLst>
                    <a:gd name="T0" fmla="*/ 70 w 82"/>
                    <a:gd name="T1" fmla="*/ 0 h 223"/>
                    <a:gd name="T2" fmla="*/ 70 w 82"/>
                    <a:gd name="T3" fmla="*/ 0 h 223"/>
                    <a:gd name="T4" fmla="*/ 12 w 82"/>
                    <a:gd name="T5" fmla="*/ 0 h 223"/>
                    <a:gd name="T6" fmla="*/ 12 w 82"/>
                    <a:gd name="T7" fmla="*/ 0 h 223"/>
                    <a:gd name="T8" fmla="*/ 0 w 82"/>
                    <a:gd name="T9" fmla="*/ 12 h 223"/>
                    <a:gd name="T10" fmla="*/ 0 w 82"/>
                    <a:gd name="T11" fmla="*/ 100 h 223"/>
                    <a:gd name="T12" fmla="*/ 12 w 82"/>
                    <a:gd name="T13" fmla="*/ 112 h 223"/>
                    <a:gd name="T14" fmla="*/ 16 w 82"/>
                    <a:gd name="T15" fmla="*/ 112 h 223"/>
                    <a:gd name="T16" fmla="*/ 16 w 82"/>
                    <a:gd name="T17" fmla="*/ 211 h 223"/>
                    <a:gd name="T18" fmla="*/ 28 w 82"/>
                    <a:gd name="T19" fmla="*/ 223 h 223"/>
                    <a:gd name="T20" fmla="*/ 41 w 82"/>
                    <a:gd name="T21" fmla="*/ 211 h 223"/>
                    <a:gd name="T22" fmla="*/ 41 w 82"/>
                    <a:gd name="T23" fmla="*/ 121 h 223"/>
                    <a:gd name="T24" fmla="*/ 42 w 82"/>
                    <a:gd name="T25" fmla="*/ 121 h 223"/>
                    <a:gd name="T26" fmla="*/ 42 w 82"/>
                    <a:gd name="T27" fmla="*/ 211 h 223"/>
                    <a:gd name="T28" fmla="*/ 54 w 82"/>
                    <a:gd name="T29" fmla="*/ 223 h 223"/>
                    <a:gd name="T30" fmla="*/ 66 w 82"/>
                    <a:gd name="T31" fmla="*/ 211 h 223"/>
                    <a:gd name="T32" fmla="*/ 66 w 82"/>
                    <a:gd name="T33" fmla="*/ 112 h 223"/>
                    <a:gd name="T34" fmla="*/ 70 w 82"/>
                    <a:gd name="T35" fmla="*/ 112 h 223"/>
                    <a:gd name="T36" fmla="*/ 82 w 82"/>
                    <a:gd name="T37" fmla="*/ 100 h 223"/>
                    <a:gd name="T38" fmla="*/ 82 w 82"/>
                    <a:gd name="T39" fmla="*/ 12 h 223"/>
                    <a:gd name="T40" fmla="*/ 70 w 82"/>
                    <a:gd name="T41" fmla="*/ 0 h 2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82" h="223">
                      <a:moveTo>
                        <a:pt x="70" y="0"/>
                      </a:moveTo>
                      <a:cubicBezTo>
                        <a:pt x="70" y="0"/>
                        <a:pt x="70" y="0"/>
                        <a:pt x="70" y="0"/>
                      </a:cubicBezTo>
                      <a:cubicBezTo>
                        <a:pt x="12" y="0"/>
                        <a:pt x="12" y="0"/>
                        <a:pt x="12" y="0"/>
                      </a:cubicBezTo>
                      <a:cubicBezTo>
                        <a:pt x="12" y="0"/>
                        <a:pt x="12" y="0"/>
                        <a:pt x="12" y="0"/>
                      </a:cubicBezTo>
                      <a:cubicBezTo>
                        <a:pt x="6" y="0"/>
                        <a:pt x="0" y="5"/>
                        <a:pt x="0" y="12"/>
                      </a:cubicBezTo>
                      <a:cubicBezTo>
                        <a:pt x="0" y="100"/>
                        <a:pt x="0" y="100"/>
                        <a:pt x="0" y="100"/>
                      </a:cubicBezTo>
                      <a:cubicBezTo>
                        <a:pt x="0" y="107"/>
                        <a:pt x="6" y="112"/>
                        <a:pt x="12" y="112"/>
                      </a:cubicBezTo>
                      <a:cubicBezTo>
                        <a:pt x="14" y="112"/>
                        <a:pt x="15" y="112"/>
                        <a:pt x="16" y="112"/>
                      </a:cubicBezTo>
                      <a:cubicBezTo>
                        <a:pt x="16" y="211"/>
                        <a:pt x="16" y="211"/>
                        <a:pt x="16" y="211"/>
                      </a:cubicBezTo>
                      <a:cubicBezTo>
                        <a:pt x="16" y="218"/>
                        <a:pt x="22" y="223"/>
                        <a:pt x="28" y="223"/>
                      </a:cubicBezTo>
                      <a:cubicBezTo>
                        <a:pt x="35" y="223"/>
                        <a:pt x="41" y="218"/>
                        <a:pt x="41" y="211"/>
                      </a:cubicBezTo>
                      <a:cubicBezTo>
                        <a:pt x="41" y="121"/>
                        <a:pt x="41" y="121"/>
                        <a:pt x="41" y="121"/>
                      </a:cubicBezTo>
                      <a:cubicBezTo>
                        <a:pt x="42" y="121"/>
                        <a:pt x="42" y="121"/>
                        <a:pt x="42" y="121"/>
                      </a:cubicBezTo>
                      <a:cubicBezTo>
                        <a:pt x="42" y="211"/>
                        <a:pt x="42" y="211"/>
                        <a:pt x="42" y="211"/>
                      </a:cubicBezTo>
                      <a:cubicBezTo>
                        <a:pt x="42" y="218"/>
                        <a:pt x="47" y="223"/>
                        <a:pt x="54" y="223"/>
                      </a:cubicBezTo>
                      <a:cubicBezTo>
                        <a:pt x="61" y="223"/>
                        <a:pt x="66" y="218"/>
                        <a:pt x="66" y="211"/>
                      </a:cubicBezTo>
                      <a:cubicBezTo>
                        <a:pt x="66" y="112"/>
                        <a:pt x="66" y="112"/>
                        <a:pt x="66" y="112"/>
                      </a:cubicBezTo>
                      <a:cubicBezTo>
                        <a:pt x="67" y="112"/>
                        <a:pt x="69" y="112"/>
                        <a:pt x="70" y="112"/>
                      </a:cubicBezTo>
                      <a:cubicBezTo>
                        <a:pt x="76" y="112"/>
                        <a:pt x="82" y="107"/>
                        <a:pt x="82" y="100"/>
                      </a:cubicBezTo>
                      <a:cubicBezTo>
                        <a:pt x="82" y="12"/>
                        <a:pt x="82" y="12"/>
                        <a:pt x="82" y="12"/>
                      </a:cubicBezTo>
                      <a:cubicBezTo>
                        <a:pt x="82" y="5"/>
                        <a:pt x="76" y="0"/>
                        <a:pt x="7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51435" tIns="25718" rIns="51435" bIns="25718" numCol="1" anchor="t" anchorCtr="0" compatLnSpc="1">
                  <a:prstTxWarp prst="textNoShape">
                    <a:avLst/>
                  </a:prstTxWarp>
                </a:bodyPr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en-GB" sz="1600" b="1" kern="0" dirty="0">
                    <a:solidFill>
                      <a:prstClr val="black"/>
                    </a:solidFill>
                    <a:cs typeface="Arial" charset="0"/>
                  </a:endParaRPr>
                </a:p>
              </p:txBody>
            </p:sp>
          </p:grpSp>
          <p:grpSp>
            <p:nvGrpSpPr>
              <p:cNvPr id="2462" name="Group 2461"/>
              <p:cNvGrpSpPr/>
              <p:nvPr/>
            </p:nvGrpSpPr>
            <p:grpSpPr>
              <a:xfrm flipH="1">
                <a:off x="1284691" y="2114330"/>
                <a:ext cx="135877" cy="377058"/>
                <a:chOff x="4419600" y="2886076"/>
                <a:chExt cx="306388" cy="1073149"/>
              </a:xfrm>
              <a:solidFill>
                <a:srgbClr val="A92229"/>
              </a:solidFill>
            </p:grpSpPr>
            <p:sp>
              <p:nvSpPr>
                <p:cNvPr id="2481" name="Freeform 6"/>
                <p:cNvSpPr>
                  <a:spLocks/>
                </p:cNvSpPr>
                <p:nvPr/>
              </p:nvSpPr>
              <p:spPr bwMode="auto">
                <a:xfrm>
                  <a:off x="4479925" y="2886076"/>
                  <a:ext cx="190500" cy="192087"/>
                </a:xfrm>
                <a:custGeom>
                  <a:avLst/>
                  <a:gdLst>
                    <a:gd name="T0" fmla="*/ 19 w 51"/>
                    <a:gd name="T1" fmla="*/ 48 h 51"/>
                    <a:gd name="T2" fmla="*/ 47 w 51"/>
                    <a:gd name="T3" fmla="*/ 32 h 51"/>
                    <a:gd name="T4" fmla="*/ 32 w 51"/>
                    <a:gd name="T5" fmla="*/ 3 h 51"/>
                    <a:gd name="T6" fmla="*/ 3 w 51"/>
                    <a:gd name="T7" fmla="*/ 19 h 51"/>
                    <a:gd name="T8" fmla="*/ 19 w 51"/>
                    <a:gd name="T9" fmla="*/ 48 h 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1" h="51">
                      <a:moveTo>
                        <a:pt x="19" y="48"/>
                      </a:moveTo>
                      <a:cubicBezTo>
                        <a:pt x="31" y="51"/>
                        <a:pt x="44" y="44"/>
                        <a:pt x="47" y="32"/>
                      </a:cubicBezTo>
                      <a:cubicBezTo>
                        <a:pt x="51" y="20"/>
                        <a:pt x="44" y="7"/>
                        <a:pt x="32" y="3"/>
                      </a:cubicBezTo>
                      <a:cubicBezTo>
                        <a:pt x="19" y="0"/>
                        <a:pt x="7" y="7"/>
                        <a:pt x="3" y="19"/>
                      </a:cubicBezTo>
                      <a:cubicBezTo>
                        <a:pt x="0" y="31"/>
                        <a:pt x="7" y="44"/>
                        <a:pt x="19" y="4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51435" tIns="25718" rIns="51435" bIns="25718" numCol="1" anchor="t" anchorCtr="0" compatLnSpc="1">
                  <a:prstTxWarp prst="textNoShape">
                    <a:avLst/>
                  </a:prstTxWarp>
                </a:bodyPr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en-GB" sz="1600" b="1" kern="0" dirty="0">
                    <a:solidFill>
                      <a:prstClr val="black"/>
                    </a:solidFill>
                    <a:cs typeface="Arial" charset="0"/>
                  </a:endParaRPr>
                </a:p>
              </p:txBody>
            </p:sp>
            <p:sp>
              <p:nvSpPr>
                <p:cNvPr id="2482" name="Freeform 7"/>
                <p:cNvSpPr>
                  <a:spLocks/>
                </p:cNvSpPr>
                <p:nvPr/>
              </p:nvSpPr>
              <p:spPr bwMode="auto">
                <a:xfrm>
                  <a:off x="4419600" y="3122613"/>
                  <a:ext cx="306388" cy="836612"/>
                </a:xfrm>
                <a:custGeom>
                  <a:avLst/>
                  <a:gdLst>
                    <a:gd name="T0" fmla="*/ 70 w 82"/>
                    <a:gd name="T1" fmla="*/ 0 h 223"/>
                    <a:gd name="T2" fmla="*/ 70 w 82"/>
                    <a:gd name="T3" fmla="*/ 0 h 223"/>
                    <a:gd name="T4" fmla="*/ 12 w 82"/>
                    <a:gd name="T5" fmla="*/ 0 h 223"/>
                    <a:gd name="T6" fmla="*/ 12 w 82"/>
                    <a:gd name="T7" fmla="*/ 0 h 223"/>
                    <a:gd name="T8" fmla="*/ 0 w 82"/>
                    <a:gd name="T9" fmla="*/ 12 h 223"/>
                    <a:gd name="T10" fmla="*/ 0 w 82"/>
                    <a:gd name="T11" fmla="*/ 100 h 223"/>
                    <a:gd name="T12" fmla="*/ 12 w 82"/>
                    <a:gd name="T13" fmla="*/ 112 h 223"/>
                    <a:gd name="T14" fmla="*/ 16 w 82"/>
                    <a:gd name="T15" fmla="*/ 112 h 223"/>
                    <a:gd name="T16" fmla="*/ 16 w 82"/>
                    <a:gd name="T17" fmla="*/ 211 h 223"/>
                    <a:gd name="T18" fmla="*/ 28 w 82"/>
                    <a:gd name="T19" fmla="*/ 223 h 223"/>
                    <a:gd name="T20" fmla="*/ 41 w 82"/>
                    <a:gd name="T21" fmla="*/ 211 h 223"/>
                    <a:gd name="T22" fmla="*/ 41 w 82"/>
                    <a:gd name="T23" fmla="*/ 121 h 223"/>
                    <a:gd name="T24" fmla="*/ 42 w 82"/>
                    <a:gd name="T25" fmla="*/ 121 h 223"/>
                    <a:gd name="T26" fmla="*/ 42 w 82"/>
                    <a:gd name="T27" fmla="*/ 211 h 223"/>
                    <a:gd name="T28" fmla="*/ 54 w 82"/>
                    <a:gd name="T29" fmla="*/ 223 h 223"/>
                    <a:gd name="T30" fmla="*/ 66 w 82"/>
                    <a:gd name="T31" fmla="*/ 211 h 223"/>
                    <a:gd name="T32" fmla="*/ 66 w 82"/>
                    <a:gd name="T33" fmla="*/ 112 h 223"/>
                    <a:gd name="T34" fmla="*/ 70 w 82"/>
                    <a:gd name="T35" fmla="*/ 112 h 223"/>
                    <a:gd name="T36" fmla="*/ 82 w 82"/>
                    <a:gd name="T37" fmla="*/ 100 h 223"/>
                    <a:gd name="T38" fmla="*/ 82 w 82"/>
                    <a:gd name="T39" fmla="*/ 12 h 223"/>
                    <a:gd name="T40" fmla="*/ 70 w 82"/>
                    <a:gd name="T41" fmla="*/ 0 h 2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82" h="223">
                      <a:moveTo>
                        <a:pt x="70" y="0"/>
                      </a:moveTo>
                      <a:cubicBezTo>
                        <a:pt x="70" y="0"/>
                        <a:pt x="70" y="0"/>
                        <a:pt x="70" y="0"/>
                      </a:cubicBezTo>
                      <a:cubicBezTo>
                        <a:pt x="12" y="0"/>
                        <a:pt x="12" y="0"/>
                        <a:pt x="12" y="0"/>
                      </a:cubicBezTo>
                      <a:cubicBezTo>
                        <a:pt x="12" y="0"/>
                        <a:pt x="12" y="0"/>
                        <a:pt x="12" y="0"/>
                      </a:cubicBezTo>
                      <a:cubicBezTo>
                        <a:pt x="6" y="0"/>
                        <a:pt x="0" y="5"/>
                        <a:pt x="0" y="12"/>
                      </a:cubicBezTo>
                      <a:cubicBezTo>
                        <a:pt x="0" y="100"/>
                        <a:pt x="0" y="100"/>
                        <a:pt x="0" y="100"/>
                      </a:cubicBezTo>
                      <a:cubicBezTo>
                        <a:pt x="0" y="107"/>
                        <a:pt x="6" y="112"/>
                        <a:pt x="12" y="112"/>
                      </a:cubicBezTo>
                      <a:cubicBezTo>
                        <a:pt x="14" y="112"/>
                        <a:pt x="15" y="112"/>
                        <a:pt x="16" y="112"/>
                      </a:cubicBezTo>
                      <a:cubicBezTo>
                        <a:pt x="16" y="211"/>
                        <a:pt x="16" y="211"/>
                        <a:pt x="16" y="211"/>
                      </a:cubicBezTo>
                      <a:cubicBezTo>
                        <a:pt x="16" y="218"/>
                        <a:pt x="22" y="223"/>
                        <a:pt x="28" y="223"/>
                      </a:cubicBezTo>
                      <a:cubicBezTo>
                        <a:pt x="35" y="223"/>
                        <a:pt x="41" y="218"/>
                        <a:pt x="41" y="211"/>
                      </a:cubicBezTo>
                      <a:cubicBezTo>
                        <a:pt x="41" y="121"/>
                        <a:pt x="41" y="121"/>
                        <a:pt x="41" y="121"/>
                      </a:cubicBezTo>
                      <a:cubicBezTo>
                        <a:pt x="42" y="121"/>
                        <a:pt x="42" y="121"/>
                        <a:pt x="42" y="121"/>
                      </a:cubicBezTo>
                      <a:cubicBezTo>
                        <a:pt x="42" y="211"/>
                        <a:pt x="42" y="211"/>
                        <a:pt x="42" y="211"/>
                      </a:cubicBezTo>
                      <a:cubicBezTo>
                        <a:pt x="42" y="218"/>
                        <a:pt x="47" y="223"/>
                        <a:pt x="54" y="223"/>
                      </a:cubicBezTo>
                      <a:cubicBezTo>
                        <a:pt x="61" y="223"/>
                        <a:pt x="66" y="218"/>
                        <a:pt x="66" y="211"/>
                      </a:cubicBezTo>
                      <a:cubicBezTo>
                        <a:pt x="66" y="112"/>
                        <a:pt x="66" y="112"/>
                        <a:pt x="66" y="112"/>
                      </a:cubicBezTo>
                      <a:cubicBezTo>
                        <a:pt x="67" y="112"/>
                        <a:pt x="69" y="112"/>
                        <a:pt x="70" y="112"/>
                      </a:cubicBezTo>
                      <a:cubicBezTo>
                        <a:pt x="76" y="112"/>
                        <a:pt x="82" y="107"/>
                        <a:pt x="82" y="100"/>
                      </a:cubicBezTo>
                      <a:cubicBezTo>
                        <a:pt x="82" y="12"/>
                        <a:pt x="82" y="12"/>
                        <a:pt x="82" y="12"/>
                      </a:cubicBezTo>
                      <a:cubicBezTo>
                        <a:pt x="82" y="5"/>
                        <a:pt x="76" y="0"/>
                        <a:pt x="7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51435" tIns="25718" rIns="51435" bIns="25718" numCol="1" anchor="t" anchorCtr="0" compatLnSpc="1">
                  <a:prstTxWarp prst="textNoShape">
                    <a:avLst/>
                  </a:prstTxWarp>
                </a:bodyPr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en-GB" sz="1600" b="1" kern="0" dirty="0">
                    <a:solidFill>
                      <a:prstClr val="black"/>
                    </a:solidFill>
                    <a:cs typeface="Arial" charset="0"/>
                  </a:endParaRPr>
                </a:p>
              </p:txBody>
            </p:sp>
          </p:grpSp>
          <p:grpSp>
            <p:nvGrpSpPr>
              <p:cNvPr id="2463" name="Group 2462"/>
              <p:cNvGrpSpPr/>
              <p:nvPr/>
            </p:nvGrpSpPr>
            <p:grpSpPr>
              <a:xfrm flipH="1">
                <a:off x="1476139" y="2114330"/>
                <a:ext cx="135877" cy="377058"/>
                <a:chOff x="4419600" y="2886076"/>
                <a:chExt cx="306388" cy="1073149"/>
              </a:xfrm>
              <a:solidFill>
                <a:srgbClr val="A92229"/>
              </a:solidFill>
            </p:grpSpPr>
            <p:sp>
              <p:nvSpPr>
                <p:cNvPr id="2479" name="Freeform 6"/>
                <p:cNvSpPr>
                  <a:spLocks/>
                </p:cNvSpPr>
                <p:nvPr/>
              </p:nvSpPr>
              <p:spPr bwMode="auto">
                <a:xfrm>
                  <a:off x="4479925" y="2886076"/>
                  <a:ext cx="190500" cy="192087"/>
                </a:xfrm>
                <a:custGeom>
                  <a:avLst/>
                  <a:gdLst>
                    <a:gd name="T0" fmla="*/ 19 w 51"/>
                    <a:gd name="T1" fmla="*/ 48 h 51"/>
                    <a:gd name="T2" fmla="*/ 47 w 51"/>
                    <a:gd name="T3" fmla="*/ 32 h 51"/>
                    <a:gd name="T4" fmla="*/ 32 w 51"/>
                    <a:gd name="T5" fmla="*/ 3 h 51"/>
                    <a:gd name="T6" fmla="*/ 3 w 51"/>
                    <a:gd name="T7" fmla="*/ 19 h 51"/>
                    <a:gd name="T8" fmla="*/ 19 w 51"/>
                    <a:gd name="T9" fmla="*/ 48 h 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1" h="51">
                      <a:moveTo>
                        <a:pt x="19" y="48"/>
                      </a:moveTo>
                      <a:cubicBezTo>
                        <a:pt x="31" y="51"/>
                        <a:pt x="44" y="44"/>
                        <a:pt x="47" y="32"/>
                      </a:cubicBezTo>
                      <a:cubicBezTo>
                        <a:pt x="51" y="20"/>
                        <a:pt x="44" y="7"/>
                        <a:pt x="32" y="3"/>
                      </a:cubicBezTo>
                      <a:cubicBezTo>
                        <a:pt x="19" y="0"/>
                        <a:pt x="7" y="7"/>
                        <a:pt x="3" y="19"/>
                      </a:cubicBezTo>
                      <a:cubicBezTo>
                        <a:pt x="0" y="31"/>
                        <a:pt x="7" y="44"/>
                        <a:pt x="19" y="4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51435" tIns="25718" rIns="51435" bIns="25718" numCol="1" anchor="t" anchorCtr="0" compatLnSpc="1">
                  <a:prstTxWarp prst="textNoShape">
                    <a:avLst/>
                  </a:prstTxWarp>
                </a:bodyPr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en-GB" sz="1600" b="1" kern="0" dirty="0">
                    <a:solidFill>
                      <a:prstClr val="black"/>
                    </a:solidFill>
                    <a:cs typeface="Arial" charset="0"/>
                  </a:endParaRPr>
                </a:p>
              </p:txBody>
            </p:sp>
            <p:sp>
              <p:nvSpPr>
                <p:cNvPr id="2480" name="Freeform 7"/>
                <p:cNvSpPr>
                  <a:spLocks/>
                </p:cNvSpPr>
                <p:nvPr/>
              </p:nvSpPr>
              <p:spPr bwMode="auto">
                <a:xfrm>
                  <a:off x="4419600" y="3122613"/>
                  <a:ext cx="306388" cy="836612"/>
                </a:xfrm>
                <a:custGeom>
                  <a:avLst/>
                  <a:gdLst>
                    <a:gd name="T0" fmla="*/ 70 w 82"/>
                    <a:gd name="T1" fmla="*/ 0 h 223"/>
                    <a:gd name="T2" fmla="*/ 70 w 82"/>
                    <a:gd name="T3" fmla="*/ 0 h 223"/>
                    <a:gd name="T4" fmla="*/ 12 w 82"/>
                    <a:gd name="T5" fmla="*/ 0 h 223"/>
                    <a:gd name="T6" fmla="*/ 12 w 82"/>
                    <a:gd name="T7" fmla="*/ 0 h 223"/>
                    <a:gd name="T8" fmla="*/ 0 w 82"/>
                    <a:gd name="T9" fmla="*/ 12 h 223"/>
                    <a:gd name="T10" fmla="*/ 0 w 82"/>
                    <a:gd name="T11" fmla="*/ 100 h 223"/>
                    <a:gd name="T12" fmla="*/ 12 w 82"/>
                    <a:gd name="T13" fmla="*/ 112 h 223"/>
                    <a:gd name="T14" fmla="*/ 16 w 82"/>
                    <a:gd name="T15" fmla="*/ 112 h 223"/>
                    <a:gd name="T16" fmla="*/ 16 w 82"/>
                    <a:gd name="T17" fmla="*/ 211 h 223"/>
                    <a:gd name="T18" fmla="*/ 28 w 82"/>
                    <a:gd name="T19" fmla="*/ 223 h 223"/>
                    <a:gd name="T20" fmla="*/ 41 w 82"/>
                    <a:gd name="T21" fmla="*/ 211 h 223"/>
                    <a:gd name="T22" fmla="*/ 41 w 82"/>
                    <a:gd name="T23" fmla="*/ 121 h 223"/>
                    <a:gd name="T24" fmla="*/ 42 w 82"/>
                    <a:gd name="T25" fmla="*/ 121 h 223"/>
                    <a:gd name="T26" fmla="*/ 42 w 82"/>
                    <a:gd name="T27" fmla="*/ 211 h 223"/>
                    <a:gd name="T28" fmla="*/ 54 w 82"/>
                    <a:gd name="T29" fmla="*/ 223 h 223"/>
                    <a:gd name="T30" fmla="*/ 66 w 82"/>
                    <a:gd name="T31" fmla="*/ 211 h 223"/>
                    <a:gd name="T32" fmla="*/ 66 w 82"/>
                    <a:gd name="T33" fmla="*/ 112 h 223"/>
                    <a:gd name="T34" fmla="*/ 70 w 82"/>
                    <a:gd name="T35" fmla="*/ 112 h 223"/>
                    <a:gd name="T36" fmla="*/ 82 w 82"/>
                    <a:gd name="T37" fmla="*/ 100 h 223"/>
                    <a:gd name="T38" fmla="*/ 82 w 82"/>
                    <a:gd name="T39" fmla="*/ 12 h 223"/>
                    <a:gd name="T40" fmla="*/ 70 w 82"/>
                    <a:gd name="T41" fmla="*/ 0 h 2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82" h="223">
                      <a:moveTo>
                        <a:pt x="70" y="0"/>
                      </a:moveTo>
                      <a:cubicBezTo>
                        <a:pt x="70" y="0"/>
                        <a:pt x="70" y="0"/>
                        <a:pt x="70" y="0"/>
                      </a:cubicBezTo>
                      <a:cubicBezTo>
                        <a:pt x="12" y="0"/>
                        <a:pt x="12" y="0"/>
                        <a:pt x="12" y="0"/>
                      </a:cubicBezTo>
                      <a:cubicBezTo>
                        <a:pt x="12" y="0"/>
                        <a:pt x="12" y="0"/>
                        <a:pt x="12" y="0"/>
                      </a:cubicBezTo>
                      <a:cubicBezTo>
                        <a:pt x="6" y="0"/>
                        <a:pt x="0" y="5"/>
                        <a:pt x="0" y="12"/>
                      </a:cubicBezTo>
                      <a:cubicBezTo>
                        <a:pt x="0" y="100"/>
                        <a:pt x="0" y="100"/>
                        <a:pt x="0" y="100"/>
                      </a:cubicBezTo>
                      <a:cubicBezTo>
                        <a:pt x="0" y="107"/>
                        <a:pt x="6" y="112"/>
                        <a:pt x="12" y="112"/>
                      </a:cubicBezTo>
                      <a:cubicBezTo>
                        <a:pt x="14" y="112"/>
                        <a:pt x="15" y="112"/>
                        <a:pt x="16" y="112"/>
                      </a:cubicBezTo>
                      <a:cubicBezTo>
                        <a:pt x="16" y="211"/>
                        <a:pt x="16" y="211"/>
                        <a:pt x="16" y="211"/>
                      </a:cubicBezTo>
                      <a:cubicBezTo>
                        <a:pt x="16" y="218"/>
                        <a:pt x="22" y="223"/>
                        <a:pt x="28" y="223"/>
                      </a:cubicBezTo>
                      <a:cubicBezTo>
                        <a:pt x="35" y="223"/>
                        <a:pt x="41" y="218"/>
                        <a:pt x="41" y="211"/>
                      </a:cubicBezTo>
                      <a:cubicBezTo>
                        <a:pt x="41" y="121"/>
                        <a:pt x="41" y="121"/>
                        <a:pt x="41" y="121"/>
                      </a:cubicBezTo>
                      <a:cubicBezTo>
                        <a:pt x="42" y="121"/>
                        <a:pt x="42" y="121"/>
                        <a:pt x="42" y="121"/>
                      </a:cubicBezTo>
                      <a:cubicBezTo>
                        <a:pt x="42" y="211"/>
                        <a:pt x="42" y="211"/>
                        <a:pt x="42" y="211"/>
                      </a:cubicBezTo>
                      <a:cubicBezTo>
                        <a:pt x="42" y="218"/>
                        <a:pt x="47" y="223"/>
                        <a:pt x="54" y="223"/>
                      </a:cubicBezTo>
                      <a:cubicBezTo>
                        <a:pt x="61" y="223"/>
                        <a:pt x="66" y="218"/>
                        <a:pt x="66" y="211"/>
                      </a:cubicBezTo>
                      <a:cubicBezTo>
                        <a:pt x="66" y="112"/>
                        <a:pt x="66" y="112"/>
                        <a:pt x="66" y="112"/>
                      </a:cubicBezTo>
                      <a:cubicBezTo>
                        <a:pt x="67" y="112"/>
                        <a:pt x="69" y="112"/>
                        <a:pt x="70" y="112"/>
                      </a:cubicBezTo>
                      <a:cubicBezTo>
                        <a:pt x="76" y="112"/>
                        <a:pt x="82" y="107"/>
                        <a:pt x="82" y="100"/>
                      </a:cubicBezTo>
                      <a:cubicBezTo>
                        <a:pt x="82" y="12"/>
                        <a:pt x="82" y="12"/>
                        <a:pt x="82" y="12"/>
                      </a:cubicBezTo>
                      <a:cubicBezTo>
                        <a:pt x="82" y="5"/>
                        <a:pt x="76" y="0"/>
                        <a:pt x="7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51435" tIns="25718" rIns="51435" bIns="25718" numCol="1" anchor="t" anchorCtr="0" compatLnSpc="1">
                  <a:prstTxWarp prst="textNoShape">
                    <a:avLst/>
                  </a:prstTxWarp>
                </a:bodyPr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en-GB" sz="1600" b="1" kern="0" dirty="0">
                    <a:solidFill>
                      <a:prstClr val="black"/>
                    </a:solidFill>
                    <a:cs typeface="Arial" charset="0"/>
                  </a:endParaRPr>
                </a:p>
              </p:txBody>
            </p:sp>
          </p:grpSp>
          <p:grpSp>
            <p:nvGrpSpPr>
              <p:cNvPr id="2464" name="Group 2463"/>
              <p:cNvGrpSpPr/>
              <p:nvPr/>
            </p:nvGrpSpPr>
            <p:grpSpPr>
              <a:xfrm flipH="1">
                <a:off x="710350" y="2513352"/>
                <a:ext cx="135877" cy="377058"/>
                <a:chOff x="4419600" y="2886076"/>
                <a:chExt cx="306388" cy="1073149"/>
              </a:xfrm>
              <a:solidFill>
                <a:srgbClr val="A92229"/>
              </a:solidFill>
            </p:grpSpPr>
            <p:sp>
              <p:nvSpPr>
                <p:cNvPr id="2477" name="Freeform 6"/>
                <p:cNvSpPr>
                  <a:spLocks/>
                </p:cNvSpPr>
                <p:nvPr/>
              </p:nvSpPr>
              <p:spPr bwMode="auto">
                <a:xfrm>
                  <a:off x="4479925" y="2886076"/>
                  <a:ext cx="190500" cy="192087"/>
                </a:xfrm>
                <a:custGeom>
                  <a:avLst/>
                  <a:gdLst>
                    <a:gd name="T0" fmla="*/ 19 w 51"/>
                    <a:gd name="T1" fmla="*/ 48 h 51"/>
                    <a:gd name="T2" fmla="*/ 47 w 51"/>
                    <a:gd name="T3" fmla="*/ 32 h 51"/>
                    <a:gd name="T4" fmla="*/ 32 w 51"/>
                    <a:gd name="T5" fmla="*/ 3 h 51"/>
                    <a:gd name="T6" fmla="*/ 3 w 51"/>
                    <a:gd name="T7" fmla="*/ 19 h 51"/>
                    <a:gd name="T8" fmla="*/ 19 w 51"/>
                    <a:gd name="T9" fmla="*/ 48 h 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1" h="51">
                      <a:moveTo>
                        <a:pt x="19" y="48"/>
                      </a:moveTo>
                      <a:cubicBezTo>
                        <a:pt x="31" y="51"/>
                        <a:pt x="44" y="44"/>
                        <a:pt x="47" y="32"/>
                      </a:cubicBezTo>
                      <a:cubicBezTo>
                        <a:pt x="51" y="20"/>
                        <a:pt x="44" y="7"/>
                        <a:pt x="32" y="3"/>
                      </a:cubicBezTo>
                      <a:cubicBezTo>
                        <a:pt x="19" y="0"/>
                        <a:pt x="7" y="7"/>
                        <a:pt x="3" y="19"/>
                      </a:cubicBezTo>
                      <a:cubicBezTo>
                        <a:pt x="0" y="31"/>
                        <a:pt x="7" y="44"/>
                        <a:pt x="19" y="4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51435" tIns="25718" rIns="51435" bIns="25718" numCol="1" anchor="t" anchorCtr="0" compatLnSpc="1">
                  <a:prstTxWarp prst="textNoShape">
                    <a:avLst/>
                  </a:prstTxWarp>
                </a:bodyPr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en-GB" sz="1600" b="1" kern="0" dirty="0">
                    <a:solidFill>
                      <a:prstClr val="black"/>
                    </a:solidFill>
                    <a:cs typeface="Arial" charset="0"/>
                  </a:endParaRPr>
                </a:p>
              </p:txBody>
            </p:sp>
            <p:sp>
              <p:nvSpPr>
                <p:cNvPr id="2478" name="Freeform 7"/>
                <p:cNvSpPr>
                  <a:spLocks/>
                </p:cNvSpPr>
                <p:nvPr/>
              </p:nvSpPr>
              <p:spPr bwMode="auto">
                <a:xfrm>
                  <a:off x="4419600" y="3122613"/>
                  <a:ext cx="306388" cy="836612"/>
                </a:xfrm>
                <a:custGeom>
                  <a:avLst/>
                  <a:gdLst>
                    <a:gd name="T0" fmla="*/ 70 w 82"/>
                    <a:gd name="T1" fmla="*/ 0 h 223"/>
                    <a:gd name="T2" fmla="*/ 70 w 82"/>
                    <a:gd name="T3" fmla="*/ 0 h 223"/>
                    <a:gd name="T4" fmla="*/ 12 w 82"/>
                    <a:gd name="T5" fmla="*/ 0 h 223"/>
                    <a:gd name="T6" fmla="*/ 12 w 82"/>
                    <a:gd name="T7" fmla="*/ 0 h 223"/>
                    <a:gd name="T8" fmla="*/ 0 w 82"/>
                    <a:gd name="T9" fmla="*/ 12 h 223"/>
                    <a:gd name="T10" fmla="*/ 0 w 82"/>
                    <a:gd name="T11" fmla="*/ 100 h 223"/>
                    <a:gd name="T12" fmla="*/ 12 w 82"/>
                    <a:gd name="T13" fmla="*/ 112 h 223"/>
                    <a:gd name="T14" fmla="*/ 16 w 82"/>
                    <a:gd name="T15" fmla="*/ 112 h 223"/>
                    <a:gd name="T16" fmla="*/ 16 w 82"/>
                    <a:gd name="T17" fmla="*/ 211 h 223"/>
                    <a:gd name="T18" fmla="*/ 28 w 82"/>
                    <a:gd name="T19" fmla="*/ 223 h 223"/>
                    <a:gd name="T20" fmla="*/ 41 w 82"/>
                    <a:gd name="T21" fmla="*/ 211 h 223"/>
                    <a:gd name="T22" fmla="*/ 41 w 82"/>
                    <a:gd name="T23" fmla="*/ 121 h 223"/>
                    <a:gd name="T24" fmla="*/ 42 w 82"/>
                    <a:gd name="T25" fmla="*/ 121 h 223"/>
                    <a:gd name="T26" fmla="*/ 42 w 82"/>
                    <a:gd name="T27" fmla="*/ 211 h 223"/>
                    <a:gd name="T28" fmla="*/ 54 w 82"/>
                    <a:gd name="T29" fmla="*/ 223 h 223"/>
                    <a:gd name="T30" fmla="*/ 66 w 82"/>
                    <a:gd name="T31" fmla="*/ 211 h 223"/>
                    <a:gd name="T32" fmla="*/ 66 w 82"/>
                    <a:gd name="T33" fmla="*/ 112 h 223"/>
                    <a:gd name="T34" fmla="*/ 70 w 82"/>
                    <a:gd name="T35" fmla="*/ 112 h 223"/>
                    <a:gd name="T36" fmla="*/ 82 w 82"/>
                    <a:gd name="T37" fmla="*/ 100 h 223"/>
                    <a:gd name="T38" fmla="*/ 82 w 82"/>
                    <a:gd name="T39" fmla="*/ 12 h 223"/>
                    <a:gd name="T40" fmla="*/ 70 w 82"/>
                    <a:gd name="T41" fmla="*/ 0 h 2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82" h="223">
                      <a:moveTo>
                        <a:pt x="70" y="0"/>
                      </a:moveTo>
                      <a:cubicBezTo>
                        <a:pt x="70" y="0"/>
                        <a:pt x="70" y="0"/>
                        <a:pt x="70" y="0"/>
                      </a:cubicBezTo>
                      <a:cubicBezTo>
                        <a:pt x="12" y="0"/>
                        <a:pt x="12" y="0"/>
                        <a:pt x="12" y="0"/>
                      </a:cubicBezTo>
                      <a:cubicBezTo>
                        <a:pt x="12" y="0"/>
                        <a:pt x="12" y="0"/>
                        <a:pt x="12" y="0"/>
                      </a:cubicBezTo>
                      <a:cubicBezTo>
                        <a:pt x="6" y="0"/>
                        <a:pt x="0" y="5"/>
                        <a:pt x="0" y="12"/>
                      </a:cubicBezTo>
                      <a:cubicBezTo>
                        <a:pt x="0" y="100"/>
                        <a:pt x="0" y="100"/>
                        <a:pt x="0" y="100"/>
                      </a:cubicBezTo>
                      <a:cubicBezTo>
                        <a:pt x="0" y="107"/>
                        <a:pt x="6" y="112"/>
                        <a:pt x="12" y="112"/>
                      </a:cubicBezTo>
                      <a:cubicBezTo>
                        <a:pt x="14" y="112"/>
                        <a:pt x="15" y="112"/>
                        <a:pt x="16" y="112"/>
                      </a:cubicBezTo>
                      <a:cubicBezTo>
                        <a:pt x="16" y="211"/>
                        <a:pt x="16" y="211"/>
                        <a:pt x="16" y="211"/>
                      </a:cubicBezTo>
                      <a:cubicBezTo>
                        <a:pt x="16" y="218"/>
                        <a:pt x="22" y="223"/>
                        <a:pt x="28" y="223"/>
                      </a:cubicBezTo>
                      <a:cubicBezTo>
                        <a:pt x="35" y="223"/>
                        <a:pt x="41" y="218"/>
                        <a:pt x="41" y="211"/>
                      </a:cubicBezTo>
                      <a:cubicBezTo>
                        <a:pt x="41" y="121"/>
                        <a:pt x="41" y="121"/>
                        <a:pt x="41" y="121"/>
                      </a:cubicBezTo>
                      <a:cubicBezTo>
                        <a:pt x="42" y="121"/>
                        <a:pt x="42" y="121"/>
                        <a:pt x="42" y="121"/>
                      </a:cubicBezTo>
                      <a:cubicBezTo>
                        <a:pt x="42" y="211"/>
                        <a:pt x="42" y="211"/>
                        <a:pt x="42" y="211"/>
                      </a:cubicBezTo>
                      <a:cubicBezTo>
                        <a:pt x="42" y="218"/>
                        <a:pt x="47" y="223"/>
                        <a:pt x="54" y="223"/>
                      </a:cubicBezTo>
                      <a:cubicBezTo>
                        <a:pt x="61" y="223"/>
                        <a:pt x="66" y="218"/>
                        <a:pt x="66" y="211"/>
                      </a:cubicBezTo>
                      <a:cubicBezTo>
                        <a:pt x="66" y="112"/>
                        <a:pt x="66" y="112"/>
                        <a:pt x="66" y="112"/>
                      </a:cubicBezTo>
                      <a:cubicBezTo>
                        <a:pt x="67" y="112"/>
                        <a:pt x="69" y="112"/>
                        <a:pt x="70" y="112"/>
                      </a:cubicBezTo>
                      <a:cubicBezTo>
                        <a:pt x="76" y="112"/>
                        <a:pt x="82" y="107"/>
                        <a:pt x="82" y="100"/>
                      </a:cubicBezTo>
                      <a:cubicBezTo>
                        <a:pt x="82" y="12"/>
                        <a:pt x="82" y="12"/>
                        <a:pt x="82" y="12"/>
                      </a:cubicBezTo>
                      <a:cubicBezTo>
                        <a:pt x="82" y="5"/>
                        <a:pt x="76" y="0"/>
                        <a:pt x="7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51435" tIns="25718" rIns="51435" bIns="25718" numCol="1" anchor="t" anchorCtr="0" compatLnSpc="1">
                  <a:prstTxWarp prst="textNoShape">
                    <a:avLst/>
                  </a:prstTxWarp>
                </a:bodyPr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en-GB" sz="1600" b="1" kern="0" dirty="0">
                    <a:solidFill>
                      <a:prstClr val="black"/>
                    </a:solidFill>
                    <a:cs typeface="Arial" charset="0"/>
                  </a:endParaRPr>
                </a:p>
              </p:txBody>
            </p:sp>
          </p:grpSp>
          <p:grpSp>
            <p:nvGrpSpPr>
              <p:cNvPr id="2465" name="Group 2464"/>
              <p:cNvGrpSpPr/>
              <p:nvPr/>
            </p:nvGrpSpPr>
            <p:grpSpPr>
              <a:xfrm flipH="1">
                <a:off x="901797" y="2513352"/>
                <a:ext cx="135877" cy="377058"/>
                <a:chOff x="4419600" y="2886076"/>
                <a:chExt cx="306388" cy="1073149"/>
              </a:xfrm>
              <a:solidFill>
                <a:srgbClr val="A92229"/>
              </a:solidFill>
            </p:grpSpPr>
            <p:sp>
              <p:nvSpPr>
                <p:cNvPr id="2475" name="Freeform 6"/>
                <p:cNvSpPr>
                  <a:spLocks/>
                </p:cNvSpPr>
                <p:nvPr/>
              </p:nvSpPr>
              <p:spPr bwMode="auto">
                <a:xfrm>
                  <a:off x="4479925" y="2886076"/>
                  <a:ext cx="190500" cy="192087"/>
                </a:xfrm>
                <a:custGeom>
                  <a:avLst/>
                  <a:gdLst>
                    <a:gd name="T0" fmla="*/ 19 w 51"/>
                    <a:gd name="T1" fmla="*/ 48 h 51"/>
                    <a:gd name="T2" fmla="*/ 47 w 51"/>
                    <a:gd name="T3" fmla="*/ 32 h 51"/>
                    <a:gd name="T4" fmla="*/ 32 w 51"/>
                    <a:gd name="T5" fmla="*/ 3 h 51"/>
                    <a:gd name="T6" fmla="*/ 3 w 51"/>
                    <a:gd name="T7" fmla="*/ 19 h 51"/>
                    <a:gd name="T8" fmla="*/ 19 w 51"/>
                    <a:gd name="T9" fmla="*/ 48 h 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1" h="51">
                      <a:moveTo>
                        <a:pt x="19" y="48"/>
                      </a:moveTo>
                      <a:cubicBezTo>
                        <a:pt x="31" y="51"/>
                        <a:pt x="44" y="44"/>
                        <a:pt x="47" y="32"/>
                      </a:cubicBezTo>
                      <a:cubicBezTo>
                        <a:pt x="51" y="20"/>
                        <a:pt x="44" y="7"/>
                        <a:pt x="32" y="3"/>
                      </a:cubicBezTo>
                      <a:cubicBezTo>
                        <a:pt x="19" y="0"/>
                        <a:pt x="7" y="7"/>
                        <a:pt x="3" y="19"/>
                      </a:cubicBezTo>
                      <a:cubicBezTo>
                        <a:pt x="0" y="31"/>
                        <a:pt x="7" y="44"/>
                        <a:pt x="19" y="4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51435" tIns="25718" rIns="51435" bIns="25718" numCol="1" anchor="t" anchorCtr="0" compatLnSpc="1">
                  <a:prstTxWarp prst="textNoShape">
                    <a:avLst/>
                  </a:prstTxWarp>
                </a:bodyPr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en-GB" sz="1600" b="1" kern="0" dirty="0">
                    <a:solidFill>
                      <a:prstClr val="black"/>
                    </a:solidFill>
                    <a:cs typeface="Arial" charset="0"/>
                  </a:endParaRPr>
                </a:p>
              </p:txBody>
            </p:sp>
            <p:sp>
              <p:nvSpPr>
                <p:cNvPr id="2476" name="Freeform 7"/>
                <p:cNvSpPr>
                  <a:spLocks/>
                </p:cNvSpPr>
                <p:nvPr/>
              </p:nvSpPr>
              <p:spPr bwMode="auto">
                <a:xfrm>
                  <a:off x="4419600" y="3122613"/>
                  <a:ext cx="306388" cy="836612"/>
                </a:xfrm>
                <a:custGeom>
                  <a:avLst/>
                  <a:gdLst>
                    <a:gd name="T0" fmla="*/ 70 w 82"/>
                    <a:gd name="T1" fmla="*/ 0 h 223"/>
                    <a:gd name="T2" fmla="*/ 70 w 82"/>
                    <a:gd name="T3" fmla="*/ 0 h 223"/>
                    <a:gd name="T4" fmla="*/ 12 w 82"/>
                    <a:gd name="T5" fmla="*/ 0 h 223"/>
                    <a:gd name="T6" fmla="*/ 12 w 82"/>
                    <a:gd name="T7" fmla="*/ 0 h 223"/>
                    <a:gd name="T8" fmla="*/ 0 w 82"/>
                    <a:gd name="T9" fmla="*/ 12 h 223"/>
                    <a:gd name="T10" fmla="*/ 0 w 82"/>
                    <a:gd name="T11" fmla="*/ 100 h 223"/>
                    <a:gd name="T12" fmla="*/ 12 w 82"/>
                    <a:gd name="T13" fmla="*/ 112 h 223"/>
                    <a:gd name="T14" fmla="*/ 16 w 82"/>
                    <a:gd name="T15" fmla="*/ 112 h 223"/>
                    <a:gd name="T16" fmla="*/ 16 w 82"/>
                    <a:gd name="T17" fmla="*/ 211 h 223"/>
                    <a:gd name="T18" fmla="*/ 28 w 82"/>
                    <a:gd name="T19" fmla="*/ 223 h 223"/>
                    <a:gd name="T20" fmla="*/ 41 w 82"/>
                    <a:gd name="T21" fmla="*/ 211 h 223"/>
                    <a:gd name="T22" fmla="*/ 41 w 82"/>
                    <a:gd name="T23" fmla="*/ 121 h 223"/>
                    <a:gd name="T24" fmla="*/ 42 w 82"/>
                    <a:gd name="T25" fmla="*/ 121 h 223"/>
                    <a:gd name="T26" fmla="*/ 42 w 82"/>
                    <a:gd name="T27" fmla="*/ 211 h 223"/>
                    <a:gd name="T28" fmla="*/ 54 w 82"/>
                    <a:gd name="T29" fmla="*/ 223 h 223"/>
                    <a:gd name="T30" fmla="*/ 66 w 82"/>
                    <a:gd name="T31" fmla="*/ 211 h 223"/>
                    <a:gd name="T32" fmla="*/ 66 w 82"/>
                    <a:gd name="T33" fmla="*/ 112 h 223"/>
                    <a:gd name="T34" fmla="*/ 70 w 82"/>
                    <a:gd name="T35" fmla="*/ 112 h 223"/>
                    <a:gd name="T36" fmla="*/ 82 w 82"/>
                    <a:gd name="T37" fmla="*/ 100 h 223"/>
                    <a:gd name="T38" fmla="*/ 82 w 82"/>
                    <a:gd name="T39" fmla="*/ 12 h 223"/>
                    <a:gd name="T40" fmla="*/ 70 w 82"/>
                    <a:gd name="T41" fmla="*/ 0 h 2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82" h="223">
                      <a:moveTo>
                        <a:pt x="70" y="0"/>
                      </a:moveTo>
                      <a:cubicBezTo>
                        <a:pt x="70" y="0"/>
                        <a:pt x="70" y="0"/>
                        <a:pt x="70" y="0"/>
                      </a:cubicBezTo>
                      <a:cubicBezTo>
                        <a:pt x="12" y="0"/>
                        <a:pt x="12" y="0"/>
                        <a:pt x="12" y="0"/>
                      </a:cubicBezTo>
                      <a:cubicBezTo>
                        <a:pt x="12" y="0"/>
                        <a:pt x="12" y="0"/>
                        <a:pt x="12" y="0"/>
                      </a:cubicBezTo>
                      <a:cubicBezTo>
                        <a:pt x="6" y="0"/>
                        <a:pt x="0" y="5"/>
                        <a:pt x="0" y="12"/>
                      </a:cubicBezTo>
                      <a:cubicBezTo>
                        <a:pt x="0" y="100"/>
                        <a:pt x="0" y="100"/>
                        <a:pt x="0" y="100"/>
                      </a:cubicBezTo>
                      <a:cubicBezTo>
                        <a:pt x="0" y="107"/>
                        <a:pt x="6" y="112"/>
                        <a:pt x="12" y="112"/>
                      </a:cubicBezTo>
                      <a:cubicBezTo>
                        <a:pt x="14" y="112"/>
                        <a:pt x="15" y="112"/>
                        <a:pt x="16" y="112"/>
                      </a:cubicBezTo>
                      <a:cubicBezTo>
                        <a:pt x="16" y="211"/>
                        <a:pt x="16" y="211"/>
                        <a:pt x="16" y="211"/>
                      </a:cubicBezTo>
                      <a:cubicBezTo>
                        <a:pt x="16" y="218"/>
                        <a:pt x="22" y="223"/>
                        <a:pt x="28" y="223"/>
                      </a:cubicBezTo>
                      <a:cubicBezTo>
                        <a:pt x="35" y="223"/>
                        <a:pt x="41" y="218"/>
                        <a:pt x="41" y="211"/>
                      </a:cubicBezTo>
                      <a:cubicBezTo>
                        <a:pt x="41" y="121"/>
                        <a:pt x="41" y="121"/>
                        <a:pt x="41" y="121"/>
                      </a:cubicBezTo>
                      <a:cubicBezTo>
                        <a:pt x="42" y="121"/>
                        <a:pt x="42" y="121"/>
                        <a:pt x="42" y="121"/>
                      </a:cubicBezTo>
                      <a:cubicBezTo>
                        <a:pt x="42" y="211"/>
                        <a:pt x="42" y="211"/>
                        <a:pt x="42" y="211"/>
                      </a:cubicBezTo>
                      <a:cubicBezTo>
                        <a:pt x="42" y="218"/>
                        <a:pt x="47" y="223"/>
                        <a:pt x="54" y="223"/>
                      </a:cubicBezTo>
                      <a:cubicBezTo>
                        <a:pt x="61" y="223"/>
                        <a:pt x="66" y="218"/>
                        <a:pt x="66" y="211"/>
                      </a:cubicBezTo>
                      <a:cubicBezTo>
                        <a:pt x="66" y="112"/>
                        <a:pt x="66" y="112"/>
                        <a:pt x="66" y="112"/>
                      </a:cubicBezTo>
                      <a:cubicBezTo>
                        <a:pt x="67" y="112"/>
                        <a:pt x="69" y="112"/>
                        <a:pt x="70" y="112"/>
                      </a:cubicBezTo>
                      <a:cubicBezTo>
                        <a:pt x="76" y="112"/>
                        <a:pt x="82" y="107"/>
                        <a:pt x="82" y="100"/>
                      </a:cubicBezTo>
                      <a:cubicBezTo>
                        <a:pt x="82" y="12"/>
                        <a:pt x="82" y="12"/>
                        <a:pt x="82" y="12"/>
                      </a:cubicBezTo>
                      <a:cubicBezTo>
                        <a:pt x="82" y="5"/>
                        <a:pt x="76" y="0"/>
                        <a:pt x="7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51435" tIns="25718" rIns="51435" bIns="25718" numCol="1" anchor="t" anchorCtr="0" compatLnSpc="1">
                  <a:prstTxWarp prst="textNoShape">
                    <a:avLst/>
                  </a:prstTxWarp>
                </a:bodyPr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en-GB" sz="1600" b="1" kern="0" dirty="0">
                    <a:solidFill>
                      <a:prstClr val="black"/>
                    </a:solidFill>
                    <a:cs typeface="Arial" charset="0"/>
                  </a:endParaRPr>
                </a:p>
              </p:txBody>
            </p:sp>
          </p:grpSp>
          <p:grpSp>
            <p:nvGrpSpPr>
              <p:cNvPr id="2466" name="Group 2465"/>
              <p:cNvGrpSpPr/>
              <p:nvPr/>
            </p:nvGrpSpPr>
            <p:grpSpPr>
              <a:xfrm flipH="1">
                <a:off x="1093244" y="2513352"/>
                <a:ext cx="135877" cy="377058"/>
                <a:chOff x="4419600" y="2886076"/>
                <a:chExt cx="306388" cy="1073149"/>
              </a:xfrm>
              <a:solidFill>
                <a:srgbClr val="A92229"/>
              </a:solidFill>
            </p:grpSpPr>
            <p:sp>
              <p:nvSpPr>
                <p:cNvPr id="2473" name="Freeform 6"/>
                <p:cNvSpPr>
                  <a:spLocks/>
                </p:cNvSpPr>
                <p:nvPr/>
              </p:nvSpPr>
              <p:spPr bwMode="auto">
                <a:xfrm>
                  <a:off x="4479925" y="2886076"/>
                  <a:ext cx="190500" cy="192087"/>
                </a:xfrm>
                <a:custGeom>
                  <a:avLst/>
                  <a:gdLst>
                    <a:gd name="T0" fmla="*/ 19 w 51"/>
                    <a:gd name="T1" fmla="*/ 48 h 51"/>
                    <a:gd name="T2" fmla="*/ 47 w 51"/>
                    <a:gd name="T3" fmla="*/ 32 h 51"/>
                    <a:gd name="T4" fmla="*/ 32 w 51"/>
                    <a:gd name="T5" fmla="*/ 3 h 51"/>
                    <a:gd name="T6" fmla="*/ 3 w 51"/>
                    <a:gd name="T7" fmla="*/ 19 h 51"/>
                    <a:gd name="T8" fmla="*/ 19 w 51"/>
                    <a:gd name="T9" fmla="*/ 48 h 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1" h="51">
                      <a:moveTo>
                        <a:pt x="19" y="48"/>
                      </a:moveTo>
                      <a:cubicBezTo>
                        <a:pt x="31" y="51"/>
                        <a:pt x="44" y="44"/>
                        <a:pt x="47" y="32"/>
                      </a:cubicBezTo>
                      <a:cubicBezTo>
                        <a:pt x="51" y="20"/>
                        <a:pt x="44" y="7"/>
                        <a:pt x="32" y="3"/>
                      </a:cubicBezTo>
                      <a:cubicBezTo>
                        <a:pt x="19" y="0"/>
                        <a:pt x="7" y="7"/>
                        <a:pt x="3" y="19"/>
                      </a:cubicBezTo>
                      <a:cubicBezTo>
                        <a:pt x="0" y="31"/>
                        <a:pt x="7" y="44"/>
                        <a:pt x="19" y="4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51435" tIns="25718" rIns="51435" bIns="25718" numCol="1" anchor="t" anchorCtr="0" compatLnSpc="1">
                  <a:prstTxWarp prst="textNoShape">
                    <a:avLst/>
                  </a:prstTxWarp>
                </a:bodyPr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en-GB" sz="1600" b="1" kern="0" dirty="0">
                    <a:solidFill>
                      <a:prstClr val="black"/>
                    </a:solidFill>
                    <a:cs typeface="Arial" charset="0"/>
                  </a:endParaRPr>
                </a:p>
              </p:txBody>
            </p:sp>
            <p:sp>
              <p:nvSpPr>
                <p:cNvPr id="2474" name="Freeform 7"/>
                <p:cNvSpPr>
                  <a:spLocks/>
                </p:cNvSpPr>
                <p:nvPr/>
              </p:nvSpPr>
              <p:spPr bwMode="auto">
                <a:xfrm>
                  <a:off x="4419600" y="3122613"/>
                  <a:ext cx="306388" cy="836612"/>
                </a:xfrm>
                <a:custGeom>
                  <a:avLst/>
                  <a:gdLst>
                    <a:gd name="T0" fmla="*/ 70 w 82"/>
                    <a:gd name="T1" fmla="*/ 0 h 223"/>
                    <a:gd name="T2" fmla="*/ 70 w 82"/>
                    <a:gd name="T3" fmla="*/ 0 h 223"/>
                    <a:gd name="T4" fmla="*/ 12 w 82"/>
                    <a:gd name="T5" fmla="*/ 0 h 223"/>
                    <a:gd name="T6" fmla="*/ 12 w 82"/>
                    <a:gd name="T7" fmla="*/ 0 h 223"/>
                    <a:gd name="T8" fmla="*/ 0 w 82"/>
                    <a:gd name="T9" fmla="*/ 12 h 223"/>
                    <a:gd name="T10" fmla="*/ 0 w 82"/>
                    <a:gd name="T11" fmla="*/ 100 h 223"/>
                    <a:gd name="T12" fmla="*/ 12 w 82"/>
                    <a:gd name="T13" fmla="*/ 112 h 223"/>
                    <a:gd name="T14" fmla="*/ 16 w 82"/>
                    <a:gd name="T15" fmla="*/ 112 h 223"/>
                    <a:gd name="T16" fmla="*/ 16 w 82"/>
                    <a:gd name="T17" fmla="*/ 211 h 223"/>
                    <a:gd name="T18" fmla="*/ 28 w 82"/>
                    <a:gd name="T19" fmla="*/ 223 h 223"/>
                    <a:gd name="T20" fmla="*/ 41 w 82"/>
                    <a:gd name="T21" fmla="*/ 211 h 223"/>
                    <a:gd name="T22" fmla="*/ 41 w 82"/>
                    <a:gd name="T23" fmla="*/ 121 h 223"/>
                    <a:gd name="T24" fmla="*/ 42 w 82"/>
                    <a:gd name="T25" fmla="*/ 121 h 223"/>
                    <a:gd name="T26" fmla="*/ 42 w 82"/>
                    <a:gd name="T27" fmla="*/ 211 h 223"/>
                    <a:gd name="T28" fmla="*/ 54 w 82"/>
                    <a:gd name="T29" fmla="*/ 223 h 223"/>
                    <a:gd name="T30" fmla="*/ 66 w 82"/>
                    <a:gd name="T31" fmla="*/ 211 h 223"/>
                    <a:gd name="T32" fmla="*/ 66 w 82"/>
                    <a:gd name="T33" fmla="*/ 112 h 223"/>
                    <a:gd name="T34" fmla="*/ 70 w 82"/>
                    <a:gd name="T35" fmla="*/ 112 h 223"/>
                    <a:gd name="T36" fmla="*/ 82 w 82"/>
                    <a:gd name="T37" fmla="*/ 100 h 223"/>
                    <a:gd name="T38" fmla="*/ 82 w 82"/>
                    <a:gd name="T39" fmla="*/ 12 h 223"/>
                    <a:gd name="T40" fmla="*/ 70 w 82"/>
                    <a:gd name="T41" fmla="*/ 0 h 2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82" h="223">
                      <a:moveTo>
                        <a:pt x="70" y="0"/>
                      </a:moveTo>
                      <a:cubicBezTo>
                        <a:pt x="70" y="0"/>
                        <a:pt x="70" y="0"/>
                        <a:pt x="70" y="0"/>
                      </a:cubicBezTo>
                      <a:cubicBezTo>
                        <a:pt x="12" y="0"/>
                        <a:pt x="12" y="0"/>
                        <a:pt x="12" y="0"/>
                      </a:cubicBezTo>
                      <a:cubicBezTo>
                        <a:pt x="12" y="0"/>
                        <a:pt x="12" y="0"/>
                        <a:pt x="12" y="0"/>
                      </a:cubicBezTo>
                      <a:cubicBezTo>
                        <a:pt x="6" y="0"/>
                        <a:pt x="0" y="5"/>
                        <a:pt x="0" y="12"/>
                      </a:cubicBezTo>
                      <a:cubicBezTo>
                        <a:pt x="0" y="100"/>
                        <a:pt x="0" y="100"/>
                        <a:pt x="0" y="100"/>
                      </a:cubicBezTo>
                      <a:cubicBezTo>
                        <a:pt x="0" y="107"/>
                        <a:pt x="6" y="112"/>
                        <a:pt x="12" y="112"/>
                      </a:cubicBezTo>
                      <a:cubicBezTo>
                        <a:pt x="14" y="112"/>
                        <a:pt x="15" y="112"/>
                        <a:pt x="16" y="112"/>
                      </a:cubicBezTo>
                      <a:cubicBezTo>
                        <a:pt x="16" y="211"/>
                        <a:pt x="16" y="211"/>
                        <a:pt x="16" y="211"/>
                      </a:cubicBezTo>
                      <a:cubicBezTo>
                        <a:pt x="16" y="218"/>
                        <a:pt x="22" y="223"/>
                        <a:pt x="28" y="223"/>
                      </a:cubicBezTo>
                      <a:cubicBezTo>
                        <a:pt x="35" y="223"/>
                        <a:pt x="41" y="218"/>
                        <a:pt x="41" y="211"/>
                      </a:cubicBezTo>
                      <a:cubicBezTo>
                        <a:pt x="41" y="121"/>
                        <a:pt x="41" y="121"/>
                        <a:pt x="41" y="121"/>
                      </a:cubicBezTo>
                      <a:cubicBezTo>
                        <a:pt x="42" y="121"/>
                        <a:pt x="42" y="121"/>
                        <a:pt x="42" y="121"/>
                      </a:cubicBezTo>
                      <a:cubicBezTo>
                        <a:pt x="42" y="211"/>
                        <a:pt x="42" y="211"/>
                        <a:pt x="42" y="211"/>
                      </a:cubicBezTo>
                      <a:cubicBezTo>
                        <a:pt x="42" y="218"/>
                        <a:pt x="47" y="223"/>
                        <a:pt x="54" y="223"/>
                      </a:cubicBezTo>
                      <a:cubicBezTo>
                        <a:pt x="61" y="223"/>
                        <a:pt x="66" y="218"/>
                        <a:pt x="66" y="211"/>
                      </a:cubicBezTo>
                      <a:cubicBezTo>
                        <a:pt x="66" y="112"/>
                        <a:pt x="66" y="112"/>
                        <a:pt x="66" y="112"/>
                      </a:cubicBezTo>
                      <a:cubicBezTo>
                        <a:pt x="67" y="112"/>
                        <a:pt x="69" y="112"/>
                        <a:pt x="70" y="112"/>
                      </a:cubicBezTo>
                      <a:cubicBezTo>
                        <a:pt x="76" y="112"/>
                        <a:pt x="82" y="107"/>
                        <a:pt x="82" y="100"/>
                      </a:cubicBezTo>
                      <a:cubicBezTo>
                        <a:pt x="82" y="12"/>
                        <a:pt x="82" y="12"/>
                        <a:pt x="82" y="12"/>
                      </a:cubicBezTo>
                      <a:cubicBezTo>
                        <a:pt x="82" y="5"/>
                        <a:pt x="76" y="0"/>
                        <a:pt x="7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51435" tIns="25718" rIns="51435" bIns="25718" numCol="1" anchor="t" anchorCtr="0" compatLnSpc="1">
                  <a:prstTxWarp prst="textNoShape">
                    <a:avLst/>
                  </a:prstTxWarp>
                </a:bodyPr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en-GB" sz="1600" b="1" kern="0" dirty="0">
                    <a:solidFill>
                      <a:prstClr val="black"/>
                    </a:solidFill>
                    <a:cs typeface="Arial" charset="0"/>
                  </a:endParaRPr>
                </a:p>
              </p:txBody>
            </p:sp>
          </p:grpSp>
          <p:grpSp>
            <p:nvGrpSpPr>
              <p:cNvPr id="2467" name="Group 2466"/>
              <p:cNvGrpSpPr/>
              <p:nvPr/>
            </p:nvGrpSpPr>
            <p:grpSpPr>
              <a:xfrm flipH="1">
                <a:off x="1284691" y="2513352"/>
                <a:ext cx="135877" cy="377058"/>
                <a:chOff x="4419600" y="2886076"/>
                <a:chExt cx="306388" cy="1073149"/>
              </a:xfrm>
              <a:solidFill>
                <a:srgbClr val="A92229"/>
              </a:solidFill>
            </p:grpSpPr>
            <p:sp>
              <p:nvSpPr>
                <p:cNvPr id="2471" name="Freeform 6"/>
                <p:cNvSpPr>
                  <a:spLocks/>
                </p:cNvSpPr>
                <p:nvPr/>
              </p:nvSpPr>
              <p:spPr bwMode="auto">
                <a:xfrm>
                  <a:off x="4479925" y="2886076"/>
                  <a:ext cx="190500" cy="192087"/>
                </a:xfrm>
                <a:custGeom>
                  <a:avLst/>
                  <a:gdLst>
                    <a:gd name="T0" fmla="*/ 19 w 51"/>
                    <a:gd name="T1" fmla="*/ 48 h 51"/>
                    <a:gd name="T2" fmla="*/ 47 w 51"/>
                    <a:gd name="T3" fmla="*/ 32 h 51"/>
                    <a:gd name="T4" fmla="*/ 32 w 51"/>
                    <a:gd name="T5" fmla="*/ 3 h 51"/>
                    <a:gd name="T6" fmla="*/ 3 w 51"/>
                    <a:gd name="T7" fmla="*/ 19 h 51"/>
                    <a:gd name="T8" fmla="*/ 19 w 51"/>
                    <a:gd name="T9" fmla="*/ 48 h 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1" h="51">
                      <a:moveTo>
                        <a:pt x="19" y="48"/>
                      </a:moveTo>
                      <a:cubicBezTo>
                        <a:pt x="31" y="51"/>
                        <a:pt x="44" y="44"/>
                        <a:pt x="47" y="32"/>
                      </a:cubicBezTo>
                      <a:cubicBezTo>
                        <a:pt x="51" y="20"/>
                        <a:pt x="44" y="7"/>
                        <a:pt x="32" y="3"/>
                      </a:cubicBezTo>
                      <a:cubicBezTo>
                        <a:pt x="19" y="0"/>
                        <a:pt x="7" y="7"/>
                        <a:pt x="3" y="19"/>
                      </a:cubicBezTo>
                      <a:cubicBezTo>
                        <a:pt x="0" y="31"/>
                        <a:pt x="7" y="44"/>
                        <a:pt x="19" y="4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51435" tIns="25718" rIns="51435" bIns="25718" numCol="1" anchor="t" anchorCtr="0" compatLnSpc="1">
                  <a:prstTxWarp prst="textNoShape">
                    <a:avLst/>
                  </a:prstTxWarp>
                </a:bodyPr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en-GB" sz="1600" b="1" kern="0" dirty="0">
                    <a:solidFill>
                      <a:prstClr val="black"/>
                    </a:solidFill>
                    <a:cs typeface="Arial" charset="0"/>
                  </a:endParaRPr>
                </a:p>
              </p:txBody>
            </p:sp>
            <p:sp>
              <p:nvSpPr>
                <p:cNvPr id="2472" name="Freeform 7"/>
                <p:cNvSpPr>
                  <a:spLocks/>
                </p:cNvSpPr>
                <p:nvPr/>
              </p:nvSpPr>
              <p:spPr bwMode="auto">
                <a:xfrm>
                  <a:off x="4419600" y="3122613"/>
                  <a:ext cx="306388" cy="836612"/>
                </a:xfrm>
                <a:custGeom>
                  <a:avLst/>
                  <a:gdLst>
                    <a:gd name="T0" fmla="*/ 70 w 82"/>
                    <a:gd name="T1" fmla="*/ 0 h 223"/>
                    <a:gd name="T2" fmla="*/ 70 w 82"/>
                    <a:gd name="T3" fmla="*/ 0 h 223"/>
                    <a:gd name="T4" fmla="*/ 12 w 82"/>
                    <a:gd name="T5" fmla="*/ 0 h 223"/>
                    <a:gd name="T6" fmla="*/ 12 w 82"/>
                    <a:gd name="T7" fmla="*/ 0 h 223"/>
                    <a:gd name="T8" fmla="*/ 0 w 82"/>
                    <a:gd name="T9" fmla="*/ 12 h 223"/>
                    <a:gd name="T10" fmla="*/ 0 w 82"/>
                    <a:gd name="T11" fmla="*/ 100 h 223"/>
                    <a:gd name="T12" fmla="*/ 12 w 82"/>
                    <a:gd name="T13" fmla="*/ 112 h 223"/>
                    <a:gd name="T14" fmla="*/ 16 w 82"/>
                    <a:gd name="T15" fmla="*/ 112 h 223"/>
                    <a:gd name="T16" fmla="*/ 16 w 82"/>
                    <a:gd name="T17" fmla="*/ 211 h 223"/>
                    <a:gd name="T18" fmla="*/ 28 w 82"/>
                    <a:gd name="T19" fmla="*/ 223 h 223"/>
                    <a:gd name="T20" fmla="*/ 41 w 82"/>
                    <a:gd name="T21" fmla="*/ 211 h 223"/>
                    <a:gd name="T22" fmla="*/ 41 w 82"/>
                    <a:gd name="T23" fmla="*/ 121 h 223"/>
                    <a:gd name="T24" fmla="*/ 42 w 82"/>
                    <a:gd name="T25" fmla="*/ 121 h 223"/>
                    <a:gd name="T26" fmla="*/ 42 w 82"/>
                    <a:gd name="T27" fmla="*/ 211 h 223"/>
                    <a:gd name="T28" fmla="*/ 54 w 82"/>
                    <a:gd name="T29" fmla="*/ 223 h 223"/>
                    <a:gd name="T30" fmla="*/ 66 w 82"/>
                    <a:gd name="T31" fmla="*/ 211 h 223"/>
                    <a:gd name="T32" fmla="*/ 66 w 82"/>
                    <a:gd name="T33" fmla="*/ 112 h 223"/>
                    <a:gd name="T34" fmla="*/ 70 w 82"/>
                    <a:gd name="T35" fmla="*/ 112 h 223"/>
                    <a:gd name="T36" fmla="*/ 82 w 82"/>
                    <a:gd name="T37" fmla="*/ 100 h 223"/>
                    <a:gd name="T38" fmla="*/ 82 w 82"/>
                    <a:gd name="T39" fmla="*/ 12 h 223"/>
                    <a:gd name="T40" fmla="*/ 70 w 82"/>
                    <a:gd name="T41" fmla="*/ 0 h 2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82" h="223">
                      <a:moveTo>
                        <a:pt x="70" y="0"/>
                      </a:moveTo>
                      <a:cubicBezTo>
                        <a:pt x="70" y="0"/>
                        <a:pt x="70" y="0"/>
                        <a:pt x="70" y="0"/>
                      </a:cubicBezTo>
                      <a:cubicBezTo>
                        <a:pt x="12" y="0"/>
                        <a:pt x="12" y="0"/>
                        <a:pt x="12" y="0"/>
                      </a:cubicBezTo>
                      <a:cubicBezTo>
                        <a:pt x="12" y="0"/>
                        <a:pt x="12" y="0"/>
                        <a:pt x="12" y="0"/>
                      </a:cubicBezTo>
                      <a:cubicBezTo>
                        <a:pt x="6" y="0"/>
                        <a:pt x="0" y="5"/>
                        <a:pt x="0" y="12"/>
                      </a:cubicBezTo>
                      <a:cubicBezTo>
                        <a:pt x="0" y="100"/>
                        <a:pt x="0" y="100"/>
                        <a:pt x="0" y="100"/>
                      </a:cubicBezTo>
                      <a:cubicBezTo>
                        <a:pt x="0" y="107"/>
                        <a:pt x="6" y="112"/>
                        <a:pt x="12" y="112"/>
                      </a:cubicBezTo>
                      <a:cubicBezTo>
                        <a:pt x="14" y="112"/>
                        <a:pt x="15" y="112"/>
                        <a:pt x="16" y="112"/>
                      </a:cubicBezTo>
                      <a:cubicBezTo>
                        <a:pt x="16" y="211"/>
                        <a:pt x="16" y="211"/>
                        <a:pt x="16" y="211"/>
                      </a:cubicBezTo>
                      <a:cubicBezTo>
                        <a:pt x="16" y="218"/>
                        <a:pt x="22" y="223"/>
                        <a:pt x="28" y="223"/>
                      </a:cubicBezTo>
                      <a:cubicBezTo>
                        <a:pt x="35" y="223"/>
                        <a:pt x="41" y="218"/>
                        <a:pt x="41" y="211"/>
                      </a:cubicBezTo>
                      <a:cubicBezTo>
                        <a:pt x="41" y="121"/>
                        <a:pt x="41" y="121"/>
                        <a:pt x="41" y="121"/>
                      </a:cubicBezTo>
                      <a:cubicBezTo>
                        <a:pt x="42" y="121"/>
                        <a:pt x="42" y="121"/>
                        <a:pt x="42" y="121"/>
                      </a:cubicBezTo>
                      <a:cubicBezTo>
                        <a:pt x="42" y="211"/>
                        <a:pt x="42" y="211"/>
                        <a:pt x="42" y="211"/>
                      </a:cubicBezTo>
                      <a:cubicBezTo>
                        <a:pt x="42" y="218"/>
                        <a:pt x="47" y="223"/>
                        <a:pt x="54" y="223"/>
                      </a:cubicBezTo>
                      <a:cubicBezTo>
                        <a:pt x="61" y="223"/>
                        <a:pt x="66" y="218"/>
                        <a:pt x="66" y="211"/>
                      </a:cubicBezTo>
                      <a:cubicBezTo>
                        <a:pt x="66" y="112"/>
                        <a:pt x="66" y="112"/>
                        <a:pt x="66" y="112"/>
                      </a:cubicBezTo>
                      <a:cubicBezTo>
                        <a:pt x="67" y="112"/>
                        <a:pt x="69" y="112"/>
                        <a:pt x="70" y="112"/>
                      </a:cubicBezTo>
                      <a:cubicBezTo>
                        <a:pt x="76" y="112"/>
                        <a:pt x="82" y="107"/>
                        <a:pt x="82" y="100"/>
                      </a:cubicBezTo>
                      <a:cubicBezTo>
                        <a:pt x="82" y="12"/>
                        <a:pt x="82" y="12"/>
                        <a:pt x="82" y="12"/>
                      </a:cubicBezTo>
                      <a:cubicBezTo>
                        <a:pt x="82" y="5"/>
                        <a:pt x="76" y="0"/>
                        <a:pt x="7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51435" tIns="25718" rIns="51435" bIns="25718" numCol="1" anchor="t" anchorCtr="0" compatLnSpc="1">
                  <a:prstTxWarp prst="textNoShape">
                    <a:avLst/>
                  </a:prstTxWarp>
                </a:bodyPr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en-GB" sz="1600" b="1" kern="0" dirty="0">
                    <a:solidFill>
                      <a:prstClr val="black"/>
                    </a:solidFill>
                    <a:cs typeface="Arial" charset="0"/>
                  </a:endParaRPr>
                </a:p>
              </p:txBody>
            </p:sp>
          </p:grpSp>
          <p:grpSp>
            <p:nvGrpSpPr>
              <p:cNvPr id="2468" name="Group 2467"/>
              <p:cNvGrpSpPr/>
              <p:nvPr/>
            </p:nvGrpSpPr>
            <p:grpSpPr>
              <a:xfrm flipH="1">
                <a:off x="1476140" y="2513352"/>
                <a:ext cx="135877" cy="377058"/>
                <a:chOff x="4419600" y="2886076"/>
                <a:chExt cx="306388" cy="1073149"/>
              </a:xfrm>
              <a:solidFill>
                <a:srgbClr val="A92229"/>
              </a:solidFill>
            </p:grpSpPr>
            <p:sp>
              <p:nvSpPr>
                <p:cNvPr id="2469" name="Freeform 6"/>
                <p:cNvSpPr>
                  <a:spLocks/>
                </p:cNvSpPr>
                <p:nvPr/>
              </p:nvSpPr>
              <p:spPr bwMode="auto">
                <a:xfrm>
                  <a:off x="4479925" y="2886076"/>
                  <a:ext cx="190500" cy="192087"/>
                </a:xfrm>
                <a:custGeom>
                  <a:avLst/>
                  <a:gdLst>
                    <a:gd name="T0" fmla="*/ 19 w 51"/>
                    <a:gd name="T1" fmla="*/ 48 h 51"/>
                    <a:gd name="T2" fmla="*/ 47 w 51"/>
                    <a:gd name="T3" fmla="*/ 32 h 51"/>
                    <a:gd name="T4" fmla="*/ 32 w 51"/>
                    <a:gd name="T5" fmla="*/ 3 h 51"/>
                    <a:gd name="T6" fmla="*/ 3 w 51"/>
                    <a:gd name="T7" fmla="*/ 19 h 51"/>
                    <a:gd name="T8" fmla="*/ 19 w 51"/>
                    <a:gd name="T9" fmla="*/ 48 h 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1" h="51">
                      <a:moveTo>
                        <a:pt x="19" y="48"/>
                      </a:moveTo>
                      <a:cubicBezTo>
                        <a:pt x="31" y="51"/>
                        <a:pt x="44" y="44"/>
                        <a:pt x="47" y="32"/>
                      </a:cubicBezTo>
                      <a:cubicBezTo>
                        <a:pt x="51" y="20"/>
                        <a:pt x="44" y="7"/>
                        <a:pt x="32" y="3"/>
                      </a:cubicBezTo>
                      <a:cubicBezTo>
                        <a:pt x="19" y="0"/>
                        <a:pt x="7" y="7"/>
                        <a:pt x="3" y="19"/>
                      </a:cubicBezTo>
                      <a:cubicBezTo>
                        <a:pt x="0" y="31"/>
                        <a:pt x="7" y="44"/>
                        <a:pt x="19" y="4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51435" tIns="25718" rIns="51435" bIns="25718" numCol="1" anchor="t" anchorCtr="0" compatLnSpc="1">
                  <a:prstTxWarp prst="textNoShape">
                    <a:avLst/>
                  </a:prstTxWarp>
                </a:bodyPr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en-GB" sz="1600" b="1" kern="0" dirty="0">
                    <a:solidFill>
                      <a:prstClr val="black"/>
                    </a:solidFill>
                    <a:cs typeface="Arial" charset="0"/>
                  </a:endParaRPr>
                </a:p>
              </p:txBody>
            </p:sp>
            <p:sp>
              <p:nvSpPr>
                <p:cNvPr id="2470" name="Freeform 7"/>
                <p:cNvSpPr>
                  <a:spLocks/>
                </p:cNvSpPr>
                <p:nvPr/>
              </p:nvSpPr>
              <p:spPr bwMode="auto">
                <a:xfrm>
                  <a:off x="4419600" y="3122613"/>
                  <a:ext cx="306388" cy="836612"/>
                </a:xfrm>
                <a:custGeom>
                  <a:avLst/>
                  <a:gdLst>
                    <a:gd name="T0" fmla="*/ 70 w 82"/>
                    <a:gd name="T1" fmla="*/ 0 h 223"/>
                    <a:gd name="T2" fmla="*/ 70 w 82"/>
                    <a:gd name="T3" fmla="*/ 0 h 223"/>
                    <a:gd name="T4" fmla="*/ 12 w 82"/>
                    <a:gd name="T5" fmla="*/ 0 h 223"/>
                    <a:gd name="T6" fmla="*/ 12 w 82"/>
                    <a:gd name="T7" fmla="*/ 0 h 223"/>
                    <a:gd name="T8" fmla="*/ 0 w 82"/>
                    <a:gd name="T9" fmla="*/ 12 h 223"/>
                    <a:gd name="T10" fmla="*/ 0 w 82"/>
                    <a:gd name="T11" fmla="*/ 100 h 223"/>
                    <a:gd name="T12" fmla="*/ 12 w 82"/>
                    <a:gd name="T13" fmla="*/ 112 h 223"/>
                    <a:gd name="T14" fmla="*/ 16 w 82"/>
                    <a:gd name="T15" fmla="*/ 112 h 223"/>
                    <a:gd name="T16" fmla="*/ 16 w 82"/>
                    <a:gd name="T17" fmla="*/ 211 h 223"/>
                    <a:gd name="T18" fmla="*/ 28 w 82"/>
                    <a:gd name="T19" fmla="*/ 223 h 223"/>
                    <a:gd name="T20" fmla="*/ 41 w 82"/>
                    <a:gd name="T21" fmla="*/ 211 h 223"/>
                    <a:gd name="T22" fmla="*/ 41 w 82"/>
                    <a:gd name="T23" fmla="*/ 121 h 223"/>
                    <a:gd name="T24" fmla="*/ 42 w 82"/>
                    <a:gd name="T25" fmla="*/ 121 h 223"/>
                    <a:gd name="T26" fmla="*/ 42 w 82"/>
                    <a:gd name="T27" fmla="*/ 211 h 223"/>
                    <a:gd name="T28" fmla="*/ 54 w 82"/>
                    <a:gd name="T29" fmla="*/ 223 h 223"/>
                    <a:gd name="T30" fmla="*/ 66 w 82"/>
                    <a:gd name="T31" fmla="*/ 211 h 223"/>
                    <a:gd name="T32" fmla="*/ 66 w 82"/>
                    <a:gd name="T33" fmla="*/ 112 h 223"/>
                    <a:gd name="T34" fmla="*/ 70 w 82"/>
                    <a:gd name="T35" fmla="*/ 112 h 223"/>
                    <a:gd name="T36" fmla="*/ 82 w 82"/>
                    <a:gd name="T37" fmla="*/ 100 h 223"/>
                    <a:gd name="T38" fmla="*/ 82 w 82"/>
                    <a:gd name="T39" fmla="*/ 12 h 223"/>
                    <a:gd name="T40" fmla="*/ 70 w 82"/>
                    <a:gd name="T41" fmla="*/ 0 h 2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82" h="223">
                      <a:moveTo>
                        <a:pt x="70" y="0"/>
                      </a:moveTo>
                      <a:cubicBezTo>
                        <a:pt x="70" y="0"/>
                        <a:pt x="70" y="0"/>
                        <a:pt x="70" y="0"/>
                      </a:cubicBezTo>
                      <a:cubicBezTo>
                        <a:pt x="12" y="0"/>
                        <a:pt x="12" y="0"/>
                        <a:pt x="12" y="0"/>
                      </a:cubicBezTo>
                      <a:cubicBezTo>
                        <a:pt x="12" y="0"/>
                        <a:pt x="12" y="0"/>
                        <a:pt x="12" y="0"/>
                      </a:cubicBezTo>
                      <a:cubicBezTo>
                        <a:pt x="6" y="0"/>
                        <a:pt x="0" y="5"/>
                        <a:pt x="0" y="12"/>
                      </a:cubicBezTo>
                      <a:cubicBezTo>
                        <a:pt x="0" y="100"/>
                        <a:pt x="0" y="100"/>
                        <a:pt x="0" y="100"/>
                      </a:cubicBezTo>
                      <a:cubicBezTo>
                        <a:pt x="0" y="107"/>
                        <a:pt x="6" y="112"/>
                        <a:pt x="12" y="112"/>
                      </a:cubicBezTo>
                      <a:cubicBezTo>
                        <a:pt x="14" y="112"/>
                        <a:pt x="15" y="112"/>
                        <a:pt x="16" y="112"/>
                      </a:cubicBezTo>
                      <a:cubicBezTo>
                        <a:pt x="16" y="211"/>
                        <a:pt x="16" y="211"/>
                        <a:pt x="16" y="211"/>
                      </a:cubicBezTo>
                      <a:cubicBezTo>
                        <a:pt x="16" y="218"/>
                        <a:pt x="22" y="223"/>
                        <a:pt x="28" y="223"/>
                      </a:cubicBezTo>
                      <a:cubicBezTo>
                        <a:pt x="35" y="223"/>
                        <a:pt x="41" y="218"/>
                        <a:pt x="41" y="211"/>
                      </a:cubicBezTo>
                      <a:cubicBezTo>
                        <a:pt x="41" y="121"/>
                        <a:pt x="41" y="121"/>
                        <a:pt x="41" y="121"/>
                      </a:cubicBezTo>
                      <a:cubicBezTo>
                        <a:pt x="42" y="121"/>
                        <a:pt x="42" y="121"/>
                        <a:pt x="42" y="121"/>
                      </a:cubicBezTo>
                      <a:cubicBezTo>
                        <a:pt x="42" y="211"/>
                        <a:pt x="42" y="211"/>
                        <a:pt x="42" y="211"/>
                      </a:cubicBezTo>
                      <a:cubicBezTo>
                        <a:pt x="42" y="218"/>
                        <a:pt x="47" y="223"/>
                        <a:pt x="54" y="223"/>
                      </a:cubicBezTo>
                      <a:cubicBezTo>
                        <a:pt x="61" y="223"/>
                        <a:pt x="66" y="218"/>
                        <a:pt x="66" y="211"/>
                      </a:cubicBezTo>
                      <a:cubicBezTo>
                        <a:pt x="66" y="112"/>
                        <a:pt x="66" y="112"/>
                        <a:pt x="66" y="112"/>
                      </a:cubicBezTo>
                      <a:cubicBezTo>
                        <a:pt x="67" y="112"/>
                        <a:pt x="69" y="112"/>
                        <a:pt x="70" y="112"/>
                      </a:cubicBezTo>
                      <a:cubicBezTo>
                        <a:pt x="76" y="112"/>
                        <a:pt x="82" y="107"/>
                        <a:pt x="82" y="100"/>
                      </a:cubicBezTo>
                      <a:cubicBezTo>
                        <a:pt x="82" y="12"/>
                        <a:pt x="82" y="12"/>
                        <a:pt x="82" y="12"/>
                      </a:cubicBezTo>
                      <a:cubicBezTo>
                        <a:pt x="82" y="5"/>
                        <a:pt x="76" y="0"/>
                        <a:pt x="7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51435" tIns="25718" rIns="51435" bIns="25718" numCol="1" anchor="t" anchorCtr="0" compatLnSpc="1">
                  <a:prstTxWarp prst="textNoShape">
                    <a:avLst/>
                  </a:prstTxWarp>
                </a:bodyPr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en-GB" sz="1600" b="1" kern="0" dirty="0">
                    <a:solidFill>
                      <a:prstClr val="black"/>
                    </a:solidFill>
                    <a:cs typeface="Arial" charset="0"/>
                  </a:endParaRPr>
                </a:p>
              </p:txBody>
            </p:sp>
          </p:grpSp>
          <p:grpSp>
            <p:nvGrpSpPr>
              <p:cNvPr id="2429" name="Group 2428"/>
              <p:cNvGrpSpPr/>
              <p:nvPr/>
            </p:nvGrpSpPr>
            <p:grpSpPr>
              <a:xfrm flipH="1">
                <a:off x="1681444" y="2114330"/>
                <a:ext cx="135877" cy="377058"/>
                <a:chOff x="4419600" y="2886076"/>
                <a:chExt cx="306388" cy="1073149"/>
              </a:xfrm>
              <a:solidFill>
                <a:srgbClr val="A92229"/>
              </a:solidFill>
            </p:grpSpPr>
            <p:sp>
              <p:nvSpPr>
                <p:cNvPr id="2457" name="Freeform 6"/>
                <p:cNvSpPr>
                  <a:spLocks/>
                </p:cNvSpPr>
                <p:nvPr/>
              </p:nvSpPr>
              <p:spPr bwMode="auto">
                <a:xfrm>
                  <a:off x="4479925" y="2886076"/>
                  <a:ext cx="190500" cy="192087"/>
                </a:xfrm>
                <a:custGeom>
                  <a:avLst/>
                  <a:gdLst>
                    <a:gd name="T0" fmla="*/ 19 w 51"/>
                    <a:gd name="T1" fmla="*/ 48 h 51"/>
                    <a:gd name="T2" fmla="*/ 47 w 51"/>
                    <a:gd name="T3" fmla="*/ 32 h 51"/>
                    <a:gd name="T4" fmla="*/ 32 w 51"/>
                    <a:gd name="T5" fmla="*/ 3 h 51"/>
                    <a:gd name="T6" fmla="*/ 3 w 51"/>
                    <a:gd name="T7" fmla="*/ 19 h 51"/>
                    <a:gd name="T8" fmla="*/ 19 w 51"/>
                    <a:gd name="T9" fmla="*/ 48 h 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1" h="51">
                      <a:moveTo>
                        <a:pt x="19" y="48"/>
                      </a:moveTo>
                      <a:cubicBezTo>
                        <a:pt x="31" y="51"/>
                        <a:pt x="44" y="44"/>
                        <a:pt x="47" y="32"/>
                      </a:cubicBezTo>
                      <a:cubicBezTo>
                        <a:pt x="51" y="20"/>
                        <a:pt x="44" y="7"/>
                        <a:pt x="32" y="3"/>
                      </a:cubicBezTo>
                      <a:cubicBezTo>
                        <a:pt x="19" y="0"/>
                        <a:pt x="7" y="7"/>
                        <a:pt x="3" y="19"/>
                      </a:cubicBezTo>
                      <a:cubicBezTo>
                        <a:pt x="0" y="31"/>
                        <a:pt x="7" y="44"/>
                        <a:pt x="19" y="4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51435" tIns="25718" rIns="51435" bIns="25718" numCol="1" anchor="t" anchorCtr="0" compatLnSpc="1">
                  <a:prstTxWarp prst="textNoShape">
                    <a:avLst/>
                  </a:prstTxWarp>
                </a:bodyPr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en-GB" sz="1600" b="1" kern="0" dirty="0">
                    <a:solidFill>
                      <a:prstClr val="black"/>
                    </a:solidFill>
                    <a:cs typeface="Arial" charset="0"/>
                  </a:endParaRPr>
                </a:p>
              </p:txBody>
            </p:sp>
            <p:sp>
              <p:nvSpPr>
                <p:cNvPr id="2458" name="Freeform 7"/>
                <p:cNvSpPr>
                  <a:spLocks/>
                </p:cNvSpPr>
                <p:nvPr/>
              </p:nvSpPr>
              <p:spPr bwMode="auto">
                <a:xfrm>
                  <a:off x="4419600" y="3122613"/>
                  <a:ext cx="306388" cy="836612"/>
                </a:xfrm>
                <a:custGeom>
                  <a:avLst/>
                  <a:gdLst>
                    <a:gd name="T0" fmla="*/ 70 w 82"/>
                    <a:gd name="T1" fmla="*/ 0 h 223"/>
                    <a:gd name="T2" fmla="*/ 70 w 82"/>
                    <a:gd name="T3" fmla="*/ 0 h 223"/>
                    <a:gd name="T4" fmla="*/ 12 w 82"/>
                    <a:gd name="T5" fmla="*/ 0 h 223"/>
                    <a:gd name="T6" fmla="*/ 12 w 82"/>
                    <a:gd name="T7" fmla="*/ 0 h 223"/>
                    <a:gd name="T8" fmla="*/ 0 w 82"/>
                    <a:gd name="T9" fmla="*/ 12 h 223"/>
                    <a:gd name="T10" fmla="*/ 0 w 82"/>
                    <a:gd name="T11" fmla="*/ 100 h 223"/>
                    <a:gd name="T12" fmla="*/ 12 w 82"/>
                    <a:gd name="T13" fmla="*/ 112 h 223"/>
                    <a:gd name="T14" fmla="*/ 16 w 82"/>
                    <a:gd name="T15" fmla="*/ 112 h 223"/>
                    <a:gd name="T16" fmla="*/ 16 w 82"/>
                    <a:gd name="T17" fmla="*/ 211 h 223"/>
                    <a:gd name="T18" fmla="*/ 28 w 82"/>
                    <a:gd name="T19" fmla="*/ 223 h 223"/>
                    <a:gd name="T20" fmla="*/ 41 w 82"/>
                    <a:gd name="T21" fmla="*/ 211 h 223"/>
                    <a:gd name="T22" fmla="*/ 41 w 82"/>
                    <a:gd name="T23" fmla="*/ 121 h 223"/>
                    <a:gd name="T24" fmla="*/ 42 w 82"/>
                    <a:gd name="T25" fmla="*/ 121 h 223"/>
                    <a:gd name="T26" fmla="*/ 42 w 82"/>
                    <a:gd name="T27" fmla="*/ 211 h 223"/>
                    <a:gd name="T28" fmla="*/ 54 w 82"/>
                    <a:gd name="T29" fmla="*/ 223 h 223"/>
                    <a:gd name="T30" fmla="*/ 66 w 82"/>
                    <a:gd name="T31" fmla="*/ 211 h 223"/>
                    <a:gd name="T32" fmla="*/ 66 w 82"/>
                    <a:gd name="T33" fmla="*/ 112 h 223"/>
                    <a:gd name="T34" fmla="*/ 70 w 82"/>
                    <a:gd name="T35" fmla="*/ 112 h 223"/>
                    <a:gd name="T36" fmla="*/ 82 w 82"/>
                    <a:gd name="T37" fmla="*/ 100 h 223"/>
                    <a:gd name="T38" fmla="*/ 82 w 82"/>
                    <a:gd name="T39" fmla="*/ 12 h 223"/>
                    <a:gd name="T40" fmla="*/ 70 w 82"/>
                    <a:gd name="T41" fmla="*/ 0 h 2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82" h="223">
                      <a:moveTo>
                        <a:pt x="70" y="0"/>
                      </a:moveTo>
                      <a:cubicBezTo>
                        <a:pt x="70" y="0"/>
                        <a:pt x="70" y="0"/>
                        <a:pt x="70" y="0"/>
                      </a:cubicBezTo>
                      <a:cubicBezTo>
                        <a:pt x="12" y="0"/>
                        <a:pt x="12" y="0"/>
                        <a:pt x="12" y="0"/>
                      </a:cubicBezTo>
                      <a:cubicBezTo>
                        <a:pt x="12" y="0"/>
                        <a:pt x="12" y="0"/>
                        <a:pt x="12" y="0"/>
                      </a:cubicBezTo>
                      <a:cubicBezTo>
                        <a:pt x="6" y="0"/>
                        <a:pt x="0" y="5"/>
                        <a:pt x="0" y="12"/>
                      </a:cubicBezTo>
                      <a:cubicBezTo>
                        <a:pt x="0" y="100"/>
                        <a:pt x="0" y="100"/>
                        <a:pt x="0" y="100"/>
                      </a:cubicBezTo>
                      <a:cubicBezTo>
                        <a:pt x="0" y="107"/>
                        <a:pt x="6" y="112"/>
                        <a:pt x="12" y="112"/>
                      </a:cubicBezTo>
                      <a:cubicBezTo>
                        <a:pt x="14" y="112"/>
                        <a:pt x="15" y="112"/>
                        <a:pt x="16" y="112"/>
                      </a:cubicBezTo>
                      <a:cubicBezTo>
                        <a:pt x="16" y="211"/>
                        <a:pt x="16" y="211"/>
                        <a:pt x="16" y="211"/>
                      </a:cubicBezTo>
                      <a:cubicBezTo>
                        <a:pt x="16" y="218"/>
                        <a:pt x="22" y="223"/>
                        <a:pt x="28" y="223"/>
                      </a:cubicBezTo>
                      <a:cubicBezTo>
                        <a:pt x="35" y="223"/>
                        <a:pt x="41" y="218"/>
                        <a:pt x="41" y="211"/>
                      </a:cubicBezTo>
                      <a:cubicBezTo>
                        <a:pt x="41" y="121"/>
                        <a:pt x="41" y="121"/>
                        <a:pt x="41" y="121"/>
                      </a:cubicBezTo>
                      <a:cubicBezTo>
                        <a:pt x="42" y="121"/>
                        <a:pt x="42" y="121"/>
                        <a:pt x="42" y="121"/>
                      </a:cubicBezTo>
                      <a:cubicBezTo>
                        <a:pt x="42" y="211"/>
                        <a:pt x="42" y="211"/>
                        <a:pt x="42" y="211"/>
                      </a:cubicBezTo>
                      <a:cubicBezTo>
                        <a:pt x="42" y="218"/>
                        <a:pt x="47" y="223"/>
                        <a:pt x="54" y="223"/>
                      </a:cubicBezTo>
                      <a:cubicBezTo>
                        <a:pt x="61" y="223"/>
                        <a:pt x="66" y="218"/>
                        <a:pt x="66" y="211"/>
                      </a:cubicBezTo>
                      <a:cubicBezTo>
                        <a:pt x="66" y="112"/>
                        <a:pt x="66" y="112"/>
                        <a:pt x="66" y="112"/>
                      </a:cubicBezTo>
                      <a:cubicBezTo>
                        <a:pt x="67" y="112"/>
                        <a:pt x="69" y="112"/>
                        <a:pt x="70" y="112"/>
                      </a:cubicBezTo>
                      <a:cubicBezTo>
                        <a:pt x="76" y="112"/>
                        <a:pt x="82" y="107"/>
                        <a:pt x="82" y="100"/>
                      </a:cubicBezTo>
                      <a:cubicBezTo>
                        <a:pt x="82" y="12"/>
                        <a:pt x="82" y="12"/>
                        <a:pt x="82" y="12"/>
                      </a:cubicBezTo>
                      <a:cubicBezTo>
                        <a:pt x="82" y="5"/>
                        <a:pt x="76" y="0"/>
                        <a:pt x="7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51435" tIns="25718" rIns="51435" bIns="25718" numCol="1" anchor="t" anchorCtr="0" compatLnSpc="1">
                  <a:prstTxWarp prst="textNoShape">
                    <a:avLst/>
                  </a:prstTxWarp>
                </a:bodyPr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en-GB" sz="1600" b="1" kern="0" dirty="0">
                    <a:solidFill>
                      <a:prstClr val="black"/>
                    </a:solidFill>
                    <a:cs typeface="Arial" charset="0"/>
                  </a:endParaRPr>
                </a:p>
              </p:txBody>
            </p:sp>
          </p:grpSp>
          <p:grpSp>
            <p:nvGrpSpPr>
              <p:cNvPr id="2430" name="Group 2429"/>
              <p:cNvGrpSpPr/>
              <p:nvPr/>
            </p:nvGrpSpPr>
            <p:grpSpPr>
              <a:xfrm flipH="1">
                <a:off x="1872891" y="2114330"/>
                <a:ext cx="135877" cy="377058"/>
                <a:chOff x="4419600" y="2886076"/>
                <a:chExt cx="306388" cy="1073149"/>
              </a:xfrm>
              <a:solidFill>
                <a:srgbClr val="A92229"/>
              </a:solidFill>
            </p:grpSpPr>
            <p:sp>
              <p:nvSpPr>
                <p:cNvPr id="2455" name="Freeform 6"/>
                <p:cNvSpPr>
                  <a:spLocks/>
                </p:cNvSpPr>
                <p:nvPr/>
              </p:nvSpPr>
              <p:spPr bwMode="auto">
                <a:xfrm>
                  <a:off x="4479925" y="2886076"/>
                  <a:ext cx="190500" cy="192087"/>
                </a:xfrm>
                <a:custGeom>
                  <a:avLst/>
                  <a:gdLst>
                    <a:gd name="T0" fmla="*/ 19 w 51"/>
                    <a:gd name="T1" fmla="*/ 48 h 51"/>
                    <a:gd name="T2" fmla="*/ 47 w 51"/>
                    <a:gd name="T3" fmla="*/ 32 h 51"/>
                    <a:gd name="T4" fmla="*/ 32 w 51"/>
                    <a:gd name="T5" fmla="*/ 3 h 51"/>
                    <a:gd name="T6" fmla="*/ 3 w 51"/>
                    <a:gd name="T7" fmla="*/ 19 h 51"/>
                    <a:gd name="T8" fmla="*/ 19 w 51"/>
                    <a:gd name="T9" fmla="*/ 48 h 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1" h="51">
                      <a:moveTo>
                        <a:pt x="19" y="48"/>
                      </a:moveTo>
                      <a:cubicBezTo>
                        <a:pt x="31" y="51"/>
                        <a:pt x="44" y="44"/>
                        <a:pt x="47" y="32"/>
                      </a:cubicBezTo>
                      <a:cubicBezTo>
                        <a:pt x="51" y="20"/>
                        <a:pt x="44" y="7"/>
                        <a:pt x="32" y="3"/>
                      </a:cubicBezTo>
                      <a:cubicBezTo>
                        <a:pt x="19" y="0"/>
                        <a:pt x="7" y="7"/>
                        <a:pt x="3" y="19"/>
                      </a:cubicBezTo>
                      <a:cubicBezTo>
                        <a:pt x="0" y="31"/>
                        <a:pt x="7" y="44"/>
                        <a:pt x="19" y="4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51435" tIns="25718" rIns="51435" bIns="25718" numCol="1" anchor="t" anchorCtr="0" compatLnSpc="1">
                  <a:prstTxWarp prst="textNoShape">
                    <a:avLst/>
                  </a:prstTxWarp>
                </a:bodyPr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en-GB" sz="1600" b="1" kern="0" dirty="0">
                    <a:solidFill>
                      <a:prstClr val="black"/>
                    </a:solidFill>
                    <a:cs typeface="Arial" charset="0"/>
                  </a:endParaRPr>
                </a:p>
              </p:txBody>
            </p:sp>
            <p:sp>
              <p:nvSpPr>
                <p:cNvPr id="2456" name="Freeform 7"/>
                <p:cNvSpPr>
                  <a:spLocks/>
                </p:cNvSpPr>
                <p:nvPr/>
              </p:nvSpPr>
              <p:spPr bwMode="auto">
                <a:xfrm>
                  <a:off x="4419600" y="3122613"/>
                  <a:ext cx="306388" cy="836612"/>
                </a:xfrm>
                <a:custGeom>
                  <a:avLst/>
                  <a:gdLst>
                    <a:gd name="T0" fmla="*/ 70 w 82"/>
                    <a:gd name="T1" fmla="*/ 0 h 223"/>
                    <a:gd name="T2" fmla="*/ 70 w 82"/>
                    <a:gd name="T3" fmla="*/ 0 h 223"/>
                    <a:gd name="T4" fmla="*/ 12 w 82"/>
                    <a:gd name="T5" fmla="*/ 0 h 223"/>
                    <a:gd name="T6" fmla="*/ 12 w 82"/>
                    <a:gd name="T7" fmla="*/ 0 h 223"/>
                    <a:gd name="T8" fmla="*/ 0 w 82"/>
                    <a:gd name="T9" fmla="*/ 12 h 223"/>
                    <a:gd name="T10" fmla="*/ 0 w 82"/>
                    <a:gd name="T11" fmla="*/ 100 h 223"/>
                    <a:gd name="T12" fmla="*/ 12 w 82"/>
                    <a:gd name="T13" fmla="*/ 112 h 223"/>
                    <a:gd name="T14" fmla="*/ 16 w 82"/>
                    <a:gd name="T15" fmla="*/ 112 h 223"/>
                    <a:gd name="T16" fmla="*/ 16 w 82"/>
                    <a:gd name="T17" fmla="*/ 211 h 223"/>
                    <a:gd name="T18" fmla="*/ 28 w 82"/>
                    <a:gd name="T19" fmla="*/ 223 h 223"/>
                    <a:gd name="T20" fmla="*/ 41 w 82"/>
                    <a:gd name="T21" fmla="*/ 211 h 223"/>
                    <a:gd name="T22" fmla="*/ 41 w 82"/>
                    <a:gd name="T23" fmla="*/ 121 h 223"/>
                    <a:gd name="T24" fmla="*/ 42 w 82"/>
                    <a:gd name="T25" fmla="*/ 121 h 223"/>
                    <a:gd name="T26" fmla="*/ 42 w 82"/>
                    <a:gd name="T27" fmla="*/ 211 h 223"/>
                    <a:gd name="T28" fmla="*/ 54 w 82"/>
                    <a:gd name="T29" fmla="*/ 223 h 223"/>
                    <a:gd name="T30" fmla="*/ 66 w 82"/>
                    <a:gd name="T31" fmla="*/ 211 h 223"/>
                    <a:gd name="T32" fmla="*/ 66 w 82"/>
                    <a:gd name="T33" fmla="*/ 112 h 223"/>
                    <a:gd name="T34" fmla="*/ 70 w 82"/>
                    <a:gd name="T35" fmla="*/ 112 h 223"/>
                    <a:gd name="T36" fmla="*/ 82 w 82"/>
                    <a:gd name="T37" fmla="*/ 100 h 223"/>
                    <a:gd name="T38" fmla="*/ 82 w 82"/>
                    <a:gd name="T39" fmla="*/ 12 h 223"/>
                    <a:gd name="T40" fmla="*/ 70 w 82"/>
                    <a:gd name="T41" fmla="*/ 0 h 2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82" h="223">
                      <a:moveTo>
                        <a:pt x="70" y="0"/>
                      </a:moveTo>
                      <a:cubicBezTo>
                        <a:pt x="70" y="0"/>
                        <a:pt x="70" y="0"/>
                        <a:pt x="70" y="0"/>
                      </a:cubicBezTo>
                      <a:cubicBezTo>
                        <a:pt x="12" y="0"/>
                        <a:pt x="12" y="0"/>
                        <a:pt x="12" y="0"/>
                      </a:cubicBezTo>
                      <a:cubicBezTo>
                        <a:pt x="12" y="0"/>
                        <a:pt x="12" y="0"/>
                        <a:pt x="12" y="0"/>
                      </a:cubicBezTo>
                      <a:cubicBezTo>
                        <a:pt x="6" y="0"/>
                        <a:pt x="0" y="5"/>
                        <a:pt x="0" y="12"/>
                      </a:cubicBezTo>
                      <a:cubicBezTo>
                        <a:pt x="0" y="100"/>
                        <a:pt x="0" y="100"/>
                        <a:pt x="0" y="100"/>
                      </a:cubicBezTo>
                      <a:cubicBezTo>
                        <a:pt x="0" y="107"/>
                        <a:pt x="6" y="112"/>
                        <a:pt x="12" y="112"/>
                      </a:cubicBezTo>
                      <a:cubicBezTo>
                        <a:pt x="14" y="112"/>
                        <a:pt x="15" y="112"/>
                        <a:pt x="16" y="112"/>
                      </a:cubicBezTo>
                      <a:cubicBezTo>
                        <a:pt x="16" y="211"/>
                        <a:pt x="16" y="211"/>
                        <a:pt x="16" y="211"/>
                      </a:cubicBezTo>
                      <a:cubicBezTo>
                        <a:pt x="16" y="218"/>
                        <a:pt x="22" y="223"/>
                        <a:pt x="28" y="223"/>
                      </a:cubicBezTo>
                      <a:cubicBezTo>
                        <a:pt x="35" y="223"/>
                        <a:pt x="41" y="218"/>
                        <a:pt x="41" y="211"/>
                      </a:cubicBezTo>
                      <a:cubicBezTo>
                        <a:pt x="41" y="121"/>
                        <a:pt x="41" y="121"/>
                        <a:pt x="41" y="121"/>
                      </a:cubicBezTo>
                      <a:cubicBezTo>
                        <a:pt x="42" y="121"/>
                        <a:pt x="42" y="121"/>
                        <a:pt x="42" y="121"/>
                      </a:cubicBezTo>
                      <a:cubicBezTo>
                        <a:pt x="42" y="211"/>
                        <a:pt x="42" y="211"/>
                        <a:pt x="42" y="211"/>
                      </a:cubicBezTo>
                      <a:cubicBezTo>
                        <a:pt x="42" y="218"/>
                        <a:pt x="47" y="223"/>
                        <a:pt x="54" y="223"/>
                      </a:cubicBezTo>
                      <a:cubicBezTo>
                        <a:pt x="61" y="223"/>
                        <a:pt x="66" y="218"/>
                        <a:pt x="66" y="211"/>
                      </a:cubicBezTo>
                      <a:cubicBezTo>
                        <a:pt x="66" y="112"/>
                        <a:pt x="66" y="112"/>
                        <a:pt x="66" y="112"/>
                      </a:cubicBezTo>
                      <a:cubicBezTo>
                        <a:pt x="67" y="112"/>
                        <a:pt x="69" y="112"/>
                        <a:pt x="70" y="112"/>
                      </a:cubicBezTo>
                      <a:cubicBezTo>
                        <a:pt x="76" y="112"/>
                        <a:pt x="82" y="107"/>
                        <a:pt x="82" y="100"/>
                      </a:cubicBezTo>
                      <a:cubicBezTo>
                        <a:pt x="82" y="12"/>
                        <a:pt x="82" y="12"/>
                        <a:pt x="82" y="12"/>
                      </a:cubicBezTo>
                      <a:cubicBezTo>
                        <a:pt x="82" y="5"/>
                        <a:pt x="76" y="0"/>
                        <a:pt x="7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51435" tIns="25718" rIns="51435" bIns="25718" numCol="1" anchor="t" anchorCtr="0" compatLnSpc="1">
                  <a:prstTxWarp prst="textNoShape">
                    <a:avLst/>
                  </a:prstTxWarp>
                </a:bodyPr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en-GB" sz="1600" b="1" kern="0" dirty="0">
                    <a:solidFill>
                      <a:prstClr val="black"/>
                    </a:solidFill>
                    <a:cs typeface="Arial" charset="0"/>
                  </a:endParaRPr>
                </a:p>
              </p:txBody>
            </p:sp>
          </p:grpSp>
          <p:grpSp>
            <p:nvGrpSpPr>
              <p:cNvPr id="2431" name="Group 2430"/>
              <p:cNvGrpSpPr/>
              <p:nvPr/>
            </p:nvGrpSpPr>
            <p:grpSpPr>
              <a:xfrm flipH="1">
                <a:off x="2064338" y="2114330"/>
                <a:ext cx="135877" cy="377058"/>
                <a:chOff x="4419600" y="2886076"/>
                <a:chExt cx="306388" cy="1073149"/>
              </a:xfrm>
              <a:solidFill>
                <a:srgbClr val="A92229"/>
              </a:solidFill>
            </p:grpSpPr>
            <p:sp>
              <p:nvSpPr>
                <p:cNvPr id="2453" name="Freeform 6"/>
                <p:cNvSpPr>
                  <a:spLocks/>
                </p:cNvSpPr>
                <p:nvPr/>
              </p:nvSpPr>
              <p:spPr bwMode="auto">
                <a:xfrm>
                  <a:off x="4479925" y="2886076"/>
                  <a:ext cx="190500" cy="192087"/>
                </a:xfrm>
                <a:custGeom>
                  <a:avLst/>
                  <a:gdLst>
                    <a:gd name="T0" fmla="*/ 19 w 51"/>
                    <a:gd name="T1" fmla="*/ 48 h 51"/>
                    <a:gd name="T2" fmla="*/ 47 w 51"/>
                    <a:gd name="T3" fmla="*/ 32 h 51"/>
                    <a:gd name="T4" fmla="*/ 32 w 51"/>
                    <a:gd name="T5" fmla="*/ 3 h 51"/>
                    <a:gd name="T6" fmla="*/ 3 w 51"/>
                    <a:gd name="T7" fmla="*/ 19 h 51"/>
                    <a:gd name="T8" fmla="*/ 19 w 51"/>
                    <a:gd name="T9" fmla="*/ 48 h 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1" h="51">
                      <a:moveTo>
                        <a:pt x="19" y="48"/>
                      </a:moveTo>
                      <a:cubicBezTo>
                        <a:pt x="31" y="51"/>
                        <a:pt x="44" y="44"/>
                        <a:pt x="47" y="32"/>
                      </a:cubicBezTo>
                      <a:cubicBezTo>
                        <a:pt x="51" y="20"/>
                        <a:pt x="44" y="7"/>
                        <a:pt x="32" y="3"/>
                      </a:cubicBezTo>
                      <a:cubicBezTo>
                        <a:pt x="19" y="0"/>
                        <a:pt x="7" y="7"/>
                        <a:pt x="3" y="19"/>
                      </a:cubicBezTo>
                      <a:cubicBezTo>
                        <a:pt x="0" y="31"/>
                        <a:pt x="7" y="44"/>
                        <a:pt x="19" y="4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51435" tIns="25718" rIns="51435" bIns="25718" numCol="1" anchor="t" anchorCtr="0" compatLnSpc="1">
                  <a:prstTxWarp prst="textNoShape">
                    <a:avLst/>
                  </a:prstTxWarp>
                </a:bodyPr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en-GB" sz="1600" b="1" kern="0" dirty="0">
                    <a:solidFill>
                      <a:prstClr val="black"/>
                    </a:solidFill>
                    <a:cs typeface="Arial" charset="0"/>
                  </a:endParaRPr>
                </a:p>
              </p:txBody>
            </p:sp>
            <p:sp>
              <p:nvSpPr>
                <p:cNvPr id="2454" name="Freeform 7"/>
                <p:cNvSpPr>
                  <a:spLocks/>
                </p:cNvSpPr>
                <p:nvPr/>
              </p:nvSpPr>
              <p:spPr bwMode="auto">
                <a:xfrm>
                  <a:off x="4419600" y="3122613"/>
                  <a:ext cx="306388" cy="836612"/>
                </a:xfrm>
                <a:custGeom>
                  <a:avLst/>
                  <a:gdLst>
                    <a:gd name="T0" fmla="*/ 70 w 82"/>
                    <a:gd name="T1" fmla="*/ 0 h 223"/>
                    <a:gd name="T2" fmla="*/ 70 w 82"/>
                    <a:gd name="T3" fmla="*/ 0 h 223"/>
                    <a:gd name="T4" fmla="*/ 12 w 82"/>
                    <a:gd name="T5" fmla="*/ 0 h 223"/>
                    <a:gd name="T6" fmla="*/ 12 w 82"/>
                    <a:gd name="T7" fmla="*/ 0 h 223"/>
                    <a:gd name="T8" fmla="*/ 0 w 82"/>
                    <a:gd name="T9" fmla="*/ 12 h 223"/>
                    <a:gd name="T10" fmla="*/ 0 w 82"/>
                    <a:gd name="T11" fmla="*/ 100 h 223"/>
                    <a:gd name="T12" fmla="*/ 12 w 82"/>
                    <a:gd name="T13" fmla="*/ 112 h 223"/>
                    <a:gd name="T14" fmla="*/ 16 w 82"/>
                    <a:gd name="T15" fmla="*/ 112 h 223"/>
                    <a:gd name="T16" fmla="*/ 16 w 82"/>
                    <a:gd name="T17" fmla="*/ 211 h 223"/>
                    <a:gd name="T18" fmla="*/ 28 w 82"/>
                    <a:gd name="T19" fmla="*/ 223 h 223"/>
                    <a:gd name="T20" fmla="*/ 41 w 82"/>
                    <a:gd name="T21" fmla="*/ 211 h 223"/>
                    <a:gd name="T22" fmla="*/ 41 w 82"/>
                    <a:gd name="T23" fmla="*/ 121 h 223"/>
                    <a:gd name="T24" fmla="*/ 42 w 82"/>
                    <a:gd name="T25" fmla="*/ 121 h 223"/>
                    <a:gd name="T26" fmla="*/ 42 w 82"/>
                    <a:gd name="T27" fmla="*/ 211 h 223"/>
                    <a:gd name="T28" fmla="*/ 54 w 82"/>
                    <a:gd name="T29" fmla="*/ 223 h 223"/>
                    <a:gd name="T30" fmla="*/ 66 w 82"/>
                    <a:gd name="T31" fmla="*/ 211 h 223"/>
                    <a:gd name="T32" fmla="*/ 66 w 82"/>
                    <a:gd name="T33" fmla="*/ 112 h 223"/>
                    <a:gd name="T34" fmla="*/ 70 w 82"/>
                    <a:gd name="T35" fmla="*/ 112 h 223"/>
                    <a:gd name="T36" fmla="*/ 82 w 82"/>
                    <a:gd name="T37" fmla="*/ 100 h 223"/>
                    <a:gd name="T38" fmla="*/ 82 w 82"/>
                    <a:gd name="T39" fmla="*/ 12 h 223"/>
                    <a:gd name="T40" fmla="*/ 70 w 82"/>
                    <a:gd name="T41" fmla="*/ 0 h 2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82" h="223">
                      <a:moveTo>
                        <a:pt x="70" y="0"/>
                      </a:moveTo>
                      <a:cubicBezTo>
                        <a:pt x="70" y="0"/>
                        <a:pt x="70" y="0"/>
                        <a:pt x="70" y="0"/>
                      </a:cubicBezTo>
                      <a:cubicBezTo>
                        <a:pt x="12" y="0"/>
                        <a:pt x="12" y="0"/>
                        <a:pt x="12" y="0"/>
                      </a:cubicBezTo>
                      <a:cubicBezTo>
                        <a:pt x="12" y="0"/>
                        <a:pt x="12" y="0"/>
                        <a:pt x="12" y="0"/>
                      </a:cubicBezTo>
                      <a:cubicBezTo>
                        <a:pt x="6" y="0"/>
                        <a:pt x="0" y="5"/>
                        <a:pt x="0" y="12"/>
                      </a:cubicBezTo>
                      <a:cubicBezTo>
                        <a:pt x="0" y="100"/>
                        <a:pt x="0" y="100"/>
                        <a:pt x="0" y="100"/>
                      </a:cubicBezTo>
                      <a:cubicBezTo>
                        <a:pt x="0" y="107"/>
                        <a:pt x="6" y="112"/>
                        <a:pt x="12" y="112"/>
                      </a:cubicBezTo>
                      <a:cubicBezTo>
                        <a:pt x="14" y="112"/>
                        <a:pt x="15" y="112"/>
                        <a:pt x="16" y="112"/>
                      </a:cubicBezTo>
                      <a:cubicBezTo>
                        <a:pt x="16" y="211"/>
                        <a:pt x="16" y="211"/>
                        <a:pt x="16" y="211"/>
                      </a:cubicBezTo>
                      <a:cubicBezTo>
                        <a:pt x="16" y="218"/>
                        <a:pt x="22" y="223"/>
                        <a:pt x="28" y="223"/>
                      </a:cubicBezTo>
                      <a:cubicBezTo>
                        <a:pt x="35" y="223"/>
                        <a:pt x="41" y="218"/>
                        <a:pt x="41" y="211"/>
                      </a:cubicBezTo>
                      <a:cubicBezTo>
                        <a:pt x="41" y="121"/>
                        <a:pt x="41" y="121"/>
                        <a:pt x="41" y="121"/>
                      </a:cubicBezTo>
                      <a:cubicBezTo>
                        <a:pt x="42" y="121"/>
                        <a:pt x="42" y="121"/>
                        <a:pt x="42" y="121"/>
                      </a:cubicBezTo>
                      <a:cubicBezTo>
                        <a:pt x="42" y="211"/>
                        <a:pt x="42" y="211"/>
                        <a:pt x="42" y="211"/>
                      </a:cubicBezTo>
                      <a:cubicBezTo>
                        <a:pt x="42" y="218"/>
                        <a:pt x="47" y="223"/>
                        <a:pt x="54" y="223"/>
                      </a:cubicBezTo>
                      <a:cubicBezTo>
                        <a:pt x="61" y="223"/>
                        <a:pt x="66" y="218"/>
                        <a:pt x="66" y="211"/>
                      </a:cubicBezTo>
                      <a:cubicBezTo>
                        <a:pt x="66" y="112"/>
                        <a:pt x="66" y="112"/>
                        <a:pt x="66" y="112"/>
                      </a:cubicBezTo>
                      <a:cubicBezTo>
                        <a:pt x="67" y="112"/>
                        <a:pt x="69" y="112"/>
                        <a:pt x="70" y="112"/>
                      </a:cubicBezTo>
                      <a:cubicBezTo>
                        <a:pt x="76" y="112"/>
                        <a:pt x="82" y="107"/>
                        <a:pt x="82" y="100"/>
                      </a:cubicBezTo>
                      <a:cubicBezTo>
                        <a:pt x="82" y="12"/>
                        <a:pt x="82" y="12"/>
                        <a:pt x="82" y="12"/>
                      </a:cubicBezTo>
                      <a:cubicBezTo>
                        <a:pt x="82" y="5"/>
                        <a:pt x="76" y="0"/>
                        <a:pt x="7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51435" tIns="25718" rIns="51435" bIns="25718" numCol="1" anchor="t" anchorCtr="0" compatLnSpc="1">
                  <a:prstTxWarp prst="textNoShape">
                    <a:avLst/>
                  </a:prstTxWarp>
                </a:bodyPr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en-GB" sz="1600" b="1" kern="0" dirty="0">
                    <a:solidFill>
                      <a:prstClr val="black"/>
                    </a:solidFill>
                    <a:cs typeface="Arial" charset="0"/>
                  </a:endParaRPr>
                </a:p>
              </p:txBody>
            </p:sp>
          </p:grpSp>
          <p:grpSp>
            <p:nvGrpSpPr>
              <p:cNvPr id="2432" name="Group 2431"/>
              <p:cNvGrpSpPr/>
              <p:nvPr/>
            </p:nvGrpSpPr>
            <p:grpSpPr>
              <a:xfrm flipH="1">
                <a:off x="2255785" y="2114330"/>
                <a:ext cx="135877" cy="377058"/>
                <a:chOff x="4419600" y="2886076"/>
                <a:chExt cx="306388" cy="1073149"/>
              </a:xfrm>
              <a:solidFill>
                <a:srgbClr val="A92229"/>
              </a:solidFill>
            </p:grpSpPr>
            <p:sp>
              <p:nvSpPr>
                <p:cNvPr id="2451" name="Freeform 6"/>
                <p:cNvSpPr>
                  <a:spLocks/>
                </p:cNvSpPr>
                <p:nvPr/>
              </p:nvSpPr>
              <p:spPr bwMode="auto">
                <a:xfrm>
                  <a:off x="4479925" y="2886076"/>
                  <a:ext cx="190500" cy="192087"/>
                </a:xfrm>
                <a:custGeom>
                  <a:avLst/>
                  <a:gdLst>
                    <a:gd name="T0" fmla="*/ 19 w 51"/>
                    <a:gd name="T1" fmla="*/ 48 h 51"/>
                    <a:gd name="T2" fmla="*/ 47 w 51"/>
                    <a:gd name="T3" fmla="*/ 32 h 51"/>
                    <a:gd name="T4" fmla="*/ 32 w 51"/>
                    <a:gd name="T5" fmla="*/ 3 h 51"/>
                    <a:gd name="T6" fmla="*/ 3 w 51"/>
                    <a:gd name="T7" fmla="*/ 19 h 51"/>
                    <a:gd name="T8" fmla="*/ 19 w 51"/>
                    <a:gd name="T9" fmla="*/ 48 h 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1" h="51">
                      <a:moveTo>
                        <a:pt x="19" y="48"/>
                      </a:moveTo>
                      <a:cubicBezTo>
                        <a:pt x="31" y="51"/>
                        <a:pt x="44" y="44"/>
                        <a:pt x="47" y="32"/>
                      </a:cubicBezTo>
                      <a:cubicBezTo>
                        <a:pt x="51" y="20"/>
                        <a:pt x="44" y="7"/>
                        <a:pt x="32" y="3"/>
                      </a:cubicBezTo>
                      <a:cubicBezTo>
                        <a:pt x="19" y="0"/>
                        <a:pt x="7" y="7"/>
                        <a:pt x="3" y="19"/>
                      </a:cubicBezTo>
                      <a:cubicBezTo>
                        <a:pt x="0" y="31"/>
                        <a:pt x="7" y="44"/>
                        <a:pt x="19" y="4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51435" tIns="25718" rIns="51435" bIns="25718" numCol="1" anchor="t" anchorCtr="0" compatLnSpc="1">
                  <a:prstTxWarp prst="textNoShape">
                    <a:avLst/>
                  </a:prstTxWarp>
                </a:bodyPr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en-GB" sz="1600" b="1" kern="0" dirty="0">
                    <a:solidFill>
                      <a:prstClr val="black"/>
                    </a:solidFill>
                    <a:cs typeface="Arial" charset="0"/>
                  </a:endParaRPr>
                </a:p>
              </p:txBody>
            </p:sp>
            <p:sp>
              <p:nvSpPr>
                <p:cNvPr id="2452" name="Freeform 7"/>
                <p:cNvSpPr>
                  <a:spLocks/>
                </p:cNvSpPr>
                <p:nvPr/>
              </p:nvSpPr>
              <p:spPr bwMode="auto">
                <a:xfrm>
                  <a:off x="4419600" y="3122613"/>
                  <a:ext cx="306388" cy="836612"/>
                </a:xfrm>
                <a:custGeom>
                  <a:avLst/>
                  <a:gdLst>
                    <a:gd name="T0" fmla="*/ 70 w 82"/>
                    <a:gd name="T1" fmla="*/ 0 h 223"/>
                    <a:gd name="T2" fmla="*/ 70 w 82"/>
                    <a:gd name="T3" fmla="*/ 0 h 223"/>
                    <a:gd name="T4" fmla="*/ 12 w 82"/>
                    <a:gd name="T5" fmla="*/ 0 h 223"/>
                    <a:gd name="T6" fmla="*/ 12 w 82"/>
                    <a:gd name="T7" fmla="*/ 0 h 223"/>
                    <a:gd name="T8" fmla="*/ 0 w 82"/>
                    <a:gd name="T9" fmla="*/ 12 h 223"/>
                    <a:gd name="T10" fmla="*/ 0 w 82"/>
                    <a:gd name="T11" fmla="*/ 100 h 223"/>
                    <a:gd name="T12" fmla="*/ 12 w 82"/>
                    <a:gd name="T13" fmla="*/ 112 h 223"/>
                    <a:gd name="T14" fmla="*/ 16 w 82"/>
                    <a:gd name="T15" fmla="*/ 112 h 223"/>
                    <a:gd name="T16" fmla="*/ 16 w 82"/>
                    <a:gd name="T17" fmla="*/ 211 h 223"/>
                    <a:gd name="T18" fmla="*/ 28 w 82"/>
                    <a:gd name="T19" fmla="*/ 223 h 223"/>
                    <a:gd name="T20" fmla="*/ 41 w 82"/>
                    <a:gd name="T21" fmla="*/ 211 h 223"/>
                    <a:gd name="T22" fmla="*/ 41 w 82"/>
                    <a:gd name="T23" fmla="*/ 121 h 223"/>
                    <a:gd name="T24" fmla="*/ 42 w 82"/>
                    <a:gd name="T25" fmla="*/ 121 h 223"/>
                    <a:gd name="T26" fmla="*/ 42 w 82"/>
                    <a:gd name="T27" fmla="*/ 211 h 223"/>
                    <a:gd name="T28" fmla="*/ 54 w 82"/>
                    <a:gd name="T29" fmla="*/ 223 h 223"/>
                    <a:gd name="T30" fmla="*/ 66 w 82"/>
                    <a:gd name="T31" fmla="*/ 211 h 223"/>
                    <a:gd name="T32" fmla="*/ 66 w 82"/>
                    <a:gd name="T33" fmla="*/ 112 h 223"/>
                    <a:gd name="T34" fmla="*/ 70 w 82"/>
                    <a:gd name="T35" fmla="*/ 112 h 223"/>
                    <a:gd name="T36" fmla="*/ 82 w 82"/>
                    <a:gd name="T37" fmla="*/ 100 h 223"/>
                    <a:gd name="T38" fmla="*/ 82 w 82"/>
                    <a:gd name="T39" fmla="*/ 12 h 223"/>
                    <a:gd name="T40" fmla="*/ 70 w 82"/>
                    <a:gd name="T41" fmla="*/ 0 h 2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82" h="223">
                      <a:moveTo>
                        <a:pt x="70" y="0"/>
                      </a:moveTo>
                      <a:cubicBezTo>
                        <a:pt x="70" y="0"/>
                        <a:pt x="70" y="0"/>
                        <a:pt x="70" y="0"/>
                      </a:cubicBezTo>
                      <a:cubicBezTo>
                        <a:pt x="12" y="0"/>
                        <a:pt x="12" y="0"/>
                        <a:pt x="12" y="0"/>
                      </a:cubicBezTo>
                      <a:cubicBezTo>
                        <a:pt x="12" y="0"/>
                        <a:pt x="12" y="0"/>
                        <a:pt x="12" y="0"/>
                      </a:cubicBezTo>
                      <a:cubicBezTo>
                        <a:pt x="6" y="0"/>
                        <a:pt x="0" y="5"/>
                        <a:pt x="0" y="12"/>
                      </a:cubicBezTo>
                      <a:cubicBezTo>
                        <a:pt x="0" y="100"/>
                        <a:pt x="0" y="100"/>
                        <a:pt x="0" y="100"/>
                      </a:cubicBezTo>
                      <a:cubicBezTo>
                        <a:pt x="0" y="107"/>
                        <a:pt x="6" y="112"/>
                        <a:pt x="12" y="112"/>
                      </a:cubicBezTo>
                      <a:cubicBezTo>
                        <a:pt x="14" y="112"/>
                        <a:pt x="15" y="112"/>
                        <a:pt x="16" y="112"/>
                      </a:cubicBezTo>
                      <a:cubicBezTo>
                        <a:pt x="16" y="211"/>
                        <a:pt x="16" y="211"/>
                        <a:pt x="16" y="211"/>
                      </a:cubicBezTo>
                      <a:cubicBezTo>
                        <a:pt x="16" y="218"/>
                        <a:pt x="22" y="223"/>
                        <a:pt x="28" y="223"/>
                      </a:cubicBezTo>
                      <a:cubicBezTo>
                        <a:pt x="35" y="223"/>
                        <a:pt x="41" y="218"/>
                        <a:pt x="41" y="211"/>
                      </a:cubicBezTo>
                      <a:cubicBezTo>
                        <a:pt x="41" y="121"/>
                        <a:pt x="41" y="121"/>
                        <a:pt x="41" y="121"/>
                      </a:cubicBezTo>
                      <a:cubicBezTo>
                        <a:pt x="42" y="121"/>
                        <a:pt x="42" y="121"/>
                        <a:pt x="42" y="121"/>
                      </a:cubicBezTo>
                      <a:cubicBezTo>
                        <a:pt x="42" y="211"/>
                        <a:pt x="42" y="211"/>
                        <a:pt x="42" y="211"/>
                      </a:cubicBezTo>
                      <a:cubicBezTo>
                        <a:pt x="42" y="218"/>
                        <a:pt x="47" y="223"/>
                        <a:pt x="54" y="223"/>
                      </a:cubicBezTo>
                      <a:cubicBezTo>
                        <a:pt x="61" y="223"/>
                        <a:pt x="66" y="218"/>
                        <a:pt x="66" y="211"/>
                      </a:cubicBezTo>
                      <a:cubicBezTo>
                        <a:pt x="66" y="112"/>
                        <a:pt x="66" y="112"/>
                        <a:pt x="66" y="112"/>
                      </a:cubicBezTo>
                      <a:cubicBezTo>
                        <a:pt x="67" y="112"/>
                        <a:pt x="69" y="112"/>
                        <a:pt x="70" y="112"/>
                      </a:cubicBezTo>
                      <a:cubicBezTo>
                        <a:pt x="76" y="112"/>
                        <a:pt x="82" y="107"/>
                        <a:pt x="82" y="100"/>
                      </a:cubicBezTo>
                      <a:cubicBezTo>
                        <a:pt x="82" y="12"/>
                        <a:pt x="82" y="12"/>
                        <a:pt x="82" y="12"/>
                      </a:cubicBezTo>
                      <a:cubicBezTo>
                        <a:pt x="82" y="5"/>
                        <a:pt x="76" y="0"/>
                        <a:pt x="7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51435" tIns="25718" rIns="51435" bIns="25718" numCol="1" anchor="t" anchorCtr="0" compatLnSpc="1">
                  <a:prstTxWarp prst="textNoShape">
                    <a:avLst/>
                  </a:prstTxWarp>
                </a:bodyPr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en-GB" sz="1600" b="1" kern="0" dirty="0">
                    <a:solidFill>
                      <a:prstClr val="black"/>
                    </a:solidFill>
                    <a:cs typeface="Arial" charset="0"/>
                  </a:endParaRPr>
                </a:p>
              </p:txBody>
            </p:sp>
          </p:grpSp>
          <p:grpSp>
            <p:nvGrpSpPr>
              <p:cNvPr id="2433" name="Group 2432"/>
              <p:cNvGrpSpPr/>
              <p:nvPr/>
            </p:nvGrpSpPr>
            <p:grpSpPr>
              <a:xfrm flipH="1">
                <a:off x="2447233" y="2114330"/>
                <a:ext cx="135877" cy="377058"/>
                <a:chOff x="4419600" y="2886076"/>
                <a:chExt cx="306388" cy="1073149"/>
              </a:xfrm>
              <a:solidFill>
                <a:srgbClr val="A92229"/>
              </a:solidFill>
            </p:grpSpPr>
            <p:sp>
              <p:nvSpPr>
                <p:cNvPr id="2449" name="Freeform 6"/>
                <p:cNvSpPr>
                  <a:spLocks/>
                </p:cNvSpPr>
                <p:nvPr/>
              </p:nvSpPr>
              <p:spPr bwMode="auto">
                <a:xfrm>
                  <a:off x="4479925" y="2886076"/>
                  <a:ext cx="190500" cy="192087"/>
                </a:xfrm>
                <a:custGeom>
                  <a:avLst/>
                  <a:gdLst>
                    <a:gd name="T0" fmla="*/ 19 w 51"/>
                    <a:gd name="T1" fmla="*/ 48 h 51"/>
                    <a:gd name="T2" fmla="*/ 47 w 51"/>
                    <a:gd name="T3" fmla="*/ 32 h 51"/>
                    <a:gd name="T4" fmla="*/ 32 w 51"/>
                    <a:gd name="T5" fmla="*/ 3 h 51"/>
                    <a:gd name="T6" fmla="*/ 3 w 51"/>
                    <a:gd name="T7" fmla="*/ 19 h 51"/>
                    <a:gd name="T8" fmla="*/ 19 w 51"/>
                    <a:gd name="T9" fmla="*/ 48 h 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1" h="51">
                      <a:moveTo>
                        <a:pt x="19" y="48"/>
                      </a:moveTo>
                      <a:cubicBezTo>
                        <a:pt x="31" y="51"/>
                        <a:pt x="44" y="44"/>
                        <a:pt x="47" y="32"/>
                      </a:cubicBezTo>
                      <a:cubicBezTo>
                        <a:pt x="51" y="20"/>
                        <a:pt x="44" y="7"/>
                        <a:pt x="32" y="3"/>
                      </a:cubicBezTo>
                      <a:cubicBezTo>
                        <a:pt x="19" y="0"/>
                        <a:pt x="7" y="7"/>
                        <a:pt x="3" y="19"/>
                      </a:cubicBezTo>
                      <a:cubicBezTo>
                        <a:pt x="0" y="31"/>
                        <a:pt x="7" y="44"/>
                        <a:pt x="19" y="4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51435" tIns="25718" rIns="51435" bIns="25718" numCol="1" anchor="t" anchorCtr="0" compatLnSpc="1">
                  <a:prstTxWarp prst="textNoShape">
                    <a:avLst/>
                  </a:prstTxWarp>
                </a:bodyPr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en-GB" sz="1600" b="1" kern="0" dirty="0">
                    <a:solidFill>
                      <a:prstClr val="black"/>
                    </a:solidFill>
                    <a:cs typeface="Arial" charset="0"/>
                  </a:endParaRPr>
                </a:p>
              </p:txBody>
            </p:sp>
            <p:sp>
              <p:nvSpPr>
                <p:cNvPr id="2450" name="Freeform 7"/>
                <p:cNvSpPr>
                  <a:spLocks/>
                </p:cNvSpPr>
                <p:nvPr/>
              </p:nvSpPr>
              <p:spPr bwMode="auto">
                <a:xfrm>
                  <a:off x="4419600" y="3122613"/>
                  <a:ext cx="306388" cy="836612"/>
                </a:xfrm>
                <a:custGeom>
                  <a:avLst/>
                  <a:gdLst>
                    <a:gd name="T0" fmla="*/ 70 w 82"/>
                    <a:gd name="T1" fmla="*/ 0 h 223"/>
                    <a:gd name="T2" fmla="*/ 70 w 82"/>
                    <a:gd name="T3" fmla="*/ 0 h 223"/>
                    <a:gd name="T4" fmla="*/ 12 w 82"/>
                    <a:gd name="T5" fmla="*/ 0 h 223"/>
                    <a:gd name="T6" fmla="*/ 12 w 82"/>
                    <a:gd name="T7" fmla="*/ 0 h 223"/>
                    <a:gd name="T8" fmla="*/ 0 w 82"/>
                    <a:gd name="T9" fmla="*/ 12 h 223"/>
                    <a:gd name="T10" fmla="*/ 0 w 82"/>
                    <a:gd name="T11" fmla="*/ 100 h 223"/>
                    <a:gd name="T12" fmla="*/ 12 w 82"/>
                    <a:gd name="T13" fmla="*/ 112 h 223"/>
                    <a:gd name="T14" fmla="*/ 16 w 82"/>
                    <a:gd name="T15" fmla="*/ 112 h 223"/>
                    <a:gd name="T16" fmla="*/ 16 w 82"/>
                    <a:gd name="T17" fmla="*/ 211 h 223"/>
                    <a:gd name="T18" fmla="*/ 28 w 82"/>
                    <a:gd name="T19" fmla="*/ 223 h 223"/>
                    <a:gd name="T20" fmla="*/ 41 w 82"/>
                    <a:gd name="T21" fmla="*/ 211 h 223"/>
                    <a:gd name="T22" fmla="*/ 41 w 82"/>
                    <a:gd name="T23" fmla="*/ 121 h 223"/>
                    <a:gd name="T24" fmla="*/ 42 w 82"/>
                    <a:gd name="T25" fmla="*/ 121 h 223"/>
                    <a:gd name="T26" fmla="*/ 42 w 82"/>
                    <a:gd name="T27" fmla="*/ 211 h 223"/>
                    <a:gd name="T28" fmla="*/ 54 w 82"/>
                    <a:gd name="T29" fmla="*/ 223 h 223"/>
                    <a:gd name="T30" fmla="*/ 66 w 82"/>
                    <a:gd name="T31" fmla="*/ 211 h 223"/>
                    <a:gd name="T32" fmla="*/ 66 w 82"/>
                    <a:gd name="T33" fmla="*/ 112 h 223"/>
                    <a:gd name="T34" fmla="*/ 70 w 82"/>
                    <a:gd name="T35" fmla="*/ 112 h 223"/>
                    <a:gd name="T36" fmla="*/ 82 w 82"/>
                    <a:gd name="T37" fmla="*/ 100 h 223"/>
                    <a:gd name="T38" fmla="*/ 82 w 82"/>
                    <a:gd name="T39" fmla="*/ 12 h 223"/>
                    <a:gd name="T40" fmla="*/ 70 w 82"/>
                    <a:gd name="T41" fmla="*/ 0 h 2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82" h="223">
                      <a:moveTo>
                        <a:pt x="70" y="0"/>
                      </a:moveTo>
                      <a:cubicBezTo>
                        <a:pt x="70" y="0"/>
                        <a:pt x="70" y="0"/>
                        <a:pt x="70" y="0"/>
                      </a:cubicBezTo>
                      <a:cubicBezTo>
                        <a:pt x="12" y="0"/>
                        <a:pt x="12" y="0"/>
                        <a:pt x="12" y="0"/>
                      </a:cubicBezTo>
                      <a:cubicBezTo>
                        <a:pt x="12" y="0"/>
                        <a:pt x="12" y="0"/>
                        <a:pt x="12" y="0"/>
                      </a:cubicBezTo>
                      <a:cubicBezTo>
                        <a:pt x="6" y="0"/>
                        <a:pt x="0" y="5"/>
                        <a:pt x="0" y="12"/>
                      </a:cubicBezTo>
                      <a:cubicBezTo>
                        <a:pt x="0" y="100"/>
                        <a:pt x="0" y="100"/>
                        <a:pt x="0" y="100"/>
                      </a:cubicBezTo>
                      <a:cubicBezTo>
                        <a:pt x="0" y="107"/>
                        <a:pt x="6" y="112"/>
                        <a:pt x="12" y="112"/>
                      </a:cubicBezTo>
                      <a:cubicBezTo>
                        <a:pt x="14" y="112"/>
                        <a:pt x="15" y="112"/>
                        <a:pt x="16" y="112"/>
                      </a:cubicBezTo>
                      <a:cubicBezTo>
                        <a:pt x="16" y="211"/>
                        <a:pt x="16" y="211"/>
                        <a:pt x="16" y="211"/>
                      </a:cubicBezTo>
                      <a:cubicBezTo>
                        <a:pt x="16" y="218"/>
                        <a:pt x="22" y="223"/>
                        <a:pt x="28" y="223"/>
                      </a:cubicBezTo>
                      <a:cubicBezTo>
                        <a:pt x="35" y="223"/>
                        <a:pt x="41" y="218"/>
                        <a:pt x="41" y="211"/>
                      </a:cubicBezTo>
                      <a:cubicBezTo>
                        <a:pt x="41" y="121"/>
                        <a:pt x="41" y="121"/>
                        <a:pt x="41" y="121"/>
                      </a:cubicBezTo>
                      <a:cubicBezTo>
                        <a:pt x="42" y="121"/>
                        <a:pt x="42" y="121"/>
                        <a:pt x="42" y="121"/>
                      </a:cubicBezTo>
                      <a:cubicBezTo>
                        <a:pt x="42" y="211"/>
                        <a:pt x="42" y="211"/>
                        <a:pt x="42" y="211"/>
                      </a:cubicBezTo>
                      <a:cubicBezTo>
                        <a:pt x="42" y="218"/>
                        <a:pt x="47" y="223"/>
                        <a:pt x="54" y="223"/>
                      </a:cubicBezTo>
                      <a:cubicBezTo>
                        <a:pt x="61" y="223"/>
                        <a:pt x="66" y="218"/>
                        <a:pt x="66" y="211"/>
                      </a:cubicBezTo>
                      <a:cubicBezTo>
                        <a:pt x="66" y="112"/>
                        <a:pt x="66" y="112"/>
                        <a:pt x="66" y="112"/>
                      </a:cubicBezTo>
                      <a:cubicBezTo>
                        <a:pt x="67" y="112"/>
                        <a:pt x="69" y="112"/>
                        <a:pt x="70" y="112"/>
                      </a:cubicBezTo>
                      <a:cubicBezTo>
                        <a:pt x="76" y="112"/>
                        <a:pt x="82" y="107"/>
                        <a:pt x="82" y="100"/>
                      </a:cubicBezTo>
                      <a:cubicBezTo>
                        <a:pt x="82" y="12"/>
                        <a:pt x="82" y="12"/>
                        <a:pt x="82" y="12"/>
                      </a:cubicBezTo>
                      <a:cubicBezTo>
                        <a:pt x="82" y="5"/>
                        <a:pt x="76" y="0"/>
                        <a:pt x="7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51435" tIns="25718" rIns="51435" bIns="25718" numCol="1" anchor="t" anchorCtr="0" compatLnSpc="1">
                  <a:prstTxWarp prst="textNoShape">
                    <a:avLst/>
                  </a:prstTxWarp>
                </a:bodyPr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en-GB" sz="1600" b="1" kern="0" dirty="0">
                    <a:solidFill>
                      <a:prstClr val="black"/>
                    </a:solidFill>
                    <a:cs typeface="Arial" charset="0"/>
                  </a:endParaRPr>
                </a:p>
              </p:txBody>
            </p:sp>
          </p:grpSp>
          <p:grpSp>
            <p:nvGrpSpPr>
              <p:cNvPr id="2434" name="Group 2433"/>
              <p:cNvGrpSpPr/>
              <p:nvPr/>
            </p:nvGrpSpPr>
            <p:grpSpPr>
              <a:xfrm flipH="1">
                <a:off x="1681444" y="2513352"/>
                <a:ext cx="135877" cy="377058"/>
                <a:chOff x="4419600" y="2886076"/>
                <a:chExt cx="306388" cy="1073149"/>
              </a:xfrm>
              <a:solidFill>
                <a:srgbClr val="A92229"/>
              </a:solidFill>
            </p:grpSpPr>
            <p:sp>
              <p:nvSpPr>
                <p:cNvPr id="2447" name="Freeform 6"/>
                <p:cNvSpPr>
                  <a:spLocks/>
                </p:cNvSpPr>
                <p:nvPr/>
              </p:nvSpPr>
              <p:spPr bwMode="auto">
                <a:xfrm>
                  <a:off x="4479925" y="2886076"/>
                  <a:ext cx="190500" cy="192087"/>
                </a:xfrm>
                <a:custGeom>
                  <a:avLst/>
                  <a:gdLst>
                    <a:gd name="T0" fmla="*/ 19 w 51"/>
                    <a:gd name="T1" fmla="*/ 48 h 51"/>
                    <a:gd name="T2" fmla="*/ 47 w 51"/>
                    <a:gd name="T3" fmla="*/ 32 h 51"/>
                    <a:gd name="T4" fmla="*/ 32 w 51"/>
                    <a:gd name="T5" fmla="*/ 3 h 51"/>
                    <a:gd name="T6" fmla="*/ 3 w 51"/>
                    <a:gd name="T7" fmla="*/ 19 h 51"/>
                    <a:gd name="T8" fmla="*/ 19 w 51"/>
                    <a:gd name="T9" fmla="*/ 48 h 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1" h="51">
                      <a:moveTo>
                        <a:pt x="19" y="48"/>
                      </a:moveTo>
                      <a:cubicBezTo>
                        <a:pt x="31" y="51"/>
                        <a:pt x="44" y="44"/>
                        <a:pt x="47" y="32"/>
                      </a:cubicBezTo>
                      <a:cubicBezTo>
                        <a:pt x="51" y="20"/>
                        <a:pt x="44" y="7"/>
                        <a:pt x="32" y="3"/>
                      </a:cubicBezTo>
                      <a:cubicBezTo>
                        <a:pt x="19" y="0"/>
                        <a:pt x="7" y="7"/>
                        <a:pt x="3" y="19"/>
                      </a:cubicBezTo>
                      <a:cubicBezTo>
                        <a:pt x="0" y="31"/>
                        <a:pt x="7" y="44"/>
                        <a:pt x="19" y="4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51435" tIns="25718" rIns="51435" bIns="25718" numCol="1" anchor="t" anchorCtr="0" compatLnSpc="1">
                  <a:prstTxWarp prst="textNoShape">
                    <a:avLst/>
                  </a:prstTxWarp>
                </a:bodyPr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en-GB" sz="1600" b="1" kern="0" dirty="0">
                    <a:solidFill>
                      <a:prstClr val="black"/>
                    </a:solidFill>
                    <a:cs typeface="Arial" charset="0"/>
                  </a:endParaRPr>
                </a:p>
              </p:txBody>
            </p:sp>
            <p:sp>
              <p:nvSpPr>
                <p:cNvPr id="2448" name="Freeform 7"/>
                <p:cNvSpPr>
                  <a:spLocks/>
                </p:cNvSpPr>
                <p:nvPr/>
              </p:nvSpPr>
              <p:spPr bwMode="auto">
                <a:xfrm>
                  <a:off x="4419600" y="3122613"/>
                  <a:ext cx="306388" cy="836612"/>
                </a:xfrm>
                <a:custGeom>
                  <a:avLst/>
                  <a:gdLst>
                    <a:gd name="T0" fmla="*/ 70 w 82"/>
                    <a:gd name="T1" fmla="*/ 0 h 223"/>
                    <a:gd name="T2" fmla="*/ 70 w 82"/>
                    <a:gd name="T3" fmla="*/ 0 h 223"/>
                    <a:gd name="T4" fmla="*/ 12 w 82"/>
                    <a:gd name="T5" fmla="*/ 0 h 223"/>
                    <a:gd name="T6" fmla="*/ 12 w 82"/>
                    <a:gd name="T7" fmla="*/ 0 h 223"/>
                    <a:gd name="T8" fmla="*/ 0 w 82"/>
                    <a:gd name="T9" fmla="*/ 12 h 223"/>
                    <a:gd name="T10" fmla="*/ 0 w 82"/>
                    <a:gd name="T11" fmla="*/ 100 h 223"/>
                    <a:gd name="T12" fmla="*/ 12 w 82"/>
                    <a:gd name="T13" fmla="*/ 112 h 223"/>
                    <a:gd name="T14" fmla="*/ 16 w 82"/>
                    <a:gd name="T15" fmla="*/ 112 h 223"/>
                    <a:gd name="T16" fmla="*/ 16 w 82"/>
                    <a:gd name="T17" fmla="*/ 211 h 223"/>
                    <a:gd name="T18" fmla="*/ 28 w 82"/>
                    <a:gd name="T19" fmla="*/ 223 h 223"/>
                    <a:gd name="T20" fmla="*/ 41 w 82"/>
                    <a:gd name="T21" fmla="*/ 211 h 223"/>
                    <a:gd name="T22" fmla="*/ 41 w 82"/>
                    <a:gd name="T23" fmla="*/ 121 h 223"/>
                    <a:gd name="T24" fmla="*/ 42 w 82"/>
                    <a:gd name="T25" fmla="*/ 121 h 223"/>
                    <a:gd name="T26" fmla="*/ 42 w 82"/>
                    <a:gd name="T27" fmla="*/ 211 h 223"/>
                    <a:gd name="T28" fmla="*/ 54 w 82"/>
                    <a:gd name="T29" fmla="*/ 223 h 223"/>
                    <a:gd name="T30" fmla="*/ 66 w 82"/>
                    <a:gd name="T31" fmla="*/ 211 h 223"/>
                    <a:gd name="T32" fmla="*/ 66 w 82"/>
                    <a:gd name="T33" fmla="*/ 112 h 223"/>
                    <a:gd name="T34" fmla="*/ 70 w 82"/>
                    <a:gd name="T35" fmla="*/ 112 h 223"/>
                    <a:gd name="T36" fmla="*/ 82 w 82"/>
                    <a:gd name="T37" fmla="*/ 100 h 223"/>
                    <a:gd name="T38" fmla="*/ 82 w 82"/>
                    <a:gd name="T39" fmla="*/ 12 h 223"/>
                    <a:gd name="T40" fmla="*/ 70 w 82"/>
                    <a:gd name="T41" fmla="*/ 0 h 2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82" h="223">
                      <a:moveTo>
                        <a:pt x="70" y="0"/>
                      </a:moveTo>
                      <a:cubicBezTo>
                        <a:pt x="70" y="0"/>
                        <a:pt x="70" y="0"/>
                        <a:pt x="70" y="0"/>
                      </a:cubicBezTo>
                      <a:cubicBezTo>
                        <a:pt x="12" y="0"/>
                        <a:pt x="12" y="0"/>
                        <a:pt x="12" y="0"/>
                      </a:cubicBezTo>
                      <a:cubicBezTo>
                        <a:pt x="12" y="0"/>
                        <a:pt x="12" y="0"/>
                        <a:pt x="12" y="0"/>
                      </a:cubicBezTo>
                      <a:cubicBezTo>
                        <a:pt x="6" y="0"/>
                        <a:pt x="0" y="5"/>
                        <a:pt x="0" y="12"/>
                      </a:cubicBezTo>
                      <a:cubicBezTo>
                        <a:pt x="0" y="100"/>
                        <a:pt x="0" y="100"/>
                        <a:pt x="0" y="100"/>
                      </a:cubicBezTo>
                      <a:cubicBezTo>
                        <a:pt x="0" y="107"/>
                        <a:pt x="6" y="112"/>
                        <a:pt x="12" y="112"/>
                      </a:cubicBezTo>
                      <a:cubicBezTo>
                        <a:pt x="14" y="112"/>
                        <a:pt x="15" y="112"/>
                        <a:pt x="16" y="112"/>
                      </a:cubicBezTo>
                      <a:cubicBezTo>
                        <a:pt x="16" y="211"/>
                        <a:pt x="16" y="211"/>
                        <a:pt x="16" y="211"/>
                      </a:cubicBezTo>
                      <a:cubicBezTo>
                        <a:pt x="16" y="218"/>
                        <a:pt x="22" y="223"/>
                        <a:pt x="28" y="223"/>
                      </a:cubicBezTo>
                      <a:cubicBezTo>
                        <a:pt x="35" y="223"/>
                        <a:pt x="41" y="218"/>
                        <a:pt x="41" y="211"/>
                      </a:cubicBezTo>
                      <a:cubicBezTo>
                        <a:pt x="41" y="121"/>
                        <a:pt x="41" y="121"/>
                        <a:pt x="41" y="121"/>
                      </a:cubicBezTo>
                      <a:cubicBezTo>
                        <a:pt x="42" y="121"/>
                        <a:pt x="42" y="121"/>
                        <a:pt x="42" y="121"/>
                      </a:cubicBezTo>
                      <a:cubicBezTo>
                        <a:pt x="42" y="211"/>
                        <a:pt x="42" y="211"/>
                        <a:pt x="42" y="211"/>
                      </a:cubicBezTo>
                      <a:cubicBezTo>
                        <a:pt x="42" y="218"/>
                        <a:pt x="47" y="223"/>
                        <a:pt x="54" y="223"/>
                      </a:cubicBezTo>
                      <a:cubicBezTo>
                        <a:pt x="61" y="223"/>
                        <a:pt x="66" y="218"/>
                        <a:pt x="66" y="211"/>
                      </a:cubicBezTo>
                      <a:cubicBezTo>
                        <a:pt x="66" y="112"/>
                        <a:pt x="66" y="112"/>
                        <a:pt x="66" y="112"/>
                      </a:cubicBezTo>
                      <a:cubicBezTo>
                        <a:pt x="67" y="112"/>
                        <a:pt x="69" y="112"/>
                        <a:pt x="70" y="112"/>
                      </a:cubicBezTo>
                      <a:cubicBezTo>
                        <a:pt x="76" y="112"/>
                        <a:pt x="82" y="107"/>
                        <a:pt x="82" y="100"/>
                      </a:cubicBezTo>
                      <a:cubicBezTo>
                        <a:pt x="82" y="12"/>
                        <a:pt x="82" y="12"/>
                        <a:pt x="82" y="12"/>
                      </a:cubicBezTo>
                      <a:cubicBezTo>
                        <a:pt x="82" y="5"/>
                        <a:pt x="76" y="0"/>
                        <a:pt x="7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51435" tIns="25718" rIns="51435" bIns="25718" numCol="1" anchor="t" anchorCtr="0" compatLnSpc="1">
                  <a:prstTxWarp prst="textNoShape">
                    <a:avLst/>
                  </a:prstTxWarp>
                </a:bodyPr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en-GB" sz="1600" b="1" kern="0" dirty="0">
                    <a:solidFill>
                      <a:prstClr val="black"/>
                    </a:solidFill>
                    <a:cs typeface="Arial" charset="0"/>
                  </a:endParaRPr>
                </a:p>
              </p:txBody>
            </p:sp>
          </p:grpSp>
          <p:grpSp>
            <p:nvGrpSpPr>
              <p:cNvPr id="2435" name="Group 2434"/>
              <p:cNvGrpSpPr/>
              <p:nvPr/>
            </p:nvGrpSpPr>
            <p:grpSpPr>
              <a:xfrm flipH="1">
                <a:off x="1872891" y="2513352"/>
                <a:ext cx="135877" cy="377058"/>
                <a:chOff x="4419600" y="2886076"/>
                <a:chExt cx="306388" cy="1073149"/>
              </a:xfrm>
              <a:solidFill>
                <a:srgbClr val="A92229"/>
              </a:solidFill>
            </p:grpSpPr>
            <p:sp>
              <p:nvSpPr>
                <p:cNvPr id="2445" name="Freeform 6"/>
                <p:cNvSpPr>
                  <a:spLocks/>
                </p:cNvSpPr>
                <p:nvPr/>
              </p:nvSpPr>
              <p:spPr bwMode="auto">
                <a:xfrm>
                  <a:off x="4479925" y="2886076"/>
                  <a:ext cx="190500" cy="192087"/>
                </a:xfrm>
                <a:custGeom>
                  <a:avLst/>
                  <a:gdLst>
                    <a:gd name="T0" fmla="*/ 19 w 51"/>
                    <a:gd name="T1" fmla="*/ 48 h 51"/>
                    <a:gd name="T2" fmla="*/ 47 w 51"/>
                    <a:gd name="T3" fmla="*/ 32 h 51"/>
                    <a:gd name="T4" fmla="*/ 32 w 51"/>
                    <a:gd name="T5" fmla="*/ 3 h 51"/>
                    <a:gd name="T6" fmla="*/ 3 w 51"/>
                    <a:gd name="T7" fmla="*/ 19 h 51"/>
                    <a:gd name="T8" fmla="*/ 19 w 51"/>
                    <a:gd name="T9" fmla="*/ 48 h 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1" h="51">
                      <a:moveTo>
                        <a:pt x="19" y="48"/>
                      </a:moveTo>
                      <a:cubicBezTo>
                        <a:pt x="31" y="51"/>
                        <a:pt x="44" y="44"/>
                        <a:pt x="47" y="32"/>
                      </a:cubicBezTo>
                      <a:cubicBezTo>
                        <a:pt x="51" y="20"/>
                        <a:pt x="44" y="7"/>
                        <a:pt x="32" y="3"/>
                      </a:cubicBezTo>
                      <a:cubicBezTo>
                        <a:pt x="19" y="0"/>
                        <a:pt x="7" y="7"/>
                        <a:pt x="3" y="19"/>
                      </a:cubicBezTo>
                      <a:cubicBezTo>
                        <a:pt x="0" y="31"/>
                        <a:pt x="7" y="44"/>
                        <a:pt x="19" y="4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51435" tIns="25718" rIns="51435" bIns="25718" numCol="1" anchor="t" anchorCtr="0" compatLnSpc="1">
                  <a:prstTxWarp prst="textNoShape">
                    <a:avLst/>
                  </a:prstTxWarp>
                </a:bodyPr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en-GB" sz="1600" b="1" kern="0" dirty="0">
                    <a:solidFill>
                      <a:prstClr val="black"/>
                    </a:solidFill>
                    <a:cs typeface="Arial" charset="0"/>
                  </a:endParaRPr>
                </a:p>
              </p:txBody>
            </p:sp>
            <p:sp>
              <p:nvSpPr>
                <p:cNvPr id="2446" name="Freeform 7"/>
                <p:cNvSpPr>
                  <a:spLocks/>
                </p:cNvSpPr>
                <p:nvPr/>
              </p:nvSpPr>
              <p:spPr bwMode="auto">
                <a:xfrm>
                  <a:off x="4419600" y="3122613"/>
                  <a:ext cx="306388" cy="836612"/>
                </a:xfrm>
                <a:custGeom>
                  <a:avLst/>
                  <a:gdLst>
                    <a:gd name="T0" fmla="*/ 70 w 82"/>
                    <a:gd name="T1" fmla="*/ 0 h 223"/>
                    <a:gd name="T2" fmla="*/ 70 w 82"/>
                    <a:gd name="T3" fmla="*/ 0 h 223"/>
                    <a:gd name="T4" fmla="*/ 12 w 82"/>
                    <a:gd name="T5" fmla="*/ 0 h 223"/>
                    <a:gd name="T6" fmla="*/ 12 w 82"/>
                    <a:gd name="T7" fmla="*/ 0 h 223"/>
                    <a:gd name="T8" fmla="*/ 0 w 82"/>
                    <a:gd name="T9" fmla="*/ 12 h 223"/>
                    <a:gd name="T10" fmla="*/ 0 w 82"/>
                    <a:gd name="T11" fmla="*/ 100 h 223"/>
                    <a:gd name="T12" fmla="*/ 12 w 82"/>
                    <a:gd name="T13" fmla="*/ 112 h 223"/>
                    <a:gd name="T14" fmla="*/ 16 w 82"/>
                    <a:gd name="T15" fmla="*/ 112 h 223"/>
                    <a:gd name="T16" fmla="*/ 16 w 82"/>
                    <a:gd name="T17" fmla="*/ 211 h 223"/>
                    <a:gd name="T18" fmla="*/ 28 w 82"/>
                    <a:gd name="T19" fmla="*/ 223 h 223"/>
                    <a:gd name="T20" fmla="*/ 41 w 82"/>
                    <a:gd name="T21" fmla="*/ 211 h 223"/>
                    <a:gd name="T22" fmla="*/ 41 w 82"/>
                    <a:gd name="T23" fmla="*/ 121 h 223"/>
                    <a:gd name="T24" fmla="*/ 42 w 82"/>
                    <a:gd name="T25" fmla="*/ 121 h 223"/>
                    <a:gd name="T26" fmla="*/ 42 w 82"/>
                    <a:gd name="T27" fmla="*/ 211 h 223"/>
                    <a:gd name="T28" fmla="*/ 54 w 82"/>
                    <a:gd name="T29" fmla="*/ 223 h 223"/>
                    <a:gd name="T30" fmla="*/ 66 w 82"/>
                    <a:gd name="T31" fmla="*/ 211 h 223"/>
                    <a:gd name="T32" fmla="*/ 66 w 82"/>
                    <a:gd name="T33" fmla="*/ 112 h 223"/>
                    <a:gd name="T34" fmla="*/ 70 w 82"/>
                    <a:gd name="T35" fmla="*/ 112 h 223"/>
                    <a:gd name="T36" fmla="*/ 82 w 82"/>
                    <a:gd name="T37" fmla="*/ 100 h 223"/>
                    <a:gd name="T38" fmla="*/ 82 w 82"/>
                    <a:gd name="T39" fmla="*/ 12 h 223"/>
                    <a:gd name="T40" fmla="*/ 70 w 82"/>
                    <a:gd name="T41" fmla="*/ 0 h 2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82" h="223">
                      <a:moveTo>
                        <a:pt x="70" y="0"/>
                      </a:moveTo>
                      <a:cubicBezTo>
                        <a:pt x="70" y="0"/>
                        <a:pt x="70" y="0"/>
                        <a:pt x="70" y="0"/>
                      </a:cubicBezTo>
                      <a:cubicBezTo>
                        <a:pt x="12" y="0"/>
                        <a:pt x="12" y="0"/>
                        <a:pt x="12" y="0"/>
                      </a:cubicBezTo>
                      <a:cubicBezTo>
                        <a:pt x="12" y="0"/>
                        <a:pt x="12" y="0"/>
                        <a:pt x="12" y="0"/>
                      </a:cubicBezTo>
                      <a:cubicBezTo>
                        <a:pt x="6" y="0"/>
                        <a:pt x="0" y="5"/>
                        <a:pt x="0" y="12"/>
                      </a:cubicBezTo>
                      <a:cubicBezTo>
                        <a:pt x="0" y="100"/>
                        <a:pt x="0" y="100"/>
                        <a:pt x="0" y="100"/>
                      </a:cubicBezTo>
                      <a:cubicBezTo>
                        <a:pt x="0" y="107"/>
                        <a:pt x="6" y="112"/>
                        <a:pt x="12" y="112"/>
                      </a:cubicBezTo>
                      <a:cubicBezTo>
                        <a:pt x="14" y="112"/>
                        <a:pt x="15" y="112"/>
                        <a:pt x="16" y="112"/>
                      </a:cubicBezTo>
                      <a:cubicBezTo>
                        <a:pt x="16" y="211"/>
                        <a:pt x="16" y="211"/>
                        <a:pt x="16" y="211"/>
                      </a:cubicBezTo>
                      <a:cubicBezTo>
                        <a:pt x="16" y="218"/>
                        <a:pt x="22" y="223"/>
                        <a:pt x="28" y="223"/>
                      </a:cubicBezTo>
                      <a:cubicBezTo>
                        <a:pt x="35" y="223"/>
                        <a:pt x="41" y="218"/>
                        <a:pt x="41" y="211"/>
                      </a:cubicBezTo>
                      <a:cubicBezTo>
                        <a:pt x="41" y="121"/>
                        <a:pt x="41" y="121"/>
                        <a:pt x="41" y="121"/>
                      </a:cubicBezTo>
                      <a:cubicBezTo>
                        <a:pt x="42" y="121"/>
                        <a:pt x="42" y="121"/>
                        <a:pt x="42" y="121"/>
                      </a:cubicBezTo>
                      <a:cubicBezTo>
                        <a:pt x="42" y="211"/>
                        <a:pt x="42" y="211"/>
                        <a:pt x="42" y="211"/>
                      </a:cubicBezTo>
                      <a:cubicBezTo>
                        <a:pt x="42" y="218"/>
                        <a:pt x="47" y="223"/>
                        <a:pt x="54" y="223"/>
                      </a:cubicBezTo>
                      <a:cubicBezTo>
                        <a:pt x="61" y="223"/>
                        <a:pt x="66" y="218"/>
                        <a:pt x="66" y="211"/>
                      </a:cubicBezTo>
                      <a:cubicBezTo>
                        <a:pt x="66" y="112"/>
                        <a:pt x="66" y="112"/>
                        <a:pt x="66" y="112"/>
                      </a:cubicBezTo>
                      <a:cubicBezTo>
                        <a:pt x="67" y="112"/>
                        <a:pt x="69" y="112"/>
                        <a:pt x="70" y="112"/>
                      </a:cubicBezTo>
                      <a:cubicBezTo>
                        <a:pt x="76" y="112"/>
                        <a:pt x="82" y="107"/>
                        <a:pt x="82" y="100"/>
                      </a:cubicBezTo>
                      <a:cubicBezTo>
                        <a:pt x="82" y="12"/>
                        <a:pt x="82" y="12"/>
                        <a:pt x="82" y="12"/>
                      </a:cubicBezTo>
                      <a:cubicBezTo>
                        <a:pt x="82" y="5"/>
                        <a:pt x="76" y="0"/>
                        <a:pt x="7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51435" tIns="25718" rIns="51435" bIns="25718" numCol="1" anchor="t" anchorCtr="0" compatLnSpc="1">
                  <a:prstTxWarp prst="textNoShape">
                    <a:avLst/>
                  </a:prstTxWarp>
                </a:bodyPr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en-GB" sz="1600" b="1" kern="0" dirty="0">
                    <a:solidFill>
                      <a:prstClr val="black"/>
                    </a:solidFill>
                    <a:cs typeface="Arial" charset="0"/>
                  </a:endParaRPr>
                </a:p>
              </p:txBody>
            </p:sp>
          </p:grpSp>
          <p:grpSp>
            <p:nvGrpSpPr>
              <p:cNvPr id="2436" name="Group 2435"/>
              <p:cNvGrpSpPr/>
              <p:nvPr/>
            </p:nvGrpSpPr>
            <p:grpSpPr>
              <a:xfrm flipH="1">
                <a:off x="2064338" y="2513352"/>
                <a:ext cx="135877" cy="377058"/>
                <a:chOff x="4419600" y="2886076"/>
                <a:chExt cx="306388" cy="1073149"/>
              </a:xfrm>
              <a:solidFill>
                <a:srgbClr val="A92229"/>
              </a:solidFill>
            </p:grpSpPr>
            <p:sp>
              <p:nvSpPr>
                <p:cNvPr id="2443" name="Freeform 6"/>
                <p:cNvSpPr>
                  <a:spLocks/>
                </p:cNvSpPr>
                <p:nvPr/>
              </p:nvSpPr>
              <p:spPr bwMode="auto">
                <a:xfrm>
                  <a:off x="4479925" y="2886076"/>
                  <a:ext cx="190500" cy="192087"/>
                </a:xfrm>
                <a:custGeom>
                  <a:avLst/>
                  <a:gdLst>
                    <a:gd name="T0" fmla="*/ 19 w 51"/>
                    <a:gd name="T1" fmla="*/ 48 h 51"/>
                    <a:gd name="T2" fmla="*/ 47 w 51"/>
                    <a:gd name="T3" fmla="*/ 32 h 51"/>
                    <a:gd name="T4" fmla="*/ 32 w 51"/>
                    <a:gd name="T5" fmla="*/ 3 h 51"/>
                    <a:gd name="T6" fmla="*/ 3 w 51"/>
                    <a:gd name="T7" fmla="*/ 19 h 51"/>
                    <a:gd name="T8" fmla="*/ 19 w 51"/>
                    <a:gd name="T9" fmla="*/ 48 h 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1" h="51">
                      <a:moveTo>
                        <a:pt x="19" y="48"/>
                      </a:moveTo>
                      <a:cubicBezTo>
                        <a:pt x="31" y="51"/>
                        <a:pt x="44" y="44"/>
                        <a:pt x="47" y="32"/>
                      </a:cubicBezTo>
                      <a:cubicBezTo>
                        <a:pt x="51" y="20"/>
                        <a:pt x="44" y="7"/>
                        <a:pt x="32" y="3"/>
                      </a:cubicBezTo>
                      <a:cubicBezTo>
                        <a:pt x="19" y="0"/>
                        <a:pt x="7" y="7"/>
                        <a:pt x="3" y="19"/>
                      </a:cubicBezTo>
                      <a:cubicBezTo>
                        <a:pt x="0" y="31"/>
                        <a:pt x="7" y="44"/>
                        <a:pt x="19" y="4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51435" tIns="25718" rIns="51435" bIns="25718" numCol="1" anchor="t" anchorCtr="0" compatLnSpc="1">
                  <a:prstTxWarp prst="textNoShape">
                    <a:avLst/>
                  </a:prstTxWarp>
                </a:bodyPr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en-GB" sz="1600" b="1" kern="0" dirty="0">
                    <a:solidFill>
                      <a:prstClr val="black"/>
                    </a:solidFill>
                    <a:cs typeface="Arial" charset="0"/>
                  </a:endParaRPr>
                </a:p>
              </p:txBody>
            </p:sp>
            <p:sp>
              <p:nvSpPr>
                <p:cNvPr id="2444" name="Freeform 7"/>
                <p:cNvSpPr>
                  <a:spLocks/>
                </p:cNvSpPr>
                <p:nvPr/>
              </p:nvSpPr>
              <p:spPr bwMode="auto">
                <a:xfrm>
                  <a:off x="4419600" y="3122613"/>
                  <a:ext cx="306388" cy="836612"/>
                </a:xfrm>
                <a:custGeom>
                  <a:avLst/>
                  <a:gdLst>
                    <a:gd name="T0" fmla="*/ 70 w 82"/>
                    <a:gd name="T1" fmla="*/ 0 h 223"/>
                    <a:gd name="T2" fmla="*/ 70 w 82"/>
                    <a:gd name="T3" fmla="*/ 0 h 223"/>
                    <a:gd name="T4" fmla="*/ 12 w 82"/>
                    <a:gd name="T5" fmla="*/ 0 h 223"/>
                    <a:gd name="T6" fmla="*/ 12 w 82"/>
                    <a:gd name="T7" fmla="*/ 0 h 223"/>
                    <a:gd name="T8" fmla="*/ 0 w 82"/>
                    <a:gd name="T9" fmla="*/ 12 h 223"/>
                    <a:gd name="T10" fmla="*/ 0 w 82"/>
                    <a:gd name="T11" fmla="*/ 100 h 223"/>
                    <a:gd name="T12" fmla="*/ 12 w 82"/>
                    <a:gd name="T13" fmla="*/ 112 h 223"/>
                    <a:gd name="T14" fmla="*/ 16 w 82"/>
                    <a:gd name="T15" fmla="*/ 112 h 223"/>
                    <a:gd name="T16" fmla="*/ 16 w 82"/>
                    <a:gd name="T17" fmla="*/ 211 h 223"/>
                    <a:gd name="T18" fmla="*/ 28 w 82"/>
                    <a:gd name="T19" fmla="*/ 223 h 223"/>
                    <a:gd name="T20" fmla="*/ 41 w 82"/>
                    <a:gd name="T21" fmla="*/ 211 h 223"/>
                    <a:gd name="T22" fmla="*/ 41 w 82"/>
                    <a:gd name="T23" fmla="*/ 121 h 223"/>
                    <a:gd name="T24" fmla="*/ 42 w 82"/>
                    <a:gd name="T25" fmla="*/ 121 h 223"/>
                    <a:gd name="T26" fmla="*/ 42 w 82"/>
                    <a:gd name="T27" fmla="*/ 211 h 223"/>
                    <a:gd name="T28" fmla="*/ 54 w 82"/>
                    <a:gd name="T29" fmla="*/ 223 h 223"/>
                    <a:gd name="T30" fmla="*/ 66 w 82"/>
                    <a:gd name="T31" fmla="*/ 211 h 223"/>
                    <a:gd name="T32" fmla="*/ 66 w 82"/>
                    <a:gd name="T33" fmla="*/ 112 h 223"/>
                    <a:gd name="T34" fmla="*/ 70 w 82"/>
                    <a:gd name="T35" fmla="*/ 112 h 223"/>
                    <a:gd name="T36" fmla="*/ 82 w 82"/>
                    <a:gd name="T37" fmla="*/ 100 h 223"/>
                    <a:gd name="T38" fmla="*/ 82 w 82"/>
                    <a:gd name="T39" fmla="*/ 12 h 223"/>
                    <a:gd name="T40" fmla="*/ 70 w 82"/>
                    <a:gd name="T41" fmla="*/ 0 h 2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82" h="223">
                      <a:moveTo>
                        <a:pt x="70" y="0"/>
                      </a:moveTo>
                      <a:cubicBezTo>
                        <a:pt x="70" y="0"/>
                        <a:pt x="70" y="0"/>
                        <a:pt x="70" y="0"/>
                      </a:cubicBezTo>
                      <a:cubicBezTo>
                        <a:pt x="12" y="0"/>
                        <a:pt x="12" y="0"/>
                        <a:pt x="12" y="0"/>
                      </a:cubicBezTo>
                      <a:cubicBezTo>
                        <a:pt x="12" y="0"/>
                        <a:pt x="12" y="0"/>
                        <a:pt x="12" y="0"/>
                      </a:cubicBezTo>
                      <a:cubicBezTo>
                        <a:pt x="6" y="0"/>
                        <a:pt x="0" y="5"/>
                        <a:pt x="0" y="12"/>
                      </a:cubicBezTo>
                      <a:cubicBezTo>
                        <a:pt x="0" y="100"/>
                        <a:pt x="0" y="100"/>
                        <a:pt x="0" y="100"/>
                      </a:cubicBezTo>
                      <a:cubicBezTo>
                        <a:pt x="0" y="107"/>
                        <a:pt x="6" y="112"/>
                        <a:pt x="12" y="112"/>
                      </a:cubicBezTo>
                      <a:cubicBezTo>
                        <a:pt x="14" y="112"/>
                        <a:pt x="15" y="112"/>
                        <a:pt x="16" y="112"/>
                      </a:cubicBezTo>
                      <a:cubicBezTo>
                        <a:pt x="16" y="211"/>
                        <a:pt x="16" y="211"/>
                        <a:pt x="16" y="211"/>
                      </a:cubicBezTo>
                      <a:cubicBezTo>
                        <a:pt x="16" y="218"/>
                        <a:pt x="22" y="223"/>
                        <a:pt x="28" y="223"/>
                      </a:cubicBezTo>
                      <a:cubicBezTo>
                        <a:pt x="35" y="223"/>
                        <a:pt x="41" y="218"/>
                        <a:pt x="41" y="211"/>
                      </a:cubicBezTo>
                      <a:cubicBezTo>
                        <a:pt x="41" y="121"/>
                        <a:pt x="41" y="121"/>
                        <a:pt x="41" y="121"/>
                      </a:cubicBezTo>
                      <a:cubicBezTo>
                        <a:pt x="42" y="121"/>
                        <a:pt x="42" y="121"/>
                        <a:pt x="42" y="121"/>
                      </a:cubicBezTo>
                      <a:cubicBezTo>
                        <a:pt x="42" y="211"/>
                        <a:pt x="42" y="211"/>
                        <a:pt x="42" y="211"/>
                      </a:cubicBezTo>
                      <a:cubicBezTo>
                        <a:pt x="42" y="218"/>
                        <a:pt x="47" y="223"/>
                        <a:pt x="54" y="223"/>
                      </a:cubicBezTo>
                      <a:cubicBezTo>
                        <a:pt x="61" y="223"/>
                        <a:pt x="66" y="218"/>
                        <a:pt x="66" y="211"/>
                      </a:cubicBezTo>
                      <a:cubicBezTo>
                        <a:pt x="66" y="112"/>
                        <a:pt x="66" y="112"/>
                        <a:pt x="66" y="112"/>
                      </a:cubicBezTo>
                      <a:cubicBezTo>
                        <a:pt x="67" y="112"/>
                        <a:pt x="69" y="112"/>
                        <a:pt x="70" y="112"/>
                      </a:cubicBezTo>
                      <a:cubicBezTo>
                        <a:pt x="76" y="112"/>
                        <a:pt x="82" y="107"/>
                        <a:pt x="82" y="100"/>
                      </a:cubicBezTo>
                      <a:cubicBezTo>
                        <a:pt x="82" y="12"/>
                        <a:pt x="82" y="12"/>
                        <a:pt x="82" y="12"/>
                      </a:cubicBezTo>
                      <a:cubicBezTo>
                        <a:pt x="82" y="5"/>
                        <a:pt x="76" y="0"/>
                        <a:pt x="7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51435" tIns="25718" rIns="51435" bIns="25718" numCol="1" anchor="t" anchorCtr="0" compatLnSpc="1">
                  <a:prstTxWarp prst="textNoShape">
                    <a:avLst/>
                  </a:prstTxWarp>
                </a:bodyPr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en-GB" sz="1600" b="1" kern="0" dirty="0">
                    <a:solidFill>
                      <a:prstClr val="black"/>
                    </a:solidFill>
                    <a:cs typeface="Arial" charset="0"/>
                  </a:endParaRPr>
                </a:p>
              </p:txBody>
            </p:sp>
          </p:grpSp>
          <p:grpSp>
            <p:nvGrpSpPr>
              <p:cNvPr id="2437" name="Group 2436"/>
              <p:cNvGrpSpPr/>
              <p:nvPr/>
            </p:nvGrpSpPr>
            <p:grpSpPr>
              <a:xfrm flipH="1">
                <a:off x="2255785" y="2513352"/>
                <a:ext cx="135877" cy="377058"/>
                <a:chOff x="4419600" y="2886076"/>
                <a:chExt cx="306388" cy="1073149"/>
              </a:xfrm>
              <a:solidFill>
                <a:srgbClr val="A92229"/>
              </a:solidFill>
            </p:grpSpPr>
            <p:sp>
              <p:nvSpPr>
                <p:cNvPr id="2441" name="Freeform 6"/>
                <p:cNvSpPr>
                  <a:spLocks/>
                </p:cNvSpPr>
                <p:nvPr/>
              </p:nvSpPr>
              <p:spPr bwMode="auto">
                <a:xfrm>
                  <a:off x="4479925" y="2886076"/>
                  <a:ext cx="190500" cy="192087"/>
                </a:xfrm>
                <a:custGeom>
                  <a:avLst/>
                  <a:gdLst>
                    <a:gd name="T0" fmla="*/ 19 w 51"/>
                    <a:gd name="T1" fmla="*/ 48 h 51"/>
                    <a:gd name="T2" fmla="*/ 47 w 51"/>
                    <a:gd name="T3" fmla="*/ 32 h 51"/>
                    <a:gd name="T4" fmla="*/ 32 w 51"/>
                    <a:gd name="T5" fmla="*/ 3 h 51"/>
                    <a:gd name="T6" fmla="*/ 3 w 51"/>
                    <a:gd name="T7" fmla="*/ 19 h 51"/>
                    <a:gd name="T8" fmla="*/ 19 w 51"/>
                    <a:gd name="T9" fmla="*/ 48 h 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1" h="51">
                      <a:moveTo>
                        <a:pt x="19" y="48"/>
                      </a:moveTo>
                      <a:cubicBezTo>
                        <a:pt x="31" y="51"/>
                        <a:pt x="44" y="44"/>
                        <a:pt x="47" y="32"/>
                      </a:cubicBezTo>
                      <a:cubicBezTo>
                        <a:pt x="51" y="20"/>
                        <a:pt x="44" y="7"/>
                        <a:pt x="32" y="3"/>
                      </a:cubicBezTo>
                      <a:cubicBezTo>
                        <a:pt x="19" y="0"/>
                        <a:pt x="7" y="7"/>
                        <a:pt x="3" y="19"/>
                      </a:cubicBezTo>
                      <a:cubicBezTo>
                        <a:pt x="0" y="31"/>
                        <a:pt x="7" y="44"/>
                        <a:pt x="19" y="4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51435" tIns="25718" rIns="51435" bIns="25718" numCol="1" anchor="t" anchorCtr="0" compatLnSpc="1">
                  <a:prstTxWarp prst="textNoShape">
                    <a:avLst/>
                  </a:prstTxWarp>
                </a:bodyPr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en-GB" sz="1600" b="1" kern="0" dirty="0">
                    <a:solidFill>
                      <a:prstClr val="black"/>
                    </a:solidFill>
                    <a:cs typeface="Arial" charset="0"/>
                  </a:endParaRPr>
                </a:p>
              </p:txBody>
            </p:sp>
            <p:sp>
              <p:nvSpPr>
                <p:cNvPr id="2442" name="Freeform 7"/>
                <p:cNvSpPr>
                  <a:spLocks/>
                </p:cNvSpPr>
                <p:nvPr/>
              </p:nvSpPr>
              <p:spPr bwMode="auto">
                <a:xfrm>
                  <a:off x="4419600" y="3122613"/>
                  <a:ext cx="306388" cy="836612"/>
                </a:xfrm>
                <a:custGeom>
                  <a:avLst/>
                  <a:gdLst>
                    <a:gd name="T0" fmla="*/ 70 w 82"/>
                    <a:gd name="T1" fmla="*/ 0 h 223"/>
                    <a:gd name="T2" fmla="*/ 70 w 82"/>
                    <a:gd name="T3" fmla="*/ 0 h 223"/>
                    <a:gd name="T4" fmla="*/ 12 w 82"/>
                    <a:gd name="T5" fmla="*/ 0 h 223"/>
                    <a:gd name="T6" fmla="*/ 12 w 82"/>
                    <a:gd name="T7" fmla="*/ 0 h 223"/>
                    <a:gd name="T8" fmla="*/ 0 w 82"/>
                    <a:gd name="T9" fmla="*/ 12 h 223"/>
                    <a:gd name="T10" fmla="*/ 0 w 82"/>
                    <a:gd name="T11" fmla="*/ 100 h 223"/>
                    <a:gd name="T12" fmla="*/ 12 w 82"/>
                    <a:gd name="T13" fmla="*/ 112 h 223"/>
                    <a:gd name="T14" fmla="*/ 16 w 82"/>
                    <a:gd name="T15" fmla="*/ 112 h 223"/>
                    <a:gd name="T16" fmla="*/ 16 w 82"/>
                    <a:gd name="T17" fmla="*/ 211 h 223"/>
                    <a:gd name="T18" fmla="*/ 28 w 82"/>
                    <a:gd name="T19" fmla="*/ 223 h 223"/>
                    <a:gd name="T20" fmla="*/ 41 w 82"/>
                    <a:gd name="T21" fmla="*/ 211 h 223"/>
                    <a:gd name="T22" fmla="*/ 41 w 82"/>
                    <a:gd name="T23" fmla="*/ 121 h 223"/>
                    <a:gd name="T24" fmla="*/ 42 w 82"/>
                    <a:gd name="T25" fmla="*/ 121 h 223"/>
                    <a:gd name="T26" fmla="*/ 42 w 82"/>
                    <a:gd name="T27" fmla="*/ 211 h 223"/>
                    <a:gd name="T28" fmla="*/ 54 w 82"/>
                    <a:gd name="T29" fmla="*/ 223 h 223"/>
                    <a:gd name="T30" fmla="*/ 66 w 82"/>
                    <a:gd name="T31" fmla="*/ 211 h 223"/>
                    <a:gd name="T32" fmla="*/ 66 w 82"/>
                    <a:gd name="T33" fmla="*/ 112 h 223"/>
                    <a:gd name="T34" fmla="*/ 70 w 82"/>
                    <a:gd name="T35" fmla="*/ 112 h 223"/>
                    <a:gd name="T36" fmla="*/ 82 w 82"/>
                    <a:gd name="T37" fmla="*/ 100 h 223"/>
                    <a:gd name="T38" fmla="*/ 82 w 82"/>
                    <a:gd name="T39" fmla="*/ 12 h 223"/>
                    <a:gd name="T40" fmla="*/ 70 w 82"/>
                    <a:gd name="T41" fmla="*/ 0 h 2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82" h="223">
                      <a:moveTo>
                        <a:pt x="70" y="0"/>
                      </a:moveTo>
                      <a:cubicBezTo>
                        <a:pt x="70" y="0"/>
                        <a:pt x="70" y="0"/>
                        <a:pt x="70" y="0"/>
                      </a:cubicBezTo>
                      <a:cubicBezTo>
                        <a:pt x="12" y="0"/>
                        <a:pt x="12" y="0"/>
                        <a:pt x="12" y="0"/>
                      </a:cubicBezTo>
                      <a:cubicBezTo>
                        <a:pt x="12" y="0"/>
                        <a:pt x="12" y="0"/>
                        <a:pt x="12" y="0"/>
                      </a:cubicBezTo>
                      <a:cubicBezTo>
                        <a:pt x="6" y="0"/>
                        <a:pt x="0" y="5"/>
                        <a:pt x="0" y="12"/>
                      </a:cubicBezTo>
                      <a:cubicBezTo>
                        <a:pt x="0" y="100"/>
                        <a:pt x="0" y="100"/>
                        <a:pt x="0" y="100"/>
                      </a:cubicBezTo>
                      <a:cubicBezTo>
                        <a:pt x="0" y="107"/>
                        <a:pt x="6" y="112"/>
                        <a:pt x="12" y="112"/>
                      </a:cubicBezTo>
                      <a:cubicBezTo>
                        <a:pt x="14" y="112"/>
                        <a:pt x="15" y="112"/>
                        <a:pt x="16" y="112"/>
                      </a:cubicBezTo>
                      <a:cubicBezTo>
                        <a:pt x="16" y="211"/>
                        <a:pt x="16" y="211"/>
                        <a:pt x="16" y="211"/>
                      </a:cubicBezTo>
                      <a:cubicBezTo>
                        <a:pt x="16" y="218"/>
                        <a:pt x="22" y="223"/>
                        <a:pt x="28" y="223"/>
                      </a:cubicBezTo>
                      <a:cubicBezTo>
                        <a:pt x="35" y="223"/>
                        <a:pt x="41" y="218"/>
                        <a:pt x="41" y="211"/>
                      </a:cubicBezTo>
                      <a:cubicBezTo>
                        <a:pt x="41" y="121"/>
                        <a:pt x="41" y="121"/>
                        <a:pt x="41" y="121"/>
                      </a:cubicBezTo>
                      <a:cubicBezTo>
                        <a:pt x="42" y="121"/>
                        <a:pt x="42" y="121"/>
                        <a:pt x="42" y="121"/>
                      </a:cubicBezTo>
                      <a:cubicBezTo>
                        <a:pt x="42" y="211"/>
                        <a:pt x="42" y="211"/>
                        <a:pt x="42" y="211"/>
                      </a:cubicBezTo>
                      <a:cubicBezTo>
                        <a:pt x="42" y="218"/>
                        <a:pt x="47" y="223"/>
                        <a:pt x="54" y="223"/>
                      </a:cubicBezTo>
                      <a:cubicBezTo>
                        <a:pt x="61" y="223"/>
                        <a:pt x="66" y="218"/>
                        <a:pt x="66" y="211"/>
                      </a:cubicBezTo>
                      <a:cubicBezTo>
                        <a:pt x="66" y="112"/>
                        <a:pt x="66" y="112"/>
                        <a:pt x="66" y="112"/>
                      </a:cubicBezTo>
                      <a:cubicBezTo>
                        <a:pt x="67" y="112"/>
                        <a:pt x="69" y="112"/>
                        <a:pt x="70" y="112"/>
                      </a:cubicBezTo>
                      <a:cubicBezTo>
                        <a:pt x="76" y="112"/>
                        <a:pt x="82" y="107"/>
                        <a:pt x="82" y="100"/>
                      </a:cubicBezTo>
                      <a:cubicBezTo>
                        <a:pt x="82" y="12"/>
                        <a:pt x="82" y="12"/>
                        <a:pt x="82" y="12"/>
                      </a:cubicBezTo>
                      <a:cubicBezTo>
                        <a:pt x="82" y="5"/>
                        <a:pt x="76" y="0"/>
                        <a:pt x="7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51435" tIns="25718" rIns="51435" bIns="25718" numCol="1" anchor="t" anchorCtr="0" compatLnSpc="1">
                  <a:prstTxWarp prst="textNoShape">
                    <a:avLst/>
                  </a:prstTxWarp>
                </a:bodyPr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en-GB" sz="1600" b="1" kern="0" dirty="0">
                    <a:solidFill>
                      <a:prstClr val="black"/>
                    </a:solidFill>
                    <a:cs typeface="Arial" charset="0"/>
                  </a:endParaRPr>
                </a:p>
              </p:txBody>
            </p:sp>
          </p:grpSp>
          <p:grpSp>
            <p:nvGrpSpPr>
              <p:cNvPr id="2438" name="Group 2437"/>
              <p:cNvGrpSpPr/>
              <p:nvPr/>
            </p:nvGrpSpPr>
            <p:grpSpPr>
              <a:xfrm flipH="1">
                <a:off x="2447234" y="2513352"/>
                <a:ext cx="135877" cy="377058"/>
                <a:chOff x="4419600" y="2886076"/>
                <a:chExt cx="306388" cy="1073149"/>
              </a:xfrm>
              <a:solidFill>
                <a:srgbClr val="A92229"/>
              </a:solidFill>
            </p:grpSpPr>
            <p:sp>
              <p:nvSpPr>
                <p:cNvPr id="2439" name="Freeform 6"/>
                <p:cNvSpPr>
                  <a:spLocks/>
                </p:cNvSpPr>
                <p:nvPr/>
              </p:nvSpPr>
              <p:spPr bwMode="auto">
                <a:xfrm>
                  <a:off x="4479925" y="2886076"/>
                  <a:ext cx="190500" cy="192087"/>
                </a:xfrm>
                <a:custGeom>
                  <a:avLst/>
                  <a:gdLst>
                    <a:gd name="T0" fmla="*/ 19 w 51"/>
                    <a:gd name="T1" fmla="*/ 48 h 51"/>
                    <a:gd name="T2" fmla="*/ 47 w 51"/>
                    <a:gd name="T3" fmla="*/ 32 h 51"/>
                    <a:gd name="T4" fmla="*/ 32 w 51"/>
                    <a:gd name="T5" fmla="*/ 3 h 51"/>
                    <a:gd name="T6" fmla="*/ 3 w 51"/>
                    <a:gd name="T7" fmla="*/ 19 h 51"/>
                    <a:gd name="T8" fmla="*/ 19 w 51"/>
                    <a:gd name="T9" fmla="*/ 48 h 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1" h="51">
                      <a:moveTo>
                        <a:pt x="19" y="48"/>
                      </a:moveTo>
                      <a:cubicBezTo>
                        <a:pt x="31" y="51"/>
                        <a:pt x="44" y="44"/>
                        <a:pt x="47" y="32"/>
                      </a:cubicBezTo>
                      <a:cubicBezTo>
                        <a:pt x="51" y="20"/>
                        <a:pt x="44" y="7"/>
                        <a:pt x="32" y="3"/>
                      </a:cubicBezTo>
                      <a:cubicBezTo>
                        <a:pt x="19" y="0"/>
                        <a:pt x="7" y="7"/>
                        <a:pt x="3" y="19"/>
                      </a:cubicBezTo>
                      <a:cubicBezTo>
                        <a:pt x="0" y="31"/>
                        <a:pt x="7" y="44"/>
                        <a:pt x="19" y="4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51435" tIns="25718" rIns="51435" bIns="25718" numCol="1" anchor="t" anchorCtr="0" compatLnSpc="1">
                  <a:prstTxWarp prst="textNoShape">
                    <a:avLst/>
                  </a:prstTxWarp>
                </a:bodyPr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en-GB" sz="1600" b="1" kern="0" dirty="0">
                    <a:solidFill>
                      <a:prstClr val="black"/>
                    </a:solidFill>
                    <a:cs typeface="Arial" charset="0"/>
                  </a:endParaRPr>
                </a:p>
              </p:txBody>
            </p:sp>
            <p:sp>
              <p:nvSpPr>
                <p:cNvPr id="2440" name="Freeform 7"/>
                <p:cNvSpPr>
                  <a:spLocks/>
                </p:cNvSpPr>
                <p:nvPr/>
              </p:nvSpPr>
              <p:spPr bwMode="auto">
                <a:xfrm>
                  <a:off x="4419600" y="3122613"/>
                  <a:ext cx="306388" cy="836612"/>
                </a:xfrm>
                <a:custGeom>
                  <a:avLst/>
                  <a:gdLst>
                    <a:gd name="T0" fmla="*/ 70 w 82"/>
                    <a:gd name="T1" fmla="*/ 0 h 223"/>
                    <a:gd name="T2" fmla="*/ 70 w 82"/>
                    <a:gd name="T3" fmla="*/ 0 h 223"/>
                    <a:gd name="T4" fmla="*/ 12 w 82"/>
                    <a:gd name="T5" fmla="*/ 0 h 223"/>
                    <a:gd name="T6" fmla="*/ 12 w 82"/>
                    <a:gd name="T7" fmla="*/ 0 h 223"/>
                    <a:gd name="T8" fmla="*/ 0 w 82"/>
                    <a:gd name="T9" fmla="*/ 12 h 223"/>
                    <a:gd name="T10" fmla="*/ 0 w 82"/>
                    <a:gd name="T11" fmla="*/ 100 h 223"/>
                    <a:gd name="T12" fmla="*/ 12 w 82"/>
                    <a:gd name="T13" fmla="*/ 112 h 223"/>
                    <a:gd name="T14" fmla="*/ 16 w 82"/>
                    <a:gd name="T15" fmla="*/ 112 h 223"/>
                    <a:gd name="T16" fmla="*/ 16 w 82"/>
                    <a:gd name="T17" fmla="*/ 211 h 223"/>
                    <a:gd name="T18" fmla="*/ 28 w 82"/>
                    <a:gd name="T19" fmla="*/ 223 h 223"/>
                    <a:gd name="T20" fmla="*/ 41 w 82"/>
                    <a:gd name="T21" fmla="*/ 211 h 223"/>
                    <a:gd name="T22" fmla="*/ 41 w 82"/>
                    <a:gd name="T23" fmla="*/ 121 h 223"/>
                    <a:gd name="T24" fmla="*/ 42 w 82"/>
                    <a:gd name="T25" fmla="*/ 121 h 223"/>
                    <a:gd name="T26" fmla="*/ 42 w 82"/>
                    <a:gd name="T27" fmla="*/ 211 h 223"/>
                    <a:gd name="T28" fmla="*/ 54 w 82"/>
                    <a:gd name="T29" fmla="*/ 223 h 223"/>
                    <a:gd name="T30" fmla="*/ 66 w 82"/>
                    <a:gd name="T31" fmla="*/ 211 h 223"/>
                    <a:gd name="T32" fmla="*/ 66 w 82"/>
                    <a:gd name="T33" fmla="*/ 112 h 223"/>
                    <a:gd name="T34" fmla="*/ 70 w 82"/>
                    <a:gd name="T35" fmla="*/ 112 h 223"/>
                    <a:gd name="T36" fmla="*/ 82 w 82"/>
                    <a:gd name="T37" fmla="*/ 100 h 223"/>
                    <a:gd name="T38" fmla="*/ 82 w 82"/>
                    <a:gd name="T39" fmla="*/ 12 h 223"/>
                    <a:gd name="T40" fmla="*/ 70 w 82"/>
                    <a:gd name="T41" fmla="*/ 0 h 2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82" h="223">
                      <a:moveTo>
                        <a:pt x="70" y="0"/>
                      </a:moveTo>
                      <a:cubicBezTo>
                        <a:pt x="70" y="0"/>
                        <a:pt x="70" y="0"/>
                        <a:pt x="70" y="0"/>
                      </a:cubicBezTo>
                      <a:cubicBezTo>
                        <a:pt x="12" y="0"/>
                        <a:pt x="12" y="0"/>
                        <a:pt x="12" y="0"/>
                      </a:cubicBezTo>
                      <a:cubicBezTo>
                        <a:pt x="12" y="0"/>
                        <a:pt x="12" y="0"/>
                        <a:pt x="12" y="0"/>
                      </a:cubicBezTo>
                      <a:cubicBezTo>
                        <a:pt x="6" y="0"/>
                        <a:pt x="0" y="5"/>
                        <a:pt x="0" y="12"/>
                      </a:cubicBezTo>
                      <a:cubicBezTo>
                        <a:pt x="0" y="100"/>
                        <a:pt x="0" y="100"/>
                        <a:pt x="0" y="100"/>
                      </a:cubicBezTo>
                      <a:cubicBezTo>
                        <a:pt x="0" y="107"/>
                        <a:pt x="6" y="112"/>
                        <a:pt x="12" y="112"/>
                      </a:cubicBezTo>
                      <a:cubicBezTo>
                        <a:pt x="14" y="112"/>
                        <a:pt x="15" y="112"/>
                        <a:pt x="16" y="112"/>
                      </a:cubicBezTo>
                      <a:cubicBezTo>
                        <a:pt x="16" y="211"/>
                        <a:pt x="16" y="211"/>
                        <a:pt x="16" y="211"/>
                      </a:cubicBezTo>
                      <a:cubicBezTo>
                        <a:pt x="16" y="218"/>
                        <a:pt x="22" y="223"/>
                        <a:pt x="28" y="223"/>
                      </a:cubicBezTo>
                      <a:cubicBezTo>
                        <a:pt x="35" y="223"/>
                        <a:pt x="41" y="218"/>
                        <a:pt x="41" y="211"/>
                      </a:cubicBezTo>
                      <a:cubicBezTo>
                        <a:pt x="41" y="121"/>
                        <a:pt x="41" y="121"/>
                        <a:pt x="41" y="121"/>
                      </a:cubicBezTo>
                      <a:cubicBezTo>
                        <a:pt x="42" y="121"/>
                        <a:pt x="42" y="121"/>
                        <a:pt x="42" y="121"/>
                      </a:cubicBezTo>
                      <a:cubicBezTo>
                        <a:pt x="42" y="211"/>
                        <a:pt x="42" y="211"/>
                        <a:pt x="42" y="211"/>
                      </a:cubicBezTo>
                      <a:cubicBezTo>
                        <a:pt x="42" y="218"/>
                        <a:pt x="47" y="223"/>
                        <a:pt x="54" y="223"/>
                      </a:cubicBezTo>
                      <a:cubicBezTo>
                        <a:pt x="61" y="223"/>
                        <a:pt x="66" y="218"/>
                        <a:pt x="66" y="211"/>
                      </a:cubicBezTo>
                      <a:cubicBezTo>
                        <a:pt x="66" y="112"/>
                        <a:pt x="66" y="112"/>
                        <a:pt x="66" y="112"/>
                      </a:cubicBezTo>
                      <a:cubicBezTo>
                        <a:pt x="67" y="112"/>
                        <a:pt x="69" y="112"/>
                        <a:pt x="70" y="112"/>
                      </a:cubicBezTo>
                      <a:cubicBezTo>
                        <a:pt x="76" y="112"/>
                        <a:pt x="82" y="107"/>
                        <a:pt x="82" y="100"/>
                      </a:cubicBezTo>
                      <a:cubicBezTo>
                        <a:pt x="82" y="12"/>
                        <a:pt x="82" y="12"/>
                        <a:pt x="82" y="12"/>
                      </a:cubicBezTo>
                      <a:cubicBezTo>
                        <a:pt x="82" y="5"/>
                        <a:pt x="76" y="0"/>
                        <a:pt x="7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51435" tIns="25718" rIns="51435" bIns="25718" numCol="1" anchor="t" anchorCtr="0" compatLnSpc="1">
                  <a:prstTxWarp prst="textNoShape">
                    <a:avLst/>
                  </a:prstTxWarp>
                </a:bodyPr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en-GB" sz="1600" b="1" kern="0" dirty="0">
                    <a:solidFill>
                      <a:prstClr val="black"/>
                    </a:solidFill>
                    <a:cs typeface="Arial" charset="0"/>
                  </a:endParaRPr>
                </a:p>
              </p:txBody>
            </p:sp>
          </p:grpSp>
          <p:grpSp>
            <p:nvGrpSpPr>
              <p:cNvPr id="2399" name="Group 2398"/>
              <p:cNvGrpSpPr/>
              <p:nvPr/>
            </p:nvGrpSpPr>
            <p:grpSpPr>
              <a:xfrm flipH="1">
                <a:off x="4560092" y="2114330"/>
                <a:ext cx="135877" cy="377058"/>
                <a:chOff x="4419600" y="2886076"/>
                <a:chExt cx="306388" cy="1073149"/>
              </a:xfrm>
              <a:solidFill>
                <a:srgbClr val="A92229"/>
              </a:solidFill>
            </p:grpSpPr>
            <p:sp>
              <p:nvSpPr>
                <p:cNvPr id="2427" name="Freeform 6"/>
                <p:cNvSpPr>
                  <a:spLocks/>
                </p:cNvSpPr>
                <p:nvPr/>
              </p:nvSpPr>
              <p:spPr bwMode="auto">
                <a:xfrm>
                  <a:off x="4479925" y="2886076"/>
                  <a:ext cx="190500" cy="192087"/>
                </a:xfrm>
                <a:custGeom>
                  <a:avLst/>
                  <a:gdLst>
                    <a:gd name="T0" fmla="*/ 19 w 51"/>
                    <a:gd name="T1" fmla="*/ 48 h 51"/>
                    <a:gd name="T2" fmla="*/ 47 w 51"/>
                    <a:gd name="T3" fmla="*/ 32 h 51"/>
                    <a:gd name="T4" fmla="*/ 32 w 51"/>
                    <a:gd name="T5" fmla="*/ 3 h 51"/>
                    <a:gd name="T6" fmla="*/ 3 w 51"/>
                    <a:gd name="T7" fmla="*/ 19 h 51"/>
                    <a:gd name="T8" fmla="*/ 19 w 51"/>
                    <a:gd name="T9" fmla="*/ 48 h 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1" h="51">
                      <a:moveTo>
                        <a:pt x="19" y="48"/>
                      </a:moveTo>
                      <a:cubicBezTo>
                        <a:pt x="31" y="51"/>
                        <a:pt x="44" y="44"/>
                        <a:pt x="47" y="32"/>
                      </a:cubicBezTo>
                      <a:cubicBezTo>
                        <a:pt x="51" y="20"/>
                        <a:pt x="44" y="7"/>
                        <a:pt x="32" y="3"/>
                      </a:cubicBezTo>
                      <a:cubicBezTo>
                        <a:pt x="19" y="0"/>
                        <a:pt x="7" y="7"/>
                        <a:pt x="3" y="19"/>
                      </a:cubicBezTo>
                      <a:cubicBezTo>
                        <a:pt x="0" y="31"/>
                        <a:pt x="7" y="44"/>
                        <a:pt x="19" y="4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51435" tIns="25718" rIns="51435" bIns="25718" numCol="1" anchor="t" anchorCtr="0" compatLnSpc="1">
                  <a:prstTxWarp prst="textNoShape">
                    <a:avLst/>
                  </a:prstTxWarp>
                </a:bodyPr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en-GB" sz="1600" b="1" kern="0" dirty="0">
                    <a:solidFill>
                      <a:prstClr val="black"/>
                    </a:solidFill>
                    <a:cs typeface="Arial" charset="0"/>
                  </a:endParaRPr>
                </a:p>
              </p:txBody>
            </p:sp>
            <p:sp>
              <p:nvSpPr>
                <p:cNvPr id="2428" name="Freeform 7"/>
                <p:cNvSpPr>
                  <a:spLocks/>
                </p:cNvSpPr>
                <p:nvPr/>
              </p:nvSpPr>
              <p:spPr bwMode="auto">
                <a:xfrm>
                  <a:off x="4419600" y="3122613"/>
                  <a:ext cx="306388" cy="836612"/>
                </a:xfrm>
                <a:custGeom>
                  <a:avLst/>
                  <a:gdLst>
                    <a:gd name="T0" fmla="*/ 70 w 82"/>
                    <a:gd name="T1" fmla="*/ 0 h 223"/>
                    <a:gd name="T2" fmla="*/ 70 w 82"/>
                    <a:gd name="T3" fmla="*/ 0 h 223"/>
                    <a:gd name="T4" fmla="*/ 12 w 82"/>
                    <a:gd name="T5" fmla="*/ 0 h 223"/>
                    <a:gd name="T6" fmla="*/ 12 w 82"/>
                    <a:gd name="T7" fmla="*/ 0 h 223"/>
                    <a:gd name="T8" fmla="*/ 0 w 82"/>
                    <a:gd name="T9" fmla="*/ 12 h 223"/>
                    <a:gd name="T10" fmla="*/ 0 w 82"/>
                    <a:gd name="T11" fmla="*/ 100 h 223"/>
                    <a:gd name="T12" fmla="*/ 12 w 82"/>
                    <a:gd name="T13" fmla="*/ 112 h 223"/>
                    <a:gd name="T14" fmla="*/ 16 w 82"/>
                    <a:gd name="T15" fmla="*/ 112 h 223"/>
                    <a:gd name="T16" fmla="*/ 16 w 82"/>
                    <a:gd name="T17" fmla="*/ 211 h 223"/>
                    <a:gd name="T18" fmla="*/ 28 w 82"/>
                    <a:gd name="T19" fmla="*/ 223 h 223"/>
                    <a:gd name="T20" fmla="*/ 41 w 82"/>
                    <a:gd name="T21" fmla="*/ 211 h 223"/>
                    <a:gd name="T22" fmla="*/ 41 w 82"/>
                    <a:gd name="T23" fmla="*/ 121 h 223"/>
                    <a:gd name="T24" fmla="*/ 42 w 82"/>
                    <a:gd name="T25" fmla="*/ 121 h 223"/>
                    <a:gd name="T26" fmla="*/ 42 w 82"/>
                    <a:gd name="T27" fmla="*/ 211 h 223"/>
                    <a:gd name="T28" fmla="*/ 54 w 82"/>
                    <a:gd name="T29" fmla="*/ 223 h 223"/>
                    <a:gd name="T30" fmla="*/ 66 w 82"/>
                    <a:gd name="T31" fmla="*/ 211 h 223"/>
                    <a:gd name="T32" fmla="*/ 66 w 82"/>
                    <a:gd name="T33" fmla="*/ 112 h 223"/>
                    <a:gd name="T34" fmla="*/ 70 w 82"/>
                    <a:gd name="T35" fmla="*/ 112 h 223"/>
                    <a:gd name="T36" fmla="*/ 82 w 82"/>
                    <a:gd name="T37" fmla="*/ 100 h 223"/>
                    <a:gd name="T38" fmla="*/ 82 w 82"/>
                    <a:gd name="T39" fmla="*/ 12 h 223"/>
                    <a:gd name="T40" fmla="*/ 70 w 82"/>
                    <a:gd name="T41" fmla="*/ 0 h 2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82" h="223">
                      <a:moveTo>
                        <a:pt x="70" y="0"/>
                      </a:moveTo>
                      <a:cubicBezTo>
                        <a:pt x="70" y="0"/>
                        <a:pt x="70" y="0"/>
                        <a:pt x="70" y="0"/>
                      </a:cubicBezTo>
                      <a:cubicBezTo>
                        <a:pt x="12" y="0"/>
                        <a:pt x="12" y="0"/>
                        <a:pt x="12" y="0"/>
                      </a:cubicBezTo>
                      <a:cubicBezTo>
                        <a:pt x="12" y="0"/>
                        <a:pt x="12" y="0"/>
                        <a:pt x="12" y="0"/>
                      </a:cubicBezTo>
                      <a:cubicBezTo>
                        <a:pt x="6" y="0"/>
                        <a:pt x="0" y="5"/>
                        <a:pt x="0" y="12"/>
                      </a:cubicBezTo>
                      <a:cubicBezTo>
                        <a:pt x="0" y="100"/>
                        <a:pt x="0" y="100"/>
                        <a:pt x="0" y="100"/>
                      </a:cubicBezTo>
                      <a:cubicBezTo>
                        <a:pt x="0" y="107"/>
                        <a:pt x="6" y="112"/>
                        <a:pt x="12" y="112"/>
                      </a:cubicBezTo>
                      <a:cubicBezTo>
                        <a:pt x="14" y="112"/>
                        <a:pt x="15" y="112"/>
                        <a:pt x="16" y="112"/>
                      </a:cubicBezTo>
                      <a:cubicBezTo>
                        <a:pt x="16" y="211"/>
                        <a:pt x="16" y="211"/>
                        <a:pt x="16" y="211"/>
                      </a:cubicBezTo>
                      <a:cubicBezTo>
                        <a:pt x="16" y="218"/>
                        <a:pt x="22" y="223"/>
                        <a:pt x="28" y="223"/>
                      </a:cubicBezTo>
                      <a:cubicBezTo>
                        <a:pt x="35" y="223"/>
                        <a:pt x="41" y="218"/>
                        <a:pt x="41" y="211"/>
                      </a:cubicBezTo>
                      <a:cubicBezTo>
                        <a:pt x="41" y="121"/>
                        <a:pt x="41" y="121"/>
                        <a:pt x="41" y="121"/>
                      </a:cubicBezTo>
                      <a:cubicBezTo>
                        <a:pt x="42" y="121"/>
                        <a:pt x="42" y="121"/>
                        <a:pt x="42" y="121"/>
                      </a:cubicBezTo>
                      <a:cubicBezTo>
                        <a:pt x="42" y="211"/>
                        <a:pt x="42" y="211"/>
                        <a:pt x="42" y="211"/>
                      </a:cubicBezTo>
                      <a:cubicBezTo>
                        <a:pt x="42" y="218"/>
                        <a:pt x="47" y="223"/>
                        <a:pt x="54" y="223"/>
                      </a:cubicBezTo>
                      <a:cubicBezTo>
                        <a:pt x="61" y="223"/>
                        <a:pt x="66" y="218"/>
                        <a:pt x="66" y="211"/>
                      </a:cubicBezTo>
                      <a:cubicBezTo>
                        <a:pt x="66" y="112"/>
                        <a:pt x="66" y="112"/>
                        <a:pt x="66" y="112"/>
                      </a:cubicBezTo>
                      <a:cubicBezTo>
                        <a:pt x="67" y="112"/>
                        <a:pt x="69" y="112"/>
                        <a:pt x="70" y="112"/>
                      </a:cubicBezTo>
                      <a:cubicBezTo>
                        <a:pt x="76" y="112"/>
                        <a:pt x="82" y="107"/>
                        <a:pt x="82" y="100"/>
                      </a:cubicBezTo>
                      <a:cubicBezTo>
                        <a:pt x="82" y="12"/>
                        <a:pt x="82" y="12"/>
                        <a:pt x="82" y="12"/>
                      </a:cubicBezTo>
                      <a:cubicBezTo>
                        <a:pt x="82" y="5"/>
                        <a:pt x="76" y="0"/>
                        <a:pt x="7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51435" tIns="25718" rIns="51435" bIns="25718" numCol="1" anchor="t" anchorCtr="0" compatLnSpc="1">
                  <a:prstTxWarp prst="textNoShape">
                    <a:avLst/>
                  </a:prstTxWarp>
                </a:bodyPr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en-GB" sz="1600" b="1" kern="0" dirty="0">
                    <a:solidFill>
                      <a:prstClr val="black"/>
                    </a:solidFill>
                    <a:cs typeface="Arial" charset="0"/>
                  </a:endParaRPr>
                </a:p>
              </p:txBody>
            </p:sp>
          </p:grpSp>
          <p:grpSp>
            <p:nvGrpSpPr>
              <p:cNvPr id="2400" name="Group 2399"/>
              <p:cNvGrpSpPr/>
              <p:nvPr/>
            </p:nvGrpSpPr>
            <p:grpSpPr>
              <a:xfrm flipH="1">
                <a:off x="4751539" y="2114330"/>
                <a:ext cx="135877" cy="377058"/>
                <a:chOff x="4419600" y="2886076"/>
                <a:chExt cx="306388" cy="1073149"/>
              </a:xfrm>
              <a:solidFill>
                <a:srgbClr val="A92229"/>
              </a:solidFill>
            </p:grpSpPr>
            <p:sp>
              <p:nvSpPr>
                <p:cNvPr id="2425" name="Freeform 6"/>
                <p:cNvSpPr>
                  <a:spLocks/>
                </p:cNvSpPr>
                <p:nvPr/>
              </p:nvSpPr>
              <p:spPr bwMode="auto">
                <a:xfrm>
                  <a:off x="4479925" y="2886076"/>
                  <a:ext cx="190500" cy="192087"/>
                </a:xfrm>
                <a:custGeom>
                  <a:avLst/>
                  <a:gdLst>
                    <a:gd name="T0" fmla="*/ 19 w 51"/>
                    <a:gd name="T1" fmla="*/ 48 h 51"/>
                    <a:gd name="T2" fmla="*/ 47 w 51"/>
                    <a:gd name="T3" fmla="*/ 32 h 51"/>
                    <a:gd name="T4" fmla="*/ 32 w 51"/>
                    <a:gd name="T5" fmla="*/ 3 h 51"/>
                    <a:gd name="T6" fmla="*/ 3 w 51"/>
                    <a:gd name="T7" fmla="*/ 19 h 51"/>
                    <a:gd name="T8" fmla="*/ 19 w 51"/>
                    <a:gd name="T9" fmla="*/ 48 h 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1" h="51">
                      <a:moveTo>
                        <a:pt x="19" y="48"/>
                      </a:moveTo>
                      <a:cubicBezTo>
                        <a:pt x="31" y="51"/>
                        <a:pt x="44" y="44"/>
                        <a:pt x="47" y="32"/>
                      </a:cubicBezTo>
                      <a:cubicBezTo>
                        <a:pt x="51" y="20"/>
                        <a:pt x="44" y="7"/>
                        <a:pt x="32" y="3"/>
                      </a:cubicBezTo>
                      <a:cubicBezTo>
                        <a:pt x="19" y="0"/>
                        <a:pt x="7" y="7"/>
                        <a:pt x="3" y="19"/>
                      </a:cubicBezTo>
                      <a:cubicBezTo>
                        <a:pt x="0" y="31"/>
                        <a:pt x="7" y="44"/>
                        <a:pt x="19" y="4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51435" tIns="25718" rIns="51435" bIns="25718" numCol="1" anchor="t" anchorCtr="0" compatLnSpc="1">
                  <a:prstTxWarp prst="textNoShape">
                    <a:avLst/>
                  </a:prstTxWarp>
                </a:bodyPr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en-GB" sz="1600" b="1" kern="0" dirty="0">
                    <a:solidFill>
                      <a:prstClr val="black"/>
                    </a:solidFill>
                    <a:cs typeface="Arial" charset="0"/>
                  </a:endParaRPr>
                </a:p>
              </p:txBody>
            </p:sp>
            <p:sp>
              <p:nvSpPr>
                <p:cNvPr id="2426" name="Freeform 7"/>
                <p:cNvSpPr>
                  <a:spLocks/>
                </p:cNvSpPr>
                <p:nvPr/>
              </p:nvSpPr>
              <p:spPr bwMode="auto">
                <a:xfrm>
                  <a:off x="4419600" y="3122613"/>
                  <a:ext cx="306388" cy="836612"/>
                </a:xfrm>
                <a:custGeom>
                  <a:avLst/>
                  <a:gdLst>
                    <a:gd name="T0" fmla="*/ 70 w 82"/>
                    <a:gd name="T1" fmla="*/ 0 h 223"/>
                    <a:gd name="T2" fmla="*/ 70 w 82"/>
                    <a:gd name="T3" fmla="*/ 0 h 223"/>
                    <a:gd name="T4" fmla="*/ 12 w 82"/>
                    <a:gd name="T5" fmla="*/ 0 h 223"/>
                    <a:gd name="T6" fmla="*/ 12 w 82"/>
                    <a:gd name="T7" fmla="*/ 0 h 223"/>
                    <a:gd name="T8" fmla="*/ 0 w 82"/>
                    <a:gd name="T9" fmla="*/ 12 h 223"/>
                    <a:gd name="T10" fmla="*/ 0 w 82"/>
                    <a:gd name="T11" fmla="*/ 100 h 223"/>
                    <a:gd name="T12" fmla="*/ 12 w 82"/>
                    <a:gd name="T13" fmla="*/ 112 h 223"/>
                    <a:gd name="T14" fmla="*/ 16 w 82"/>
                    <a:gd name="T15" fmla="*/ 112 h 223"/>
                    <a:gd name="T16" fmla="*/ 16 w 82"/>
                    <a:gd name="T17" fmla="*/ 211 h 223"/>
                    <a:gd name="T18" fmla="*/ 28 w 82"/>
                    <a:gd name="T19" fmla="*/ 223 h 223"/>
                    <a:gd name="T20" fmla="*/ 41 w 82"/>
                    <a:gd name="T21" fmla="*/ 211 h 223"/>
                    <a:gd name="T22" fmla="*/ 41 w 82"/>
                    <a:gd name="T23" fmla="*/ 121 h 223"/>
                    <a:gd name="T24" fmla="*/ 42 w 82"/>
                    <a:gd name="T25" fmla="*/ 121 h 223"/>
                    <a:gd name="T26" fmla="*/ 42 w 82"/>
                    <a:gd name="T27" fmla="*/ 211 h 223"/>
                    <a:gd name="T28" fmla="*/ 54 w 82"/>
                    <a:gd name="T29" fmla="*/ 223 h 223"/>
                    <a:gd name="T30" fmla="*/ 66 w 82"/>
                    <a:gd name="T31" fmla="*/ 211 h 223"/>
                    <a:gd name="T32" fmla="*/ 66 w 82"/>
                    <a:gd name="T33" fmla="*/ 112 h 223"/>
                    <a:gd name="T34" fmla="*/ 70 w 82"/>
                    <a:gd name="T35" fmla="*/ 112 h 223"/>
                    <a:gd name="T36" fmla="*/ 82 w 82"/>
                    <a:gd name="T37" fmla="*/ 100 h 223"/>
                    <a:gd name="T38" fmla="*/ 82 w 82"/>
                    <a:gd name="T39" fmla="*/ 12 h 223"/>
                    <a:gd name="T40" fmla="*/ 70 w 82"/>
                    <a:gd name="T41" fmla="*/ 0 h 2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82" h="223">
                      <a:moveTo>
                        <a:pt x="70" y="0"/>
                      </a:moveTo>
                      <a:cubicBezTo>
                        <a:pt x="70" y="0"/>
                        <a:pt x="70" y="0"/>
                        <a:pt x="70" y="0"/>
                      </a:cubicBezTo>
                      <a:cubicBezTo>
                        <a:pt x="12" y="0"/>
                        <a:pt x="12" y="0"/>
                        <a:pt x="12" y="0"/>
                      </a:cubicBezTo>
                      <a:cubicBezTo>
                        <a:pt x="12" y="0"/>
                        <a:pt x="12" y="0"/>
                        <a:pt x="12" y="0"/>
                      </a:cubicBezTo>
                      <a:cubicBezTo>
                        <a:pt x="6" y="0"/>
                        <a:pt x="0" y="5"/>
                        <a:pt x="0" y="12"/>
                      </a:cubicBezTo>
                      <a:cubicBezTo>
                        <a:pt x="0" y="100"/>
                        <a:pt x="0" y="100"/>
                        <a:pt x="0" y="100"/>
                      </a:cubicBezTo>
                      <a:cubicBezTo>
                        <a:pt x="0" y="107"/>
                        <a:pt x="6" y="112"/>
                        <a:pt x="12" y="112"/>
                      </a:cubicBezTo>
                      <a:cubicBezTo>
                        <a:pt x="14" y="112"/>
                        <a:pt x="15" y="112"/>
                        <a:pt x="16" y="112"/>
                      </a:cubicBezTo>
                      <a:cubicBezTo>
                        <a:pt x="16" y="211"/>
                        <a:pt x="16" y="211"/>
                        <a:pt x="16" y="211"/>
                      </a:cubicBezTo>
                      <a:cubicBezTo>
                        <a:pt x="16" y="218"/>
                        <a:pt x="22" y="223"/>
                        <a:pt x="28" y="223"/>
                      </a:cubicBezTo>
                      <a:cubicBezTo>
                        <a:pt x="35" y="223"/>
                        <a:pt x="41" y="218"/>
                        <a:pt x="41" y="211"/>
                      </a:cubicBezTo>
                      <a:cubicBezTo>
                        <a:pt x="41" y="121"/>
                        <a:pt x="41" y="121"/>
                        <a:pt x="41" y="121"/>
                      </a:cubicBezTo>
                      <a:cubicBezTo>
                        <a:pt x="42" y="121"/>
                        <a:pt x="42" y="121"/>
                        <a:pt x="42" y="121"/>
                      </a:cubicBezTo>
                      <a:cubicBezTo>
                        <a:pt x="42" y="211"/>
                        <a:pt x="42" y="211"/>
                        <a:pt x="42" y="211"/>
                      </a:cubicBezTo>
                      <a:cubicBezTo>
                        <a:pt x="42" y="218"/>
                        <a:pt x="47" y="223"/>
                        <a:pt x="54" y="223"/>
                      </a:cubicBezTo>
                      <a:cubicBezTo>
                        <a:pt x="61" y="223"/>
                        <a:pt x="66" y="218"/>
                        <a:pt x="66" y="211"/>
                      </a:cubicBezTo>
                      <a:cubicBezTo>
                        <a:pt x="66" y="112"/>
                        <a:pt x="66" y="112"/>
                        <a:pt x="66" y="112"/>
                      </a:cubicBezTo>
                      <a:cubicBezTo>
                        <a:pt x="67" y="112"/>
                        <a:pt x="69" y="112"/>
                        <a:pt x="70" y="112"/>
                      </a:cubicBezTo>
                      <a:cubicBezTo>
                        <a:pt x="76" y="112"/>
                        <a:pt x="82" y="107"/>
                        <a:pt x="82" y="100"/>
                      </a:cubicBezTo>
                      <a:cubicBezTo>
                        <a:pt x="82" y="12"/>
                        <a:pt x="82" y="12"/>
                        <a:pt x="82" y="12"/>
                      </a:cubicBezTo>
                      <a:cubicBezTo>
                        <a:pt x="82" y="5"/>
                        <a:pt x="76" y="0"/>
                        <a:pt x="7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51435" tIns="25718" rIns="51435" bIns="25718" numCol="1" anchor="t" anchorCtr="0" compatLnSpc="1">
                  <a:prstTxWarp prst="textNoShape">
                    <a:avLst/>
                  </a:prstTxWarp>
                </a:bodyPr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en-GB" sz="1600" b="1" kern="0" dirty="0">
                    <a:solidFill>
                      <a:prstClr val="black"/>
                    </a:solidFill>
                    <a:cs typeface="Arial" charset="0"/>
                  </a:endParaRPr>
                </a:p>
              </p:txBody>
            </p:sp>
          </p:grpSp>
          <p:grpSp>
            <p:nvGrpSpPr>
              <p:cNvPr id="2401" name="Group 2400"/>
              <p:cNvGrpSpPr/>
              <p:nvPr/>
            </p:nvGrpSpPr>
            <p:grpSpPr>
              <a:xfrm flipH="1">
                <a:off x="4942986" y="2114330"/>
                <a:ext cx="135877" cy="377058"/>
                <a:chOff x="4419600" y="2886076"/>
                <a:chExt cx="306388" cy="1073149"/>
              </a:xfrm>
              <a:solidFill>
                <a:srgbClr val="A92229"/>
              </a:solidFill>
            </p:grpSpPr>
            <p:sp>
              <p:nvSpPr>
                <p:cNvPr id="2423" name="Freeform 6"/>
                <p:cNvSpPr>
                  <a:spLocks/>
                </p:cNvSpPr>
                <p:nvPr/>
              </p:nvSpPr>
              <p:spPr bwMode="auto">
                <a:xfrm>
                  <a:off x="4479925" y="2886076"/>
                  <a:ext cx="190500" cy="192087"/>
                </a:xfrm>
                <a:custGeom>
                  <a:avLst/>
                  <a:gdLst>
                    <a:gd name="T0" fmla="*/ 19 w 51"/>
                    <a:gd name="T1" fmla="*/ 48 h 51"/>
                    <a:gd name="T2" fmla="*/ 47 w 51"/>
                    <a:gd name="T3" fmla="*/ 32 h 51"/>
                    <a:gd name="T4" fmla="*/ 32 w 51"/>
                    <a:gd name="T5" fmla="*/ 3 h 51"/>
                    <a:gd name="T6" fmla="*/ 3 w 51"/>
                    <a:gd name="T7" fmla="*/ 19 h 51"/>
                    <a:gd name="T8" fmla="*/ 19 w 51"/>
                    <a:gd name="T9" fmla="*/ 48 h 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1" h="51">
                      <a:moveTo>
                        <a:pt x="19" y="48"/>
                      </a:moveTo>
                      <a:cubicBezTo>
                        <a:pt x="31" y="51"/>
                        <a:pt x="44" y="44"/>
                        <a:pt x="47" y="32"/>
                      </a:cubicBezTo>
                      <a:cubicBezTo>
                        <a:pt x="51" y="20"/>
                        <a:pt x="44" y="7"/>
                        <a:pt x="32" y="3"/>
                      </a:cubicBezTo>
                      <a:cubicBezTo>
                        <a:pt x="19" y="0"/>
                        <a:pt x="7" y="7"/>
                        <a:pt x="3" y="19"/>
                      </a:cubicBezTo>
                      <a:cubicBezTo>
                        <a:pt x="0" y="31"/>
                        <a:pt x="7" y="44"/>
                        <a:pt x="19" y="4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51435" tIns="25718" rIns="51435" bIns="25718" numCol="1" anchor="t" anchorCtr="0" compatLnSpc="1">
                  <a:prstTxWarp prst="textNoShape">
                    <a:avLst/>
                  </a:prstTxWarp>
                </a:bodyPr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en-GB" sz="1600" b="1" kern="0" dirty="0">
                    <a:solidFill>
                      <a:prstClr val="black"/>
                    </a:solidFill>
                    <a:cs typeface="Arial" charset="0"/>
                  </a:endParaRPr>
                </a:p>
              </p:txBody>
            </p:sp>
            <p:sp>
              <p:nvSpPr>
                <p:cNvPr id="2424" name="Freeform 7"/>
                <p:cNvSpPr>
                  <a:spLocks/>
                </p:cNvSpPr>
                <p:nvPr/>
              </p:nvSpPr>
              <p:spPr bwMode="auto">
                <a:xfrm>
                  <a:off x="4419600" y="3122613"/>
                  <a:ext cx="306388" cy="836612"/>
                </a:xfrm>
                <a:custGeom>
                  <a:avLst/>
                  <a:gdLst>
                    <a:gd name="T0" fmla="*/ 70 w 82"/>
                    <a:gd name="T1" fmla="*/ 0 h 223"/>
                    <a:gd name="T2" fmla="*/ 70 w 82"/>
                    <a:gd name="T3" fmla="*/ 0 h 223"/>
                    <a:gd name="T4" fmla="*/ 12 w 82"/>
                    <a:gd name="T5" fmla="*/ 0 h 223"/>
                    <a:gd name="T6" fmla="*/ 12 w 82"/>
                    <a:gd name="T7" fmla="*/ 0 h 223"/>
                    <a:gd name="T8" fmla="*/ 0 w 82"/>
                    <a:gd name="T9" fmla="*/ 12 h 223"/>
                    <a:gd name="T10" fmla="*/ 0 w 82"/>
                    <a:gd name="T11" fmla="*/ 100 h 223"/>
                    <a:gd name="T12" fmla="*/ 12 w 82"/>
                    <a:gd name="T13" fmla="*/ 112 h 223"/>
                    <a:gd name="T14" fmla="*/ 16 w 82"/>
                    <a:gd name="T15" fmla="*/ 112 h 223"/>
                    <a:gd name="T16" fmla="*/ 16 w 82"/>
                    <a:gd name="T17" fmla="*/ 211 h 223"/>
                    <a:gd name="T18" fmla="*/ 28 w 82"/>
                    <a:gd name="T19" fmla="*/ 223 h 223"/>
                    <a:gd name="T20" fmla="*/ 41 w 82"/>
                    <a:gd name="T21" fmla="*/ 211 h 223"/>
                    <a:gd name="T22" fmla="*/ 41 w 82"/>
                    <a:gd name="T23" fmla="*/ 121 h 223"/>
                    <a:gd name="T24" fmla="*/ 42 w 82"/>
                    <a:gd name="T25" fmla="*/ 121 h 223"/>
                    <a:gd name="T26" fmla="*/ 42 w 82"/>
                    <a:gd name="T27" fmla="*/ 211 h 223"/>
                    <a:gd name="T28" fmla="*/ 54 w 82"/>
                    <a:gd name="T29" fmla="*/ 223 h 223"/>
                    <a:gd name="T30" fmla="*/ 66 w 82"/>
                    <a:gd name="T31" fmla="*/ 211 h 223"/>
                    <a:gd name="T32" fmla="*/ 66 w 82"/>
                    <a:gd name="T33" fmla="*/ 112 h 223"/>
                    <a:gd name="T34" fmla="*/ 70 w 82"/>
                    <a:gd name="T35" fmla="*/ 112 h 223"/>
                    <a:gd name="T36" fmla="*/ 82 w 82"/>
                    <a:gd name="T37" fmla="*/ 100 h 223"/>
                    <a:gd name="T38" fmla="*/ 82 w 82"/>
                    <a:gd name="T39" fmla="*/ 12 h 223"/>
                    <a:gd name="T40" fmla="*/ 70 w 82"/>
                    <a:gd name="T41" fmla="*/ 0 h 2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82" h="223">
                      <a:moveTo>
                        <a:pt x="70" y="0"/>
                      </a:moveTo>
                      <a:cubicBezTo>
                        <a:pt x="70" y="0"/>
                        <a:pt x="70" y="0"/>
                        <a:pt x="70" y="0"/>
                      </a:cubicBezTo>
                      <a:cubicBezTo>
                        <a:pt x="12" y="0"/>
                        <a:pt x="12" y="0"/>
                        <a:pt x="12" y="0"/>
                      </a:cubicBezTo>
                      <a:cubicBezTo>
                        <a:pt x="12" y="0"/>
                        <a:pt x="12" y="0"/>
                        <a:pt x="12" y="0"/>
                      </a:cubicBezTo>
                      <a:cubicBezTo>
                        <a:pt x="6" y="0"/>
                        <a:pt x="0" y="5"/>
                        <a:pt x="0" y="12"/>
                      </a:cubicBezTo>
                      <a:cubicBezTo>
                        <a:pt x="0" y="100"/>
                        <a:pt x="0" y="100"/>
                        <a:pt x="0" y="100"/>
                      </a:cubicBezTo>
                      <a:cubicBezTo>
                        <a:pt x="0" y="107"/>
                        <a:pt x="6" y="112"/>
                        <a:pt x="12" y="112"/>
                      </a:cubicBezTo>
                      <a:cubicBezTo>
                        <a:pt x="14" y="112"/>
                        <a:pt x="15" y="112"/>
                        <a:pt x="16" y="112"/>
                      </a:cubicBezTo>
                      <a:cubicBezTo>
                        <a:pt x="16" y="211"/>
                        <a:pt x="16" y="211"/>
                        <a:pt x="16" y="211"/>
                      </a:cubicBezTo>
                      <a:cubicBezTo>
                        <a:pt x="16" y="218"/>
                        <a:pt x="22" y="223"/>
                        <a:pt x="28" y="223"/>
                      </a:cubicBezTo>
                      <a:cubicBezTo>
                        <a:pt x="35" y="223"/>
                        <a:pt x="41" y="218"/>
                        <a:pt x="41" y="211"/>
                      </a:cubicBezTo>
                      <a:cubicBezTo>
                        <a:pt x="41" y="121"/>
                        <a:pt x="41" y="121"/>
                        <a:pt x="41" y="121"/>
                      </a:cubicBezTo>
                      <a:cubicBezTo>
                        <a:pt x="42" y="121"/>
                        <a:pt x="42" y="121"/>
                        <a:pt x="42" y="121"/>
                      </a:cubicBezTo>
                      <a:cubicBezTo>
                        <a:pt x="42" y="211"/>
                        <a:pt x="42" y="211"/>
                        <a:pt x="42" y="211"/>
                      </a:cubicBezTo>
                      <a:cubicBezTo>
                        <a:pt x="42" y="218"/>
                        <a:pt x="47" y="223"/>
                        <a:pt x="54" y="223"/>
                      </a:cubicBezTo>
                      <a:cubicBezTo>
                        <a:pt x="61" y="223"/>
                        <a:pt x="66" y="218"/>
                        <a:pt x="66" y="211"/>
                      </a:cubicBezTo>
                      <a:cubicBezTo>
                        <a:pt x="66" y="112"/>
                        <a:pt x="66" y="112"/>
                        <a:pt x="66" y="112"/>
                      </a:cubicBezTo>
                      <a:cubicBezTo>
                        <a:pt x="67" y="112"/>
                        <a:pt x="69" y="112"/>
                        <a:pt x="70" y="112"/>
                      </a:cubicBezTo>
                      <a:cubicBezTo>
                        <a:pt x="76" y="112"/>
                        <a:pt x="82" y="107"/>
                        <a:pt x="82" y="100"/>
                      </a:cubicBezTo>
                      <a:cubicBezTo>
                        <a:pt x="82" y="12"/>
                        <a:pt x="82" y="12"/>
                        <a:pt x="82" y="12"/>
                      </a:cubicBezTo>
                      <a:cubicBezTo>
                        <a:pt x="82" y="5"/>
                        <a:pt x="76" y="0"/>
                        <a:pt x="7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51435" tIns="25718" rIns="51435" bIns="25718" numCol="1" anchor="t" anchorCtr="0" compatLnSpc="1">
                  <a:prstTxWarp prst="textNoShape">
                    <a:avLst/>
                  </a:prstTxWarp>
                </a:bodyPr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en-GB" sz="1600" b="1" kern="0" dirty="0">
                    <a:solidFill>
                      <a:prstClr val="black"/>
                    </a:solidFill>
                    <a:cs typeface="Arial" charset="0"/>
                  </a:endParaRPr>
                </a:p>
              </p:txBody>
            </p:sp>
          </p:grpSp>
          <p:grpSp>
            <p:nvGrpSpPr>
              <p:cNvPr id="2402" name="Group 2401"/>
              <p:cNvGrpSpPr/>
              <p:nvPr/>
            </p:nvGrpSpPr>
            <p:grpSpPr>
              <a:xfrm flipH="1">
                <a:off x="5134433" y="2114330"/>
                <a:ext cx="135877" cy="377058"/>
                <a:chOff x="4419600" y="2886076"/>
                <a:chExt cx="306388" cy="1073149"/>
              </a:xfrm>
              <a:solidFill>
                <a:srgbClr val="A92229"/>
              </a:solidFill>
            </p:grpSpPr>
            <p:sp>
              <p:nvSpPr>
                <p:cNvPr id="2421" name="Freeform 6"/>
                <p:cNvSpPr>
                  <a:spLocks/>
                </p:cNvSpPr>
                <p:nvPr/>
              </p:nvSpPr>
              <p:spPr bwMode="auto">
                <a:xfrm>
                  <a:off x="4479925" y="2886076"/>
                  <a:ext cx="190500" cy="192087"/>
                </a:xfrm>
                <a:custGeom>
                  <a:avLst/>
                  <a:gdLst>
                    <a:gd name="T0" fmla="*/ 19 w 51"/>
                    <a:gd name="T1" fmla="*/ 48 h 51"/>
                    <a:gd name="T2" fmla="*/ 47 w 51"/>
                    <a:gd name="T3" fmla="*/ 32 h 51"/>
                    <a:gd name="T4" fmla="*/ 32 w 51"/>
                    <a:gd name="T5" fmla="*/ 3 h 51"/>
                    <a:gd name="T6" fmla="*/ 3 w 51"/>
                    <a:gd name="T7" fmla="*/ 19 h 51"/>
                    <a:gd name="T8" fmla="*/ 19 w 51"/>
                    <a:gd name="T9" fmla="*/ 48 h 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1" h="51">
                      <a:moveTo>
                        <a:pt x="19" y="48"/>
                      </a:moveTo>
                      <a:cubicBezTo>
                        <a:pt x="31" y="51"/>
                        <a:pt x="44" y="44"/>
                        <a:pt x="47" y="32"/>
                      </a:cubicBezTo>
                      <a:cubicBezTo>
                        <a:pt x="51" y="20"/>
                        <a:pt x="44" y="7"/>
                        <a:pt x="32" y="3"/>
                      </a:cubicBezTo>
                      <a:cubicBezTo>
                        <a:pt x="19" y="0"/>
                        <a:pt x="7" y="7"/>
                        <a:pt x="3" y="19"/>
                      </a:cubicBezTo>
                      <a:cubicBezTo>
                        <a:pt x="0" y="31"/>
                        <a:pt x="7" y="44"/>
                        <a:pt x="19" y="4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51435" tIns="25718" rIns="51435" bIns="25718" numCol="1" anchor="t" anchorCtr="0" compatLnSpc="1">
                  <a:prstTxWarp prst="textNoShape">
                    <a:avLst/>
                  </a:prstTxWarp>
                </a:bodyPr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en-GB" sz="1600" b="1" kern="0" dirty="0">
                    <a:solidFill>
                      <a:prstClr val="black"/>
                    </a:solidFill>
                    <a:cs typeface="Arial" charset="0"/>
                  </a:endParaRPr>
                </a:p>
              </p:txBody>
            </p:sp>
            <p:sp>
              <p:nvSpPr>
                <p:cNvPr id="2422" name="Freeform 7"/>
                <p:cNvSpPr>
                  <a:spLocks/>
                </p:cNvSpPr>
                <p:nvPr/>
              </p:nvSpPr>
              <p:spPr bwMode="auto">
                <a:xfrm>
                  <a:off x="4419600" y="3122613"/>
                  <a:ext cx="306388" cy="836612"/>
                </a:xfrm>
                <a:custGeom>
                  <a:avLst/>
                  <a:gdLst>
                    <a:gd name="T0" fmla="*/ 70 w 82"/>
                    <a:gd name="T1" fmla="*/ 0 h 223"/>
                    <a:gd name="T2" fmla="*/ 70 w 82"/>
                    <a:gd name="T3" fmla="*/ 0 h 223"/>
                    <a:gd name="T4" fmla="*/ 12 w 82"/>
                    <a:gd name="T5" fmla="*/ 0 h 223"/>
                    <a:gd name="T6" fmla="*/ 12 w 82"/>
                    <a:gd name="T7" fmla="*/ 0 h 223"/>
                    <a:gd name="T8" fmla="*/ 0 w 82"/>
                    <a:gd name="T9" fmla="*/ 12 h 223"/>
                    <a:gd name="T10" fmla="*/ 0 w 82"/>
                    <a:gd name="T11" fmla="*/ 100 h 223"/>
                    <a:gd name="T12" fmla="*/ 12 w 82"/>
                    <a:gd name="T13" fmla="*/ 112 h 223"/>
                    <a:gd name="T14" fmla="*/ 16 w 82"/>
                    <a:gd name="T15" fmla="*/ 112 h 223"/>
                    <a:gd name="T16" fmla="*/ 16 w 82"/>
                    <a:gd name="T17" fmla="*/ 211 h 223"/>
                    <a:gd name="T18" fmla="*/ 28 w 82"/>
                    <a:gd name="T19" fmla="*/ 223 h 223"/>
                    <a:gd name="T20" fmla="*/ 41 w 82"/>
                    <a:gd name="T21" fmla="*/ 211 h 223"/>
                    <a:gd name="T22" fmla="*/ 41 w 82"/>
                    <a:gd name="T23" fmla="*/ 121 h 223"/>
                    <a:gd name="T24" fmla="*/ 42 w 82"/>
                    <a:gd name="T25" fmla="*/ 121 h 223"/>
                    <a:gd name="T26" fmla="*/ 42 w 82"/>
                    <a:gd name="T27" fmla="*/ 211 h 223"/>
                    <a:gd name="T28" fmla="*/ 54 w 82"/>
                    <a:gd name="T29" fmla="*/ 223 h 223"/>
                    <a:gd name="T30" fmla="*/ 66 w 82"/>
                    <a:gd name="T31" fmla="*/ 211 h 223"/>
                    <a:gd name="T32" fmla="*/ 66 w 82"/>
                    <a:gd name="T33" fmla="*/ 112 h 223"/>
                    <a:gd name="T34" fmla="*/ 70 w 82"/>
                    <a:gd name="T35" fmla="*/ 112 h 223"/>
                    <a:gd name="T36" fmla="*/ 82 w 82"/>
                    <a:gd name="T37" fmla="*/ 100 h 223"/>
                    <a:gd name="T38" fmla="*/ 82 w 82"/>
                    <a:gd name="T39" fmla="*/ 12 h 223"/>
                    <a:gd name="T40" fmla="*/ 70 w 82"/>
                    <a:gd name="T41" fmla="*/ 0 h 2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82" h="223">
                      <a:moveTo>
                        <a:pt x="70" y="0"/>
                      </a:moveTo>
                      <a:cubicBezTo>
                        <a:pt x="70" y="0"/>
                        <a:pt x="70" y="0"/>
                        <a:pt x="70" y="0"/>
                      </a:cubicBezTo>
                      <a:cubicBezTo>
                        <a:pt x="12" y="0"/>
                        <a:pt x="12" y="0"/>
                        <a:pt x="12" y="0"/>
                      </a:cubicBezTo>
                      <a:cubicBezTo>
                        <a:pt x="12" y="0"/>
                        <a:pt x="12" y="0"/>
                        <a:pt x="12" y="0"/>
                      </a:cubicBezTo>
                      <a:cubicBezTo>
                        <a:pt x="6" y="0"/>
                        <a:pt x="0" y="5"/>
                        <a:pt x="0" y="12"/>
                      </a:cubicBezTo>
                      <a:cubicBezTo>
                        <a:pt x="0" y="100"/>
                        <a:pt x="0" y="100"/>
                        <a:pt x="0" y="100"/>
                      </a:cubicBezTo>
                      <a:cubicBezTo>
                        <a:pt x="0" y="107"/>
                        <a:pt x="6" y="112"/>
                        <a:pt x="12" y="112"/>
                      </a:cubicBezTo>
                      <a:cubicBezTo>
                        <a:pt x="14" y="112"/>
                        <a:pt x="15" y="112"/>
                        <a:pt x="16" y="112"/>
                      </a:cubicBezTo>
                      <a:cubicBezTo>
                        <a:pt x="16" y="211"/>
                        <a:pt x="16" y="211"/>
                        <a:pt x="16" y="211"/>
                      </a:cubicBezTo>
                      <a:cubicBezTo>
                        <a:pt x="16" y="218"/>
                        <a:pt x="22" y="223"/>
                        <a:pt x="28" y="223"/>
                      </a:cubicBezTo>
                      <a:cubicBezTo>
                        <a:pt x="35" y="223"/>
                        <a:pt x="41" y="218"/>
                        <a:pt x="41" y="211"/>
                      </a:cubicBezTo>
                      <a:cubicBezTo>
                        <a:pt x="41" y="121"/>
                        <a:pt x="41" y="121"/>
                        <a:pt x="41" y="121"/>
                      </a:cubicBezTo>
                      <a:cubicBezTo>
                        <a:pt x="42" y="121"/>
                        <a:pt x="42" y="121"/>
                        <a:pt x="42" y="121"/>
                      </a:cubicBezTo>
                      <a:cubicBezTo>
                        <a:pt x="42" y="211"/>
                        <a:pt x="42" y="211"/>
                        <a:pt x="42" y="211"/>
                      </a:cubicBezTo>
                      <a:cubicBezTo>
                        <a:pt x="42" y="218"/>
                        <a:pt x="47" y="223"/>
                        <a:pt x="54" y="223"/>
                      </a:cubicBezTo>
                      <a:cubicBezTo>
                        <a:pt x="61" y="223"/>
                        <a:pt x="66" y="218"/>
                        <a:pt x="66" y="211"/>
                      </a:cubicBezTo>
                      <a:cubicBezTo>
                        <a:pt x="66" y="112"/>
                        <a:pt x="66" y="112"/>
                        <a:pt x="66" y="112"/>
                      </a:cubicBezTo>
                      <a:cubicBezTo>
                        <a:pt x="67" y="112"/>
                        <a:pt x="69" y="112"/>
                        <a:pt x="70" y="112"/>
                      </a:cubicBezTo>
                      <a:cubicBezTo>
                        <a:pt x="76" y="112"/>
                        <a:pt x="82" y="107"/>
                        <a:pt x="82" y="100"/>
                      </a:cubicBezTo>
                      <a:cubicBezTo>
                        <a:pt x="82" y="12"/>
                        <a:pt x="82" y="12"/>
                        <a:pt x="82" y="12"/>
                      </a:cubicBezTo>
                      <a:cubicBezTo>
                        <a:pt x="82" y="5"/>
                        <a:pt x="76" y="0"/>
                        <a:pt x="7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51435" tIns="25718" rIns="51435" bIns="25718" numCol="1" anchor="t" anchorCtr="0" compatLnSpc="1">
                  <a:prstTxWarp prst="textNoShape">
                    <a:avLst/>
                  </a:prstTxWarp>
                </a:bodyPr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en-GB" sz="1600" b="1" kern="0" dirty="0">
                    <a:solidFill>
                      <a:prstClr val="black"/>
                    </a:solidFill>
                    <a:cs typeface="Arial" charset="0"/>
                  </a:endParaRPr>
                </a:p>
              </p:txBody>
            </p:sp>
          </p:grpSp>
          <p:grpSp>
            <p:nvGrpSpPr>
              <p:cNvPr id="2403" name="Group 2402"/>
              <p:cNvGrpSpPr/>
              <p:nvPr/>
            </p:nvGrpSpPr>
            <p:grpSpPr>
              <a:xfrm flipH="1">
                <a:off x="5325881" y="2114330"/>
                <a:ext cx="135877" cy="377058"/>
                <a:chOff x="4419600" y="2886076"/>
                <a:chExt cx="306388" cy="1073149"/>
              </a:xfrm>
              <a:solidFill>
                <a:srgbClr val="A92229"/>
              </a:solidFill>
            </p:grpSpPr>
            <p:sp>
              <p:nvSpPr>
                <p:cNvPr id="2419" name="Freeform 6"/>
                <p:cNvSpPr>
                  <a:spLocks/>
                </p:cNvSpPr>
                <p:nvPr/>
              </p:nvSpPr>
              <p:spPr bwMode="auto">
                <a:xfrm>
                  <a:off x="4479925" y="2886076"/>
                  <a:ext cx="190500" cy="192087"/>
                </a:xfrm>
                <a:custGeom>
                  <a:avLst/>
                  <a:gdLst>
                    <a:gd name="T0" fmla="*/ 19 w 51"/>
                    <a:gd name="T1" fmla="*/ 48 h 51"/>
                    <a:gd name="T2" fmla="*/ 47 w 51"/>
                    <a:gd name="T3" fmla="*/ 32 h 51"/>
                    <a:gd name="T4" fmla="*/ 32 w 51"/>
                    <a:gd name="T5" fmla="*/ 3 h 51"/>
                    <a:gd name="T6" fmla="*/ 3 w 51"/>
                    <a:gd name="T7" fmla="*/ 19 h 51"/>
                    <a:gd name="T8" fmla="*/ 19 w 51"/>
                    <a:gd name="T9" fmla="*/ 48 h 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1" h="51">
                      <a:moveTo>
                        <a:pt x="19" y="48"/>
                      </a:moveTo>
                      <a:cubicBezTo>
                        <a:pt x="31" y="51"/>
                        <a:pt x="44" y="44"/>
                        <a:pt x="47" y="32"/>
                      </a:cubicBezTo>
                      <a:cubicBezTo>
                        <a:pt x="51" y="20"/>
                        <a:pt x="44" y="7"/>
                        <a:pt x="32" y="3"/>
                      </a:cubicBezTo>
                      <a:cubicBezTo>
                        <a:pt x="19" y="0"/>
                        <a:pt x="7" y="7"/>
                        <a:pt x="3" y="19"/>
                      </a:cubicBezTo>
                      <a:cubicBezTo>
                        <a:pt x="0" y="31"/>
                        <a:pt x="7" y="44"/>
                        <a:pt x="19" y="4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51435" tIns="25718" rIns="51435" bIns="25718" numCol="1" anchor="t" anchorCtr="0" compatLnSpc="1">
                  <a:prstTxWarp prst="textNoShape">
                    <a:avLst/>
                  </a:prstTxWarp>
                </a:bodyPr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en-GB" sz="1600" b="1" kern="0" dirty="0">
                    <a:solidFill>
                      <a:prstClr val="black"/>
                    </a:solidFill>
                    <a:cs typeface="Arial" charset="0"/>
                  </a:endParaRPr>
                </a:p>
              </p:txBody>
            </p:sp>
            <p:sp>
              <p:nvSpPr>
                <p:cNvPr id="2420" name="Freeform 7"/>
                <p:cNvSpPr>
                  <a:spLocks/>
                </p:cNvSpPr>
                <p:nvPr/>
              </p:nvSpPr>
              <p:spPr bwMode="auto">
                <a:xfrm>
                  <a:off x="4419600" y="3122613"/>
                  <a:ext cx="306388" cy="836612"/>
                </a:xfrm>
                <a:custGeom>
                  <a:avLst/>
                  <a:gdLst>
                    <a:gd name="T0" fmla="*/ 70 w 82"/>
                    <a:gd name="T1" fmla="*/ 0 h 223"/>
                    <a:gd name="T2" fmla="*/ 70 w 82"/>
                    <a:gd name="T3" fmla="*/ 0 h 223"/>
                    <a:gd name="T4" fmla="*/ 12 w 82"/>
                    <a:gd name="T5" fmla="*/ 0 h 223"/>
                    <a:gd name="T6" fmla="*/ 12 w 82"/>
                    <a:gd name="T7" fmla="*/ 0 h 223"/>
                    <a:gd name="T8" fmla="*/ 0 w 82"/>
                    <a:gd name="T9" fmla="*/ 12 h 223"/>
                    <a:gd name="T10" fmla="*/ 0 w 82"/>
                    <a:gd name="T11" fmla="*/ 100 h 223"/>
                    <a:gd name="T12" fmla="*/ 12 w 82"/>
                    <a:gd name="T13" fmla="*/ 112 h 223"/>
                    <a:gd name="T14" fmla="*/ 16 w 82"/>
                    <a:gd name="T15" fmla="*/ 112 h 223"/>
                    <a:gd name="T16" fmla="*/ 16 w 82"/>
                    <a:gd name="T17" fmla="*/ 211 h 223"/>
                    <a:gd name="T18" fmla="*/ 28 w 82"/>
                    <a:gd name="T19" fmla="*/ 223 h 223"/>
                    <a:gd name="T20" fmla="*/ 41 w 82"/>
                    <a:gd name="T21" fmla="*/ 211 h 223"/>
                    <a:gd name="T22" fmla="*/ 41 w 82"/>
                    <a:gd name="T23" fmla="*/ 121 h 223"/>
                    <a:gd name="T24" fmla="*/ 42 w 82"/>
                    <a:gd name="T25" fmla="*/ 121 h 223"/>
                    <a:gd name="T26" fmla="*/ 42 w 82"/>
                    <a:gd name="T27" fmla="*/ 211 h 223"/>
                    <a:gd name="T28" fmla="*/ 54 w 82"/>
                    <a:gd name="T29" fmla="*/ 223 h 223"/>
                    <a:gd name="T30" fmla="*/ 66 w 82"/>
                    <a:gd name="T31" fmla="*/ 211 h 223"/>
                    <a:gd name="T32" fmla="*/ 66 w 82"/>
                    <a:gd name="T33" fmla="*/ 112 h 223"/>
                    <a:gd name="T34" fmla="*/ 70 w 82"/>
                    <a:gd name="T35" fmla="*/ 112 h 223"/>
                    <a:gd name="T36" fmla="*/ 82 w 82"/>
                    <a:gd name="T37" fmla="*/ 100 h 223"/>
                    <a:gd name="T38" fmla="*/ 82 w 82"/>
                    <a:gd name="T39" fmla="*/ 12 h 223"/>
                    <a:gd name="T40" fmla="*/ 70 w 82"/>
                    <a:gd name="T41" fmla="*/ 0 h 2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82" h="223">
                      <a:moveTo>
                        <a:pt x="70" y="0"/>
                      </a:moveTo>
                      <a:cubicBezTo>
                        <a:pt x="70" y="0"/>
                        <a:pt x="70" y="0"/>
                        <a:pt x="70" y="0"/>
                      </a:cubicBezTo>
                      <a:cubicBezTo>
                        <a:pt x="12" y="0"/>
                        <a:pt x="12" y="0"/>
                        <a:pt x="12" y="0"/>
                      </a:cubicBezTo>
                      <a:cubicBezTo>
                        <a:pt x="12" y="0"/>
                        <a:pt x="12" y="0"/>
                        <a:pt x="12" y="0"/>
                      </a:cubicBezTo>
                      <a:cubicBezTo>
                        <a:pt x="6" y="0"/>
                        <a:pt x="0" y="5"/>
                        <a:pt x="0" y="12"/>
                      </a:cubicBezTo>
                      <a:cubicBezTo>
                        <a:pt x="0" y="100"/>
                        <a:pt x="0" y="100"/>
                        <a:pt x="0" y="100"/>
                      </a:cubicBezTo>
                      <a:cubicBezTo>
                        <a:pt x="0" y="107"/>
                        <a:pt x="6" y="112"/>
                        <a:pt x="12" y="112"/>
                      </a:cubicBezTo>
                      <a:cubicBezTo>
                        <a:pt x="14" y="112"/>
                        <a:pt x="15" y="112"/>
                        <a:pt x="16" y="112"/>
                      </a:cubicBezTo>
                      <a:cubicBezTo>
                        <a:pt x="16" y="211"/>
                        <a:pt x="16" y="211"/>
                        <a:pt x="16" y="211"/>
                      </a:cubicBezTo>
                      <a:cubicBezTo>
                        <a:pt x="16" y="218"/>
                        <a:pt x="22" y="223"/>
                        <a:pt x="28" y="223"/>
                      </a:cubicBezTo>
                      <a:cubicBezTo>
                        <a:pt x="35" y="223"/>
                        <a:pt x="41" y="218"/>
                        <a:pt x="41" y="211"/>
                      </a:cubicBezTo>
                      <a:cubicBezTo>
                        <a:pt x="41" y="121"/>
                        <a:pt x="41" y="121"/>
                        <a:pt x="41" y="121"/>
                      </a:cubicBezTo>
                      <a:cubicBezTo>
                        <a:pt x="42" y="121"/>
                        <a:pt x="42" y="121"/>
                        <a:pt x="42" y="121"/>
                      </a:cubicBezTo>
                      <a:cubicBezTo>
                        <a:pt x="42" y="211"/>
                        <a:pt x="42" y="211"/>
                        <a:pt x="42" y="211"/>
                      </a:cubicBezTo>
                      <a:cubicBezTo>
                        <a:pt x="42" y="218"/>
                        <a:pt x="47" y="223"/>
                        <a:pt x="54" y="223"/>
                      </a:cubicBezTo>
                      <a:cubicBezTo>
                        <a:pt x="61" y="223"/>
                        <a:pt x="66" y="218"/>
                        <a:pt x="66" y="211"/>
                      </a:cubicBezTo>
                      <a:cubicBezTo>
                        <a:pt x="66" y="112"/>
                        <a:pt x="66" y="112"/>
                        <a:pt x="66" y="112"/>
                      </a:cubicBezTo>
                      <a:cubicBezTo>
                        <a:pt x="67" y="112"/>
                        <a:pt x="69" y="112"/>
                        <a:pt x="70" y="112"/>
                      </a:cubicBezTo>
                      <a:cubicBezTo>
                        <a:pt x="76" y="112"/>
                        <a:pt x="82" y="107"/>
                        <a:pt x="82" y="100"/>
                      </a:cubicBezTo>
                      <a:cubicBezTo>
                        <a:pt x="82" y="12"/>
                        <a:pt x="82" y="12"/>
                        <a:pt x="82" y="12"/>
                      </a:cubicBezTo>
                      <a:cubicBezTo>
                        <a:pt x="82" y="5"/>
                        <a:pt x="76" y="0"/>
                        <a:pt x="7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51435" tIns="25718" rIns="51435" bIns="25718" numCol="1" anchor="t" anchorCtr="0" compatLnSpc="1">
                  <a:prstTxWarp prst="textNoShape">
                    <a:avLst/>
                  </a:prstTxWarp>
                </a:bodyPr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en-GB" sz="1600" b="1" kern="0" dirty="0">
                    <a:solidFill>
                      <a:prstClr val="black"/>
                    </a:solidFill>
                    <a:cs typeface="Arial" charset="0"/>
                  </a:endParaRPr>
                </a:p>
              </p:txBody>
            </p:sp>
          </p:grpSp>
          <p:grpSp>
            <p:nvGrpSpPr>
              <p:cNvPr id="2404" name="Group 2403"/>
              <p:cNvGrpSpPr/>
              <p:nvPr/>
            </p:nvGrpSpPr>
            <p:grpSpPr>
              <a:xfrm flipH="1">
                <a:off x="4560092" y="2513352"/>
                <a:ext cx="135877" cy="377058"/>
                <a:chOff x="4419600" y="2886076"/>
                <a:chExt cx="306388" cy="1073149"/>
              </a:xfrm>
              <a:solidFill>
                <a:srgbClr val="A92229"/>
              </a:solidFill>
            </p:grpSpPr>
            <p:sp>
              <p:nvSpPr>
                <p:cNvPr id="2417" name="Freeform 6"/>
                <p:cNvSpPr>
                  <a:spLocks/>
                </p:cNvSpPr>
                <p:nvPr/>
              </p:nvSpPr>
              <p:spPr bwMode="auto">
                <a:xfrm>
                  <a:off x="4479925" y="2886076"/>
                  <a:ext cx="190500" cy="192087"/>
                </a:xfrm>
                <a:custGeom>
                  <a:avLst/>
                  <a:gdLst>
                    <a:gd name="T0" fmla="*/ 19 w 51"/>
                    <a:gd name="T1" fmla="*/ 48 h 51"/>
                    <a:gd name="T2" fmla="*/ 47 w 51"/>
                    <a:gd name="T3" fmla="*/ 32 h 51"/>
                    <a:gd name="T4" fmla="*/ 32 w 51"/>
                    <a:gd name="T5" fmla="*/ 3 h 51"/>
                    <a:gd name="T6" fmla="*/ 3 w 51"/>
                    <a:gd name="T7" fmla="*/ 19 h 51"/>
                    <a:gd name="T8" fmla="*/ 19 w 51"/>
                    <a:gd name="T9" fmla="*/ 48 h 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1" h="51">
                      <a:moveTo>
                        <a:pt x="19" y="48"/>
                      </a:moveTo>
                      <a:cubicBezTo>
                        <a:pt x="31" y="51"/>
                        <a:pt x="44" y="44"/>
                        <a:pt x="47" y="32"/>
                      </a:cubicBezTo>
                      <a:cubicBezTo>
                        <a:pt x="51" y="20"/>
                        <a:pt x="44" y="7"/>
                        <a:pt x="32" y="3"/>
                      </a:cubicBezTo>
                      <a:cubicBezTo>
                        <a:pt x="19" y="0"/>
                        <a:pt x="7" y="7"/>
                        <a:pt x="3" y="19"/>
                      </a:cubicBezTo>
                      <a:cubicBezTo>
                        <a:pt x="0" y="31"/>
                        <a:pt x="7" y="44"/>
                        <a:pt x="19" y="4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51435" tIns="25718" rIns="51435" bIns="25718" numCol="1" anchor="t" anchorCtr="0" compatLnSpc="1">
                  <a:prstTxWarp prst="textNoShape">
                    <a:avLst/>
                  </a:prstTxWarp>
                </a:bodyPr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en-GB" sz="1600" b="1" kern="0" dirty="0">
                    <a:solidFill>
                      <a:prstClr val="black"/>
                    </a:solidFill>
                    <a:cs typeface="Arial" charset="0"/>
                  </a:endParaRPr>
                </a:p>
              </p:txBody>
            </p:sp>
            <p:sp>
              <p:nvSpPr>
                <p:cNvPr id="2418" name="Freeform 7"/>
                <p:cNvSpPr>
                  <a:spLocks/>
                </p:cNvSpPr>
                <p:nvPr/>
              </p:nvSpPr>
              <p:spPr bwMode="auto">
                <a:xfrm>
                  <a:off x="4419600" y="3122613"/>
                  <a:ext cx="306388" cy="836612"/>
                </a:xfrm>
                <a:custGeom>
                  <a:avLst/>
                  <a:gdLst>
                    <a:gd name="T0" fmla="*/ 70 w 82"/>
                    <a:gd name="T1" fmla="*/ 0 h 223"/>
                    <a:gd name="T2" fmla="*/ 70 w 82"/>
                    <a:gd name="T3" fmla="*/ 0 h 223"/>
                    <a:gd name="T4" fmla="*/ 12 w 82"/>
                    <a:gd name="T5" fmla="*/ 0 h 223"/>
                    <a:gd name="T6" fmla="*/ 12 w 82"/>
                    <a:gd name="T7" fmla="*/ 0 h 223"/>
                    <a:gd name="T8" fmla="*/ 0 w 82"/>
                    <a:gd name="T9" fmla="*/ 12 h 223"/>
                    <a:gd name="T10" fmla="*/ 0 w 82"/>
                    <a:gd name="T11" fmla="*/ 100 h 223"/>
                    <a:gd name="T12" fmla="*/ 12 w 82"/>
                    <a:gd name="T13" fmla="*/ 112 h 223"/>
                    <a:gd name="T14" fmla="*/ 16 w 82"/>
                    <a:gd name="T15" fmla="*/ 112 h 223"/>
                    <a:gd name="T16" fmla="*/ 16 w 82"/>
                    <a:gd name="T17" fmla="*/ 211 h 223"/>
                    <a:gd name="T18" fmla="*/ 28 w 82"/>
                    <a:gd name="T19" fmla="*/ 223 h 223"/>
                    <a:gd name="T20" fmla="*/ 41 w 82"/>
                    <a:gd name="T21" fmla="*/ 211 h 223"/>
                    <a:gd name="T22" fmla="*/ 41 w 82"/>
                    <a:gd name="T23" fmla="*/ 121 h 223"/>
                    <a:gd name="T24" fmla="*/ 42 w 82"/>
                    <a:gd name="T25" fmla="*/ 121 h 223"/>
                    <a:gd name="T26" fmla="*/ 42 w 82"/>
                    <a:gd name="T27" fmla="*/ 211 h 223"/>
                    <a:gd name="T28" fmla="*/ 54 w 82"/>
                    <a:gd name="T29" fmla="*/ 223 h 223"/>
                    <a:gd name="T30" fmla="*/ 66 w 82"/>
                    <a:gd name="T31" fmla="*/ 211 h 223"/>
                    <a:gd name="T32" fmla="*/ 66 w 82"/>
                    <a:gd name="T33" fmla="*/ 112 h 223"/>
                    <a:gd name="T34" fmla="*/ 70 w 82"/>
                    <a:gd name="T35" fmla="*/ 112 h 223"/>
                    <a:gd name="T36" fmla="*/ 82 w 82"/>
                    <a:gd name="T37" fmla="*/ 100 h 223"/>
                    <a:gd name="T38" fmla="*/ 82 w 82"/>
                    <a:gd name="T39" fmla="*/ 12 h 223"/>
                    <a:gd name="T40" fmla="*/ 70 w 82"/>
                    <a:gd name="T41" fmla="*/ 0 h 2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82" h="223">
                      <a:moveTo>
                        <a:pt x="70" y="0"/>
                      </a:moveTo>
                      <a:cubicBezTo>
                        <a:pt x="70" y="0"/>
                        <a:pt x="70" y="0"/>
                        <a:pt x="70" y="0"/>
                      </a:cubicBezTo>
                      <a:cubicBezTo>
                        <a:pt x="12" y="0"/>
                        <a:pt x="12" y="0"/>
                        <a:pt x="12" y="0"/>
                      </a:cubicBezTo>
                      <a:cubicBezTo>
                        <a:pt x="12" y="0"/>
                        <a:pt x="12" y="0"/>
                        <a:pt x="12" y="0"/>
                      </a:cubicBezTo>
                      <a:cubicBezTo>
                        <a:pt x="6" y="0"/>
                        <a:pt x="0" y="5"/>
                        <a:pt x="0" y="12"/>
                      </a:cubicBezTo>
                      <a:cubicBezTo>
                        <a:pt x="0" y="100"/>
                        <a:pt x="0" y="100"/>
                        <a:pt x="0" y="100"/>
                      </a:cubicBezTo>
                      <a:cubicBezTo>
                        <a:pt x="0" y="107"/>
                        <a:pt x="6" y="112"/>
                        <a:pt x="12" y="112"/>
                      </a:cubicBezTo>
                      <a:cubicBezTo>
                        <a:pt x="14" y="112"/>
                        <a:pt x="15" y="112"/>
                        <a:pt x="16" y="112"/>
                      </a:cubicBezTo>
                      <a:cubicBezTo>
                        <a:pt x="16" y="211"/>
                        <a:pt x="16" y="211"/>
                        <a:pt x="16" y="211"/>
                      </a:cubicBezTo>
                      <a:cubicBezTo>
                        <a:pt x="16" y="218"/>
                        <a:pt x="22" y="223"/>
                        <a:pt x="28" y="223"/>
                      </a:cubicBezTo>
                      <a:cubicBezTo>
                        <a:pt x="35" y="223"/>
                        <a:pt x="41" y="218"/>
                        <a:pt x="41" y="211"/>
                      </a:cubicBezTo>
                      <a:cubicBezTo>
                        <a:pt x="41" y="121"/>
                        <a:pt x="41" y="121"/>
                        <a:pt x="41" y="121"/>
                      </a:cubicBezTo>
                      <a:cubicBezTo>
                        <a:pt x="42" y="121"/>
                        <a:pt x="42" y="121"/>
                        <a:pt x="42" y="121"/>
                      </a:cubicBezTo>
                      <a:cubicBezTo>
                        <a:pt x="42" y="211"/>
                        <a:pt x="42" y="211"/>
                        <a:pt x="42" y="211"/>
                      </a:cubicBezTo>
                      <a:cubicBezTo>
                        <a:pt x="42" y="218"/>
                        <a:pt x="47" y="223"/>
                        <a:pt x="54" y="223"/>
                      </a:cubicBezTo>
                      <a:cubicBezTo>
                        <a:pt x="61" y="223"/>
                        <a:pt x="66" y="218"/>
                        <a:pt x="66" y="211"/>
                      </a:cubicBezTo>
                      <a:cubicBezTo>
                        <a:pt x="66" y="112"/>
                        <a:pt x="66" y="112"/>
                        <a:pt x="66" y="112"/>
                      </a:cubicBezTo>
                      <a:cubicBezTo>
                        <a:pt x="67" y="112"/>
                        <a:pt x="69" y="112"/>
                        <a:pt x="70" y="112"/>
                      </a:cubicBezTo>
                      <a:cubicBezTo>
                        <a:pt x="76" y="112"/>
                        <a:pt x="82" y="107"/>
                        <a:pt x="82" y="100"/>
                      </a:cubicBezTo>
                      <a:cubicBezTo>
                        <a:pt x="82" y="12"/>
                        <a:pt x="82" y="12"/>
                        <a:pt x="82" y="12"/>
                      </a:cubicBezTo>
                      <a:cubicBezTo>
                        <a:pt x="82" y="5"/>
                        <a:pt x="76" y="0"/>
                        <a:pt x="7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51435" tIns="25718" rIns="51435" bIns="25718" numCol="1" anchor="t" anchorCtr="0" compatLnSpc="1">
                  <a:prstTxWarp prst="textNoShape">
                    <a:avLst/>
                  </a:prstTxWarp>
                </a:bodyPr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en-GB" sz="1600" b="1" kern="0" dirty="0">
                    <a:solidFill>
                      <a:prstClr val="black"/>
                    </a:solidFill>
                    <a:cs typeface="Arial" charset="0"/>
                  </a:endParaRPr>
                </a:p>
              </p:txBody>
            </p:sp>
          </p:grpSp>
          <p:grpSp>
            <p:nvGrpSpPr>
              <p:cNvPr id="2405" name="Group 2404"/>
              <p:cNvGrpSpPr/>
              <p:nvPr/>
            </p:nvGrpSpPr>
            <p:grpSpPr>
              <a:xfrm flipH="1">
                <a:off x="4751539" y="2513352"/>
                <a:ext cx="135877" cy="377058"/>
                <a:chOff x="4419600" y="2886076"/>
                <a:chExt cx="306388" cy="1073149"/>
              </a:xfrm>
              <a:solidFill>
                <a:srgbClr val="A92229"/>
              </a:solidFill>
            </p:grpSpPr>
            <p:sp>
              <p:nvSpPr>
                <p:cNvPr id="2415" name="Freeform 6"/>
                <p:cNvSpPr>
                  <a:spLocks/>
                </p:cNvSpPr>
                <p:nvPr/>
              </p:nvSpPr>
              <p:spPr bwMode="auto">
                <a:xfrm>
                  <a:off x="4479925" y="2886076"/>
                  <a:ext cx="190500" cy="192087"/>
                </a:xfrm>
                <a:custGeom>
                  <a:avLst/>
                  <a:gdLst>
                    <a:gd name="T0" fmla="*/ 19 w 51"/>
                    <a:gd name="T1" fmla="*/ 48 h 51"/>
                    <a:gd name="T2" fmla="*/ 47 w 51"/>
                    <a:gd name="T3" fmla="*/ 32 h 51"/>
                    <a:gd name="T4" fmla="*/ 32 w 51"/>
                    <a:gd name="T5" fmla="*/ 3 h 51"/>
                    <a:gd name="T6" fmla="*/ 3 w 51"/>
                    <a:gd name="T7" fmla="*/ 19 h 51"/>
                    <a:gd name="T8" fmla="*/ 19 w 51"/>
                    <a:gd name="T9" fmla="*/ 48 h 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1" h="51">
                      <a:moveTo>
                        <a:pt x="19" y="48"/>
                      </a:moveTo>
                      <a:cubicBezTo>
                        <a:pt x="31" y="51"/>
                        <a:pt x="44" y="44"/>
                        <a:pt x="47" y="32"/>
                      </a:cubicBezTo>
                      <a:cubicBezTo>
                        <a:pt x="51" y="20"/>
                        <a:pt x="44" y="7"/>
                        <a:pt x="32" y="3"/>
                      </a:cubicBezTo>
                      <a:cubicBezTo>
                        <a:pt x="19" y="0"/>
                        <a:pt x="7" y="7"/>
                        <a:pt x="3" y="19"/>
                      </a:cubicBezTo>
                      <a:cubicBezTo>
                        <a:pt x="0" y="31"/>
                        <a:pt x="7" y="44"/>
                        <a:pt x="19" y="4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51435" tIns="25718" rIns="51435" bIns="25718" numCol="1" anchor="t" anchorCtr="0" compatLnSpc="1">
                  <a:prstTxWarp prst="textNoShape">
                    <a:avLst/>
                  </a:prstTxWarp>
                </a:bodyPr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en-GB" sz="1600" b="1" kern="0" dirty="0">
                    <a:solidFill>
                      <a:prstClr val="black"/>
                    </a:solidFill>
                    <a:cs typeface="Arial" charset="0"/>
                  </a:endParaRPr>
                </a:p>
              </p:txBody>
            </p:sp>
            <p:sp>
              <p:nvSpPr>
                <p:cNvPr id="2416" name="Freeform 7"/>
                <p:cNvSpPr>
                  <a:spLocks/>
                </p:cNvSpPr>
                <p:nvPr/>
              </p:nvSpPr>
              <p:spPr bwMode="auto">
                <a:xfrm>
                  <a:off x="4419600" y="3122613"/>
                  <a:ext cx="306388" cy="836612"/>
                </a:xfrm>
                <a:custGeom>
                  <a:avLst/>
                  <a:gdLst>
                    <a:gd name="T0" fmla="*/ 70 w 82"/>
                    <a:gd name="T1" fmla="*/ 0 h 223"/>
                    <a:gd name="T2" fmla="*/ 70 w 82"/>
                    <a:gd name="T3" fmla="*/ 0 h 223"/>
                    <a:gd name="T4" fmla="*/ 12 w 82"/>
                    <a:gd name="T5" fmla="*/ 0 h 223"/>
                    <a:gd name="T6" fmla="*/ 12 w 82"/>
                    <a:gd name="T7" fmla="*/ 0 h 223"/>
                    <a:gd name="T8" fmla="*/ 0 w 82"/>
                    <a:gd name="T9" fmla="*/ 12 h 223"/>
                    <a:gd name="T10" fmla="*/ 0 w 82"/>
                    <a:gd name="T11" fmla="*/ 100 h 223"/>
                    <a:gd name="T12" fmla="*/ 12 w 82"/>
                    <a:gd name="T13" fmla="*/ 112 h 223"/>
                    <a:gd name="T14" fmla="*/ 16 w 82"/>
                    <a:gd name="T15" fmla="*/ 112 h 223"/>
                    <a:gd name="T16" fmla="*/ 16 w 82"/>
                    <a:gd name="T17" fmla="*/ 211 h 223"/>
                    <a:gd name="T18" fmla="*/ 28 w 82"/>
                    <a:gd name="T19" fmla="*/ 223 h 223"/>
                    <a:gd name="T20" fmla="*/ 41 w 82"/>
                    <a:gd name="T21" fmla="*/ 211 h 223"/>
                    <a:gd name="T22" fmla="*/ 41 w 82"/>
                    <a:gd name="T23" fmla="*/ 121 h 223"/>
                    <a:gd name="T24" fmla="*/ 42 w 82"/>
                    <a:gd name="T25" fmla="*/ 121 h 223"/>
                    <a:gd name="T26" fmla="*/ 42 w 82"/>
                    <a:gd name="T27" fmla="*/ 211 h 223"/>
                    <a:gd name="T28" fmla="*/ 54 w 82"/>
                    <a:gd name="T29" fmla="*/ 223 h 223"/>
                    <a:gd name="T30" fmla="*/ 66 w 82"/>
                    <a:gd name="T31" fmla="*/ 211 h 223"/>
                    <a:gd name="T32" fmla="*/ 66 w 82"/>
                    <a:gd name="T33" fmla="*/ 112 h 223"/>
                    <a:gd name="T34" fmla="*/ 70 w 82"/>
                    <a:gd name="T35" fmla="*/ 112 h 223"/>
                    <a:gd name="T36" fmla="*/ 82 w 82"/>
                    <a:gd name="T37" fmla="*/ 100 h 223"/>
                    <a:gd name="T38" fmla="*/ 82 w 82"/>
                    <a:gd name="T39" fmla="*/ 12 h 223"/>
                    <a:gd name="T40" fmla="*/ 70 w 82"/>
                    <a:gd name="T41" fmla="*/ 0 h 2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82" h="223">
                      <a:moveTo>
                        <a:pt x="70" y="0"/>
                      </a:moveTo>
                      <a:cubicBezTo>
                        <a:pt x="70" y="0"/>
                        <a:pt x="70" y="0"/>
                        <a:pt x="70" y="0"/>
                      </a:cubicBezTo>
                      <a:cubicBezTo>
                        <a:pt x="12" y="0"/>
                        <a:pt x="12" y="0"/>
                        <a:pt x="12" y="0"/>
                      </a:cubicBezTo>
                      <a:cubicBezTo>
                        <a:pt x="12" y="0"/>
                        <a:pt x="12" y="0"/>
                        <a:pt x="12" y="0"/>
                      </a:cubicBezTo>
                      <a:cubicBezTo>
                        <a:pt x="6" y="0"/>
                        <a:pt x="0" y="5"/>
                        <a:pt x="0" y="12"/>
                      </a:cubicBezTo>
                      <a:cubicBezTo>
                        <a:pt x="0" y="100"/>
                        <a:pt x="0" y="100"/>
                        <a:pt x="0" y="100"/>
                      </a:cubicBezTo>
                      <a:cubicBezTo>
                        <a:pt x="0" y="107"/>
                        <a:pt x="6" y="112"/>
                        <a:pt x="12" y="112"/>
                      </a:cubicBezTo>
                      <a:cubicBezTo>
                        <a:pt x="14" y="112"/>
                        <a:pt x="15" y="112"/>
                        <a:pt x="16" y="112"/>
                      </a:cubicBezTo>
                      <a:cubicBezTo>
                        <a:pt x="16" y="211"/>
                        <a:pt x="16" y="211"/>
                        <a:pt x="16" y="211"/>
                      </a:cubicBezTo>
                      <a:cubicBezTo>
                        <a:pt x="16" y="218"/>
                        <a:pt x="22" y="223"/>
                        <a:pt x="28" y="223"/>
                      </a:cubicBezTo>
                      <a:cubicBezTo>
                        <a:pt x="35" y="223"/>
                        <a:pt x="41" y="218"/>
                        <a:pt x="41" y="211"/>
                      </a:cubicBezTo>
                      <a:cubicBezTo>
                        <a:pt x="41" y="121"/>
                        <a:pt x="41" y="121"/>
                        <a:pt x="41" y="121"/>
                      </a:cubicBezTo>
                      <a:cubicBezTo>
                        <a:pt x="42" y="121"/>
                        <a:pt x="42" y="121"/>
                        <a:pt x="42" y="121"/>
                      </a:cubicBezTo>
                      <a:cubicBezTo>
                        <a:pt x="42" y="211"/>
                        <a:pt x="42" y="211"/>
                        <a:pt x="42" y="211"/>
                      </a:cubicBezTo>
                      <a:cubicBezTo>
                        <a:pt x="42" y="218"/>
                        <a:pt x="47" y="223"/>
                        <a:pt x="54" y="223"/>
                      </a:cubicBezTo>
                      <a:cubicBezTo>
                        <a:pt x="61" y="223"/>
                        <a:pt x="66" y="218"/>
                        <a:pt x="66" y="211"/>
                      </a:cubicBezTo>
                      <a:cubicBezTo>
                        <a:pt x="66" y="112"/>
                        <a:pt x="66" y="112"/>
                        <a:pt x="66" y="112"/>
                      </a:cubicBezTo>
                      <a:cubicBezTo>
                        <a:pt x="67" y="112"/>
                        <a:pt x="69" y="112"/>
                        <a:pt x="70" y="112"/>
                      </a:cubicBezTo>
                      <a:cubicBezTo>
                        <a:pt x="76" y="112"/>
                        <a:pt x="82" y="107"/>
                        <a:pt x="82" y="100"/>
                      </a:cubicBezTo>
                      <a:cubicBezTo>
                        <a:pt x="82" y="12"/>
                        <a:pt x="82" y="12"/>
                        <a:pt x="82" y="12"/>
                      </a:cubicBezTo>
                      <a:cubicBezTo>
                        <a:pt x="82" y="5"/>
                        <a:pt x="76" y="0"/>
                        <a:pt x="7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51435" tIns="25718" rIns="51435" bIns="25718" numCol="1" anchor="t" anchorCtr="0" compatLnSpc="1">
                  <a:prstTxWarp prst="textNoShape">
                    <a:avLst/>
                  </a:prstTxWarp>
                </a:bodyPr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en-GB" sz="1600" b="1" kern="0" dirty="0">
                    <a:solidFill>
                      <a:prstClr val="black"/>
                    </a:solidFill>
                    <a:cs typeface="Arial" charset="0"/>
                  </a:endParaRPr>
                </a:p>
              </p:txBody>
            </p:sp>
          </p:grpSp>
          <p:grpSp>
            <p:nvGrpSpPr>
              <p:cNvPr id="2406" name="Group 2405"/>
              <p:cNvGrpSpPr/>
              <p:nvPr/>
            </p:nvGrpSpPr>
            <p:grpSpPr>
              <a:xfrm flipH="1">
                <a:off x="4942986" y="2513352"/>
                <a:ext cx="135877" cy="377058"/>
                <a:chOff x="4419600" y="2886076"/>
                <a:chExt cx="306388" cy="1073149"/>
              </a:xfrm>
              <a:solidFill>
                <a:srgbClr val="A92229"/>
              </a:solidFill>
            </p:grpSpPr>
            <p:sp>
              <p:nvSpPr>
                <p:cNvPr id="2413" name="Freeform 6"/>
                <p:cNvSpPr>
                  <a:spLocks/>
                </p:cNvSpPr>
                <p:nvPr/>
              </p:nvSpPr>
              <p:spPr bwMode="auto">
                <a:xfrm>
                  <a:off x="4479925" y="2886076"/>
                  <a:ext cx="190500" cy="192087"/>
                </a:xfrm>
                <a:custGeom>
                  <a:avLst/>
                  <a:gdLst>
                    <a:gd name="T0" fmla="*/ 19 w 51"/>
                    <a:gd name="T1" fmla="*/ 48 h 51"/>
                    <a:gd name="T2" fmla="*/ 47 w 51"/>
                    <a:gd name="T3" fmla="*/ 32 h 51"/>
                    <a:gd name="T4" fmla="*/ 32 w 51"/>
                    <a:gd name="T5" fmla="*/ 3 h 51"/>
                    <a:gd name="T6" fmla="*/ 3 w 51"/>
                    <a:gd name="T7" fmla="*/ 19 h 51"/>
                    <a:gd name="T8" fmla="*/ 19 w 51"/>
                    <a:gd name="T9" fmla="*/ 48 h 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1" h="51">
                      <a:moveTo>
                        <a:pt x="19" y="48"/>
                      </a:moveTo>
                      <a:cubicBezTo>
                        <a:pt x="31" y="51"/>
                        <a:pt x="44" y="44"/>
                        <a:pt x="47" y="32"/>
                      </a:cubicBezTo>
                      <a:cubicBezTo>
                        <a:pt x="51" y="20"/>
                        <a:pt x="44" y="7"/>
                        <a:pt x="32" y="3"/>
                      </a:cubicBezTo>
                      <a:cubicBezTo>
                        <a:pt x="19" y="0"/>
                        <a:pt x="7" y="7"/>
                        <a:pt x="3" y="19"/>
                      </a:cubicBezTo>
                      <a:cubicBezTo>
                        <a:pt x="0" y="31"/>
                        <a:pt x="7" y="44"/>
                        <a:pt x="19" y="4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51435" tIns="25718" rIns="51435" bIns="25718" numCol="1" anchor="t" anchorCtr="0" compatLnSpc="1">
                  <a:prstTxWarp prst="textNoShape">
                    <a:avLst/>
                  </a:prstTxWarp>
                </a:bodyPr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en-GB" sz="1600" b="1" kern="0" dirty="0">
                    <a:solidFill>
                      <a:prstClr val="black"/>
                    </a:solidFill>
                    <a:cs typeface="Arial" charset="0"/>
                  </a:endParaRPr>
                </a:p>
              </p:txBody>
            </p:sp>
            <p:sp>
              <p:nvSpPr>
                <p:cNvPr id="2414" name="Freeform 7"/>
                <p:cNvSpPr>
                  <a:spLocks/>
                </p:cNvSpPr>
                <p:nvPr/>
              </p:nvSpPr>
              <p:spPr bwMode="auto">
                <a:xfrm>
                  <a:off x="4419600" y="3122613"/>
                  <a:ext cx="306388" cy="836612"/>
                </a:xfrm>
                <a:custGeom>
                  <a:avLst/>
                  <a:gdLst>
                    <a:gd name="T0" fmla="*/ 70 w 82"/>
                    <a:gd name="T1" fmla="*/ 0 h 223"/>
                    <a:gd name="T2" fmla="*/ 70 w 82"/>
                    <a:gd name="T3" fmla="*/ 0 h 223"/>
                    <a:gd name="T4" fmla="*/ 12 w 82"/>
                    <a:gd name="T5" fmla="*/ 0 h 223"/>
                    <a:gd name="T6" fmla="*/ 12 w 82"/>
                    <a:gd name="T7" fmla="*/ 0 h 223"/>
                    <a:gd name="T8" fmla="*/ 0 w 82"/>
                    <a:gd name="T9" fmla="*/ 12 h 223"/>
                    <a:gd name="T10" fmla="*/ 0 w 82"/>
                    <a:gd name="T11" fmla="*/ 100 h 223"/>
                    <a:gd name="T12" fmla="*/ 12 w 82"/>
                    <a:gd name="T13" fmla="*/ 112 h 223"/>
                    <a:gd name="T14" fmla="*/ 16 w 82"/>
                    <a:gd name="T15" fmla="*/ 112 h 223"/>
                    <a:gd name="T16" fmla="*/ 16 w 82"/>
                    <a:gd name="T17" fmla="*/ 211 h 223"/>
                    <a:gd name="T18" fmla="*/ 28 w 82"/>
                    <a:gd name="T19" fmla="*/ 223 h 223"/>
                    <a:gd name="T20" fmla="*/ 41 w 82"/>
                    <a:gd name="T21" fmla="*/ 211 h 223"/>
                    <a:gd name="T22" fmla="*/ 41 w 82"/>
                    <a:gd name="T23" fmla="*/ 121 h 223"/>
                    <a:gd name="T24" fmla="*/ 42 w 82"/>
                    <a:gd name="T25" fmla="*/ 121 h 223"/>
                    <a:gd name="T26" fmla="*/ 42 w 82"/>
                    <a:gd name="T27" fmla="*/ 211 h 223"/>
                    <a:gd name="T28" fmla="*/ 54 w 82"/>
                    <a:gd name="T29" fmla="*/ 223 h 223"/>
                    <a:gd name="T30" fmla="*/ 66 w 82"/>
                    <a:gd name="T31" fmla="*/ 211 h 223"/>
                    <a:gd name="T32" fmla="*/ 66 w 82"/>
                    <a:gd name="T33" fmla="*/ 112 h 223"/>
                    <a:gd name="T34" fmla="*/ 70 w 82"/>
                    <a:gd name="T35" fmla="*/ 112 h 223"/>
                    <a:gd name="T36" fmla="*/ 82 w 82"/>
                    <a:gd name="T37" fmla="*/ 100 h 223"/>
                    <a:gd name="T38" fmla="*/ 82 w 82"/>
                    <a:gd name="T39" fmla="*/ 12 h 223"/>
                    <a:gd name="T40" fmla="*/ 70 w 82"/>
                    <a:gd name="T41" fmla="*/ 0 h 2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82" h="223">
                      <a:moveTo>
                        <a:pt x="70" y="0"/>
                      </a:moveTo>
                      <a:cubicBezTo>
                        <a:pt x="70" y="0"/>
                        <a:pt x="70" y="0"/>
                        <a:pt x="70" y="0"/>
                      </a:cubicBezTo>
                      <a:cubicBezTo>
                        <a:pt x="12" y="0"/>
                        <a:pt x="12" y="0"/>
                        <a:pt x="12" y="0"/>
                      </a:cubicBezTo>
                      <a:cubicBezTo>
                        <a:pt x="12" y="0"/>
                        <a:pt x="12" y="0"/>
                        <a:pt x="12" y="0"/>
                      </a:cubicBezTo>
                      <a:cubicBezTo>
                        <a:pt x="6" y="0"/>
                        <a:pt x="0" y="5"/>
                        <a:pt x="0" y="12"/>
                      </a:cubicBezTo>
                      <a:cubicBezTo>
                        <a:pt x="0" y="100"/>
                        <a:pt x="0" y="100"/>
                        <a:pt x="0" y="100"/>
                      </a:cubicBezTo>
                      <a:cubicBezTo>
                        <a:pt x="0" y="107"/>
                        <a:pt x="6" y="112"/>
                        <a:pt x="12" y="112"/>
                      </a:cubicBezTo>
                      <a:cubicBezTo>
                        <a:pt x="14" y="112"/>
                        <a:pt x="15" y="112"/>
                        <a:pt x="16" y="112"/>
                      </a:cubicBezTo>
                      <a:cubicBezTo>
                        <a:pt x="16" y="211"/>
                        <a:pt x="16" y="211"/>
                        <a:pt x="16" y="211"/>
                      </a:cubicBezTo>
                      <a:cubicBezTo>
                        <a:pt x="16" y="218"/>
                        <a:pt x="22" y="223"/>
                        <a:pt x="28" y="223"/>
                      </a:cubicBezTo>
                      <a:cubicBezTo>
                        <a:pt x="35" y="223"/>
                        <a:pt x="41" y="218"/>
                        <a:pt x="41" y="211"/>
                      </a:cubicBezTo>
                      <a:cubicBezTo>
                        <a:pt x="41" y="121"/>
                        <a:pt x="41" y="121"/>
                        <a:pt x="41" y="121"/>
                      </a:cubicBezTo>
                      <a:cubicBezTo>
                        <a:pt x="42" y="121"/>
                        <a:pt x="42" y="121"/>
                        <a:pt x="42" y="121"/>
                      </a:cubicBezTo>
                      <a:cubicBezTo>
                        <a:pt x="42" y="211"/>
                        <a:pt x="42" y="211"/>
                        <a:pt x="42" y="211"/>
                      </a:cubicBezTo>
                      <a:cubicBezTo>
                        <a:pt x="42" y="218"/>
                        <a:pt x="47" y="223"/>
                        <a:pt x="54" y="223"/>
                      </a:cubicBezTo>
                      <a:cubicBezTo>
                        <a:pt x="61" y="223"/>
                        <a:pt x="66" y="218"/>
                        <a:pt x="66" y="211"/>
                      </a:cubicBezTo>
                      <a:cubicBezTo>
                        <a:pt x="66" y="112"/>
                        <a:pt x="66" y="112"/>
                        <a:pt x="66" y="112"/>
                      </a:cubicBezTo>
                      <a:cubicBezTo>
                        <a:pt x="67" y="112"/>
                        <a:pt x="69" y="112"/>
                        <a:pt x="70" y="112"/>
                      </a:cubicBezTo>
                      <a:cubicBezTo>
                        <a:pt x="76" y="112"/>
                        <a:pt x="82" y="107"/>
                        <a:pt x="82" y="100"/>
                      </a:cubicBezTo>
                      <a:cubicBezTo>
                        <a:pt x="82" y="12"/>
                        <a:pt x="82" y="12"/>
                        <a:pt x="82" y="12"/>
                      </a:cubicBezTo>
                      <a:cubicBezTo>
                        <a:pt x="82" y="5"/>
                        <a:pt x="76" y="0"/>
                        <a:pt x="7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51435" tIns="25718" rIns="51435" bIns="25718" numCol="1" anchor="t" anchorCtr="0" compatLnSpc="1">
                  <a:prstTxWarp prst="textNoShape">
                    <a:avLst/>
                  </a:prstTxWarp>
                </a:bodyPr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en-GB" sz="1600" b="1" kern="0" dirty="0">
                    <a:solidFill>
                      <a:prstClr val="black"/>
                    </a:solidFill>
                    <a:cs typeface="Arial" charset="0"/>
                  </a:endParaRPr>
                </a:p>
              </p:txBody>
            </p:sp>
          </p:grpSp>
          <p:grpSp>
            <p:nvGrpSpPr>
              <p:cNvPr id="2407" name="Group 2406"/>
              <p:cNvGrpSpPr/>
              <p:nvPr/>
            </p:nvGrpSpPr>
            <p:grpSpPr>
              <a:xfrm flipH="1">
                <a:off x="5134433" y="2513352"/>
                <a:ext cx="135877" cy="377058"/>
                <a:chOff x="4419600" y="2886076"/>
                <a:chExt cx="306388" cy="1073149"/>
              </a:xfrm>
              <a:solidFill>
                <a:srgbClr val="A92229"/>
              </a:solidFill>
            </p:grpSpPr>
            <p:sp>
              <p:nvSpPr>
                <p:cNvPr id="2411" name="Freeform 6"/>
                <p:cNvSpPr>
                  <a:spLocks/>
                </p:cNvSpPr>
                <p:nvPr/>
              </p:nvSpPr>
              <p:spPr bwMode="auto">
                <a:xfrm>
                  <a:off x="4479925" y="2886076"/>
                  <a:ext cx="190500" cy="192087"/>
                </a:xfrm>
                <a:custGeom>
                  <a:avLst/>
                  <a:gdLst>
                    <a:gd name="T0" fmla="*/ 19 w 51"/>
                    <a:gd name="T1" fmla="*/ 48 h 51"/>
                    <a:gd name="T2" fmla="*/ 47 w 51"/>
                    <a:gd name="T3" fmla="*/ 32 h 51"/>
                    <a:gd name="T4" fmla="*/ 32 w 51"/>
                    <a:gd name="T5" fmla="*/ 3 h 51"/>
                    <a:gd name="T6" fmla="*/ 3 w 51"/>
                    <a:gd name="T7" fmla="*/ 19 h 51"/>
                    <a:gd name="T8" fmla="*/ 19 w 51"/>
                    <a:gd name="T9" fmla="*/ 48 h 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1" h="51">
                      <a:moveTo>
                        <a:pt x="19" y="48"/>
                      </a:moveTo>
                      <a:cubicBezTo>
                        <a:pt x="31" y="51"/>
                        <a:pt x="44" y="44"/>
                        <a:pt x="47" y="32"/>
                      </a:cubicBezTo>
                      <a:cubicBezTo>
                        <a:pt x="51" y="20"/>
                        <a:pt x="44" y="7"/>
                        <a:pt x="32" y="3"/>
                      </a:cubicBezTo>
                      <a:cubicBezTo>
                        <a:pt x="19" y="0"/>
                        <a:pt x="7" y="7"/>
                        <a:pt x="3" y="19"/>
                      </a:cubicBezTo>
                      <a:cubicBezTo>
                        <a:pt x="0" y="31"/>
                        <a:pt x="7" y="44"/>
                        <a:pt x="19" y="4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51435" tIns="25718" rIns="51435" bIns="25718" numCol="1" anchor="t" anchorCtr="0" compatLnSpc="1">
                  <a:prstTxWarp prst="textNoShape">
                    <a:avLst/>
                  </a:prstTxWarp>
                </a:bodyPr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en-GB" sz="1600" b="1" kern="0" dirty="0">
                    <a:solidFill>
                      <a:prstClr val="black"/>
                    </a:solidFill>
                    <a:cs typeface="Arial" charset="0"/>
                  </a:endParaRPr>
                </a:p>
              </p:txBody>
            </p:sp>
            <p:sp>
              <p:nvSpPr>
                <p:cNvPr id="2412" name="Freeform 7"/>
                <p:cNvSpPr>
                  <a:spLocks/>
                </p:cNvSpPr>
                <p:nvPr/>
              </p:nvSpPr>
              <p:spPr bwMode="auto">
                <a:xfrm>
                  <a:off x="4419600" y="3122613"/>
                  <a:ext cx="306388" cy="836612"/>
                </a:xfrm>
                <a:custGeom>
                  <a:avLst/>
                  <a:gdLst>
                    <a:gd name="T0" fmla="*/ 70 w 82"/>
                    <a:gd name="T1" fmla="*/ 0 h 223"/>
                    <a:gd name="T2" fmla="*/ 70 w 82"/>
                    <a:gd name="T3" fmla="*/ 0 h 223"/>
                    <a:gd name="T4" fmla="*/ 12 w 82"/>
                    <a:gd name="T5" fmla="*/ 0 h 223"/>
                    <a:gd name="T6" fmla="*/ 12 w 82"/>
                    <a:gd name="T7" fmla="*/ 0 h 223"/>
                    <a:gd name="T8" fmla="*/ 0 w 82"/>
                    <a:gd name="T9" fmla="*/ 12 h 223"/>
                    <a:gd name="T10" fmla="*/ 0 w 82"/>
                    <a:gd name="T11" fmla="*/ 100 h 223"/>
                    <a:gd name="T12" fmla="*/ 12 w 82"/>
                    <a:gd name="T13" fmla="*/ 112 h 223"/>
                    <a:gd name="T14" fmla="*/ 16 w 82"/>
                    <a:gd name="T15" fmla="*/ 112 h 223"/>
                    <a:gd name="T16" fmla="*/ 16 w 82"/>
                    <a:gd name="T17" fmla="*/ 211 h 223"/>
                    <a:gd name="T18" fmla="*/ 28 w 82"/>
                    <a:gd name="T19" fmla="*/ 223 h 223"/>
                    <a:gd name="T20" fmla="*/ 41 w 82"/>
                    <a:gd name="T21" fmla="*/ 211 h 223"/>
                    <a:gd name="T22" fmla="*/ 41 w 82"/>
                    <a:gd name="T23" fmla="*/ 121 h 223"/>
                    <a:gd name="T24" fmla="*/ 42 w 82"/>
                    <a:gd name="T25" fmla="*/ 121 h 223"/>
                    <a:gd name="T26" fmla="*/ 42 w 82"/>
                    <a:gd name="T27" fmla="*/ 211 h 223"/>
                    <a:gd name="T28" fmla="*/ 54 w 82"/>
                    <a:gd name="T29" fmla="*/ 223 h 223"/>
                    <a:gd name="T30" fmla="*/ 66 w 82"/>
                    <a:gd name="T31" fmla="*/ 211 h 223"/>
                    <a:gd name="T32" fmla="*/ 66 w 82"/>
                    <a:gd name="T33" fmla="*/ 112 h 223"/>
                    <a:gd name="T34" fmla="*/ 70 w 82"/>
                    <a:gd name="T35" fmla="*/ 112 h 223"/>
                    <a:gd name="T36" fmla="*/ 82 w 82"/>
                    <a:gd name="T37" fmla="*/ 100 h 223"/>
                    <a:gd name="T38" fmla="*/ 82 w 82"/>
                    <a:gd name="T39" fmla="*/ 12 h 223"/>
                    <a:gd name="T40" fmla="*/ 70 w 82"/>
                    <a:gd name="T41" fmla="*/ 0 h 2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82" h="223">
                      <a:moveTo>
                        <a:pt x="70" y="0"/>
                      </a:moveTo>
                      <a:cubicBezTo>
                        <a:pt x="70" y="0"/>
                        <a:pt x="70" y="0"/>
                        <a:pt x="70" y="0"/>
                      </a:cubicBezTo>
                      <a:cubicBezTo>
                        <a:pt x="12" y="0"/>
                        <a:pt x="12" y="0"/>
                        <a:pt x="12" y="0"/>
                      </a:cubicBezTo>
                      <a:cubicBezTo>
                        <a:pt x="12" y="0"/>
                        <a:pt x="12" y="0"/>
                        <a:pt x="12" y="0"/>
                      </a:cubicBezTo>
                      <a:cubicBezTo>
                        <a:pt x="6" y="0"/>
                        <a:pt x="0" y="5"/>
                        <a:pt x="0" y="12"/>
                      </a:cubicBezTo>
                      <a:cubicBezTo>
                        <a:pt x="0" y="100"/>
                        <a:pt x="0" y="100"/>
                        <a:pt x="0" y="100"/>
                      </a:cubicBezTo>
                      <a:cubicBezTo>
                        <a:pt x="0" y="107"/>
                        <a:pt x="6" y="112"/>
                        <a:pt x="12" y="112"/>
                      </a:cubicBezTo>
                      <a:cubicBezTo>
                        <a:pt x="14" y="112"/>
                        <a:pt x="15" y="112"/>
                        <a:pt x="16" y="112"/>
                      </a:cubicBezTo>
                      <a:cubicBezTo>
                        <a:pt x="16" y="211"/>
                        <a:pt x="16" y="211"/>
                        <a:pt x="16" y="211"/>
                      </a:cubicBezTo>
                      <a:cubicBezTo>
                        <a:pt x="16" y="218"/>
                        <a:pt x="22" y="223"/>
                        <a:pt x="28" y="223"/>
                      </a:cubicBezTo>
                      <a:cubicBezTo>
                        <a:pt x="35" y="223"/>
                        <a:pt x="41" y="218"/>
                        <a:pt x="41" y="211"/>
                      </a:cubicBezTo>
                      <a:cubicBezTo>
                        <a:pt x="41" y="121"/>
                        <a:pt x="41" y="121"/>
                        <a:pt x="41" y="121"/>
                      </a:cubicBezTo>
                      <a:cubicBezTo>
                        <a:pt x="42" y="121"/>
                        <a:pt x="42" y="121"/>
                        <a:pt x="42" y="121"/>
                      </a:cubicBezTo>
                      <a:cubicBezTo>
                        <a:pt x="42" y="211"/>
                        <a:pt x="42" y="211"/>
                        <a:pt x="42" y="211"/>
                      </a:cubicBezTo>
                      <a:cubicBezTo>
                        <a:pt x="42" y="218"/>
                        <a:pt x="47" y="223"/>
                        <a:pt x="54" y="223"/>
                      </a:cubicBezTo>
                      <a:cubicBezTo>
                        <a:pt x="61" y="223"/>
                        <a:pt x="66" y="218"/>
                        <a:pt x="66" y="211"/>
                      </a:cubicBezTo>
                      <a:cubicBezTo>
                        <a:pt x="66" y="112"/>
                        <a:pt x="66" y="112"/>
                        <a:pt x="66" y="112"/>
                      </a:cubicBezTo>
                      <a:cubicBezTo>
                        <a:pt x="67" y="112"/>
                        <a:pt x="69" y="112"/>
                        <a:pt x="70" y="112"/>
                      </a:cubicBezTo>
                      <a:cubicBezTo>
                        <a:pt x="76" y="112"/>
                        <a:pt x="82" y="107"/>
                        <a:pt x="82" y="100"/>
                      </a:cubicBezTo>
                      <a:cubicBezTo>
                        <a:pt x="82" y="12"/>
                        <a:pt x="82" y="12"/>
                        <a:pt x="82" y="12"/>
                      </a:cubicBezTo>
                      <a:cubicBezTo>
                        <a:pt x="82" y="5"/>
                        <a:pt x="76" y="0"/>
                        <a:pt x="7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51435" tIns="25718" rIns="51435" bIns="25718" numCol="1" anchor="t" anchorCtr="0" compatLnSpc="1">
                  <a:prstTxWarp prst="textNoShape">
                    <a:avLst/>
                  </a:prstTxWarp>
                </a:bodyPr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en-GB" sz="1600" b="1" kern="0" dirty="0">
                    <a:solidFill>
                      <a:prstClr val="black"/>
                    </a:solidFill>
                    <a:cs typeface="Arial" charset="0"/>
                  </a:endParaRPr>
                </a:p>
              </p:txBody>
            </p:sp>
          </p:grpSp>
          <p:grpSp>
            <p:nvGrpSpPr>
              <p:cNvPr id="2408" name="Group 2407"/>
              <p:cNvGrpSpPr/>
              <p:nvPr/>
            </p:nvGrpSpPr>
            <p:grpSpPr>
              <a:xfrm flipH="1">
                <a:off x="5325882" y="2513352"/>
                <a:ext cx="135877" cy="377058"/>
                <a:chOff x="4419600" y="2886076"/>
                <a:chExt cx="306388" cy="1073149"/>
              </a:xfrm>
              <a:solidFill>
                <a:srgbClr val="A92229"/>
              </a:solidFill>
            </p:grpSpPr>
            <p:sp>
              <p:nvSpPr>
                <p:cNvPr id="2409" name="Freeform 6"/>
                <p:cNvSpPr>
                  <a:spLocks/>
                </p:cNvSpPr>
                <p:nvPr/>
              </p:nvSpPr>
              <p:spPr bwMode="auto">
                <a:xfrm>
                  <a:off x="4479925" y="2886076"/>
                  <a:ext cx="190500" cy="192087"/>
                </a:xfrm>
                <a:custGeom>
                  <a:avLst/>
                  <a:gdLst>
                    <a:gd name="T0" fmla="*/ 19 w 51"/>
                    <a:gd name="T1" fmla="*/ 48 h 51"/>
                    <a:gd name="T2" fmla="*/ 47 w 51"/>
                    <a:gd name="T3" fmla="*/ 32 h 51"/>
                    <a:gd name="T4" fmla="*/ 32 w 51"/>
                    <a:gd name="T5" fmla="*/ 3 h 51"/>
                    <a:gd name="T6" fmla="*/ 3 w 51"/>
                    <a:gd name="T7" fmla="*/ 19 h 51"/>
                    <a:gd name="T8" fmla="*/ 19 w 51"/>
                    <a:gd name="T9" fmla="*/ 48 h 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1" h="51">
                      <a:moveTo>
                        <a:pt x="19" y="48"/>
                      </a:moveTo>
                      <a:cubicBezTo>
                        <a:pt x="31" y="51"/>
                        <a:pt x="44" y="44"/>
                        <a:pt x="47" y="32"/>
                      </a:cubicBezTo>
                      <a:cubicBezTo>
                        <a:pt x="51" y="20"/>
                        <a:pt x="44" y="7"/>
                        <a:pt x="32" y="3"/>
                      </a:cubicBezTo>
                      <a:cubicBezTo>
                        <a:pt x="19" y="0"/>
                        <a:pt x="7" y="7"/>
                        <a:pt x="3" y="19"/>
                      </a:cubicBezTo>
                      <a:cubicBezTo>
                        <a:pt x="0" y="31"/>
                        <a:pt x="7" y="44"/>
                        <a:pt x="19" y="4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51435" tIns="25718" rIns="51435" bIns="25718" numCol="1" anchor="t" anchorCtr="0" compatLnSpc="1">
                  <a:prstTxWarp prst="textNoShape">
                    <a:avLst/>
                  </a:prstTxWarp>
                </a:bodyPr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en-GB" sz="1600" b="1" kern="0" dirty="0">
                    <a:solidFill>
                      <a:prstClr val="black"/>
                    </a:solidFill>
                    <a:cs typeface="Arial" charset="0"/>
                  </a:endParaRPr>
                </a:p>
              </p:txBody>
            </p:sp>
            <p:sp>
              <p:nvSpPr>
                <p:cNvPr id="2410" name="Freeform 7"/>
                <p:cNvSpPr>
                  <a:spLocks/>
                </p:cNvSpPr>
                <p:nvPr/>
              </p:nvSpPr>
              <p:spPr bwMode="auto">
                <a:xfrm>
                  <a:off x="4419600" y="3122613"/>
                  <a:ext cx="306388" cy="836612"/>
                </a:xfrm>
                <a:custGeom>
                  <a:avLst/>
                  <a:gdLst>
                    <a:gd name="T0" fmla="*/ 70 w 82"/>
                    <a:gd name="T1" fmla="*/ 0 h 223"/>
                    <a:gd name="T2" fmla="*/ 70 w 82"/>
                    <a:gd name="T3" fmla="*/ 0 h 223"/>
                    <a:gd name="T4" fmla="*/ 12 w 82"/>
                    <a:gd name="T5" fmla="*/ 0 h 223"/>
                    <a:gd name="T6" fmla="*/ 12 w 82"/>
                    <a:gd name="T7" fmla="*/ 0 h 223"/>
                    <a:gd name="T8" fmla="*/ 0 w 82"/>
                    <a:gd name="T9" fmla="*/ 12 h 223"/>
                    <a:gd name="T10" fmla="*/ 0 w 82"/>
                    <a:gd name="T11" fmla="*/ 100 h 223"/>
                    <a:gd name="T12" fmla="*/ 12 w 82"/>
                    <a:gd name="T13" fmla="*/ 112 h 223"/>
                    <a:gd name="T14" fmla="*/ 16 w 82"/>
                    <a:gd name="T15" fmla="*/ 112 h 223"/>
                    <a:gd name="T16" fmla="*/ 16 w 82"/>
                    <a:gd name="T17" fmla="*/ 211 h 223"/>
                    <a:gd name="T18" fmla="*/ 28 w 82"/>
                    <a:gd name="T19" fmla="*/ 223 h 223"/>
                    <a:gd name="T20" fmla="*/ 41 w 82"/>
                    <a:gd name="T21" fmla="*/ 211 h 223"/>
                    <a:gd name="T22" fmla="*/ 41 w 82"/>
                    <a:gd name="T23" fmla="*/ 121 h 223"/>
                    <a:gd name="T24" fmla="*/ 42 w 82"/>
                    <a:gd name="T25" fmla="*/ 121 h 223"/>
                    <a:gd name="T26" fmla="*/ 42 w 82"/>
                    <a:gd name="T27" fmla="*/ 211 h 223"/>
                    <a:gd name="T28" fmla="*/ 54 w 82"/>
                    <a:gd name="T29" fmla="*/ 223 h 223"/>
                    <a:gd name="T30" fmla="*/ 66 w 82"/>
                    <a:gd name="T31" fmla="*/ 211 h 223"/>
                    <a:gd name="T32" fmla="*/ 66 w 82"/>
                    <a:gd name="T33" fmla="*/ 112 h 223"/>
                    <a:gd name="T34" fmla="*/ 70 w 82"/>
                    <a:gd name="T35" fmla="*/ 112 h 223"/>
                    <a:gd name="T36" fmla="*/ 82 w 82"/>
                    <a:gd name="T37" fmla="*/ 100 h 223"/>
                    <a:gd name="T38" fmla="*/ 82 w 82"/>
                    <a:gd name="T39" fmla="*/ 12 h 223"/>
                    <a:gd name="T40" fmla="*/ 70 w 82"/>
                    <a:gd name="T41" fmla="*/ 0 h 2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82" h="223">
                      <a:moveTo>
                        <a:pt x="70" y="0"/>
                      </a:moveTo>
                      <a:cubicBezTo>
                        <a:pt x="70" y="0"/>
                        <a:pt x="70" y="0"/>
                        <a:pt x="70" y="0"/>
                      </a:cubicBezTo>
                      <a:cubicBezTo>
                        <a:pt x="12" y="0"/>
                        <a:pt x="12" y="0"/>
                        <a:pt x="12" y="0"/>
                      </a:cubicBezTo>
                      <a:cubicBezTo>
                        <a:pt x="12" y="0"/>
                        <a:pt x="12" y="0"/>
                        <a:pt x="12" y="0"/>
                      </a:cubicBezTo>
                      <a:cubicBezTo>
                        <a:pt x="6" y="0"/>
                        <a:pt x="0" y="5"/>
                        <a:pt x="0" y="12"/>
                      </a:cubicBezTo>
                      <a:cubicBezTo>
                        <a:pt x="0" y="100"/>
                        <a:pt x="0" y="100"/>
                        <a:pt x="0" y="100"/>
                      </a:cubicBezTo>
                      <a:cubicBezTo>
                        <a:pt x="0" y="107"/>
                        <a:pt x="6" y="112"/>
                        <a:pt x="12" y="112"/>
                      </a:cubicBezTo>
                      <a:cubicBezTo>
                        <a:pt x="14" y="112"/>
                        <a:pt x="15" y="112"/>
                        <a:pt x="16" y="112"/>
                      </a:cubicBezTo>
                      <a:cubicBezTo>
                        <a:pt x="16" y="211"/>
                        <a:pt x="16" y="211"/>
                        <a:pt x="16" y="211"/>
                      </a:cubicBezTo>
                      <a:cubicBezTo>
                        <a:pt x="16" y="218"/>
                        <a:pt x="22" y="223"/>
                        <a:pt x="28" y="223"/>
                      </a:cubicBezTo>
                      <a:cubicBezTo>
                        <a:pt x="35" y="223"/>
                        <a:pt x="41" y="218"/>
                        <a:pt x="41" y="211"/>
                      </a:cubicBezTo>
                      <a:cubicBezTo>
                        <a:pt x="41" y="121"/>
                        <a:pt x="41" y="121"/>
                        <a:pt x="41" y="121"/>
                      </a:cubicBezTo>
                      <a:cubicBezTo>
                        <a:pt x="42" y="121"/>
                        <a:pt x="42" y="121"/>
                        <a:pt x="42" y="121"/>
                      </a:cubicBezTo>
                      <a:cubicBezTo>
                        <a:pt x="42" y="211"/>
                        <a:pt x="42" y="211"/>
                        <a:pt x="42" y="211"/>
                      </a:cubicBezTo>
                      <a:cubicBezTo>
                        <a:pt x="42" y="218"/>
                        <a:pt x="47" y="223"/>
                        <a:pt x="54" y="223"/>
                      </a:cubicBezTo>
                      <a:cubicBezTo>
                        <a:pt x="61" y="223"/>
                        <a:pt x="66" y="218"/>
                        <a:pt x="66" y="211"/>
                      </a:cubicBezTo>
                      <a:cubicBezTo>
                        <a:pt x="66" y="112"/>
                        <a:pt x="66" y="112"/>
                        <a:pt x="66" y="112"/>
                      </a:cubicBezTo>
                      <a:cubicBezTo>
                        <a:pt x="67" y="112"/>
                        <a:pt x="69" y="112"/>
                        <a:pt x="70" y="112"/>
                      </a:cubicBezTo>
                      <a:cubicBezTo>
                        <a:pt x="76" y="112"/>
                        <a:pt x="82" y="107"/>
                        <a:pt x="82" y="100"/>
                      </a:cubicBezTo>
                      <a:cubicBezTo>
                        <a:pt x="82" y="12"/>
                        <a:pt x="82" y="12"/>
                        <a:pt x="82" y="12"/>
                      </a:cubicBezTo>
                      <a:cubicBezTo>
                        <a:pt x="82" y="5"/>
                        <a:pt x="76" y="0"/>
                        <a:pt x="7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51435" tIns="25718" rIns="51435" bIns="25718" numCol="1" anchor="t" anchorCtr="0" compatLnSpc="1">
                  <a:prstTxWarp prst="textNoShape">
                    <a:avLst/>
                  </a:prstTxWarp>
                </a:bodyPr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en-GB" sz="1600" b="1" kern="0" dirty="0">
                    <a:solidFill>
                      <a:prstClr val="black"/>
                    </a:solidFill>
                    <a:cs typeface="Arial" charset="0"/>
                  </a:endParaRPr>
                </a:p>
              </p:txBody>
            </p:sp>
          </p:grpSp>
          <p:grpSp>
            <p:nvGrpSpPr>
              <p:cNvPr id="2369" name="Group 2368"/>
              <p:cNvGrpSpPr/>
              <p:nvPr/>
            </p:nvGrpSpPr>
            <p:grpSpPr>
              <a:xfrm flipH="1">
                <a:off x="3593094" y="2114330"/>
                <a:ext cx="135877" cy="377058"/>
                <a:chOff x="4419600" y="2886076"/>
                <a:chExt cx="306388" cy="1073149"/>
              </a:xfrm>
              <a:solidFill>
                <a:srgbClr val="A92229"/>
              </a:solidFill>
            </p:grpSpPr>
            <p:sp>
              <p:nvSpPr>
                <p:cNvPr id="2397" name="Freeform 6"/>
                <p:cNvSpPr>
                  <a:spLocks/>
                </p:cNvSpPr>
                <p:nvPr/>
              </p:nvSpPr>
              <p:spPr bwMode="auto">
                <a:xfrm>
                  <a:off x="4479925" y="2886076"/>
                  <a:ext cx="190500" cy="192087"/>
                </a:xfrm>
                <a:custGeom>
                  <a:avLst/>
                  <a:gdLst>
                    <a:gd name="T0" fmla="*/ 19 w 51"/>
                    <a:gd name="T1" fmla="*/ 48 h 51"/>
                    <a:gd name="T2" fmla="*/ 47 w 51"/>
                    <a:gd name="T3" fmla="*/ 32 h 51"/>
                    <a:gd name="T4" fmla="*/ 32 w 51"/>
                    <a:gd name="T5" fmla="*/ 3 h 51"/>
                    <a:gd name="T6" fmla="*/ 3 w 51"/>
                    <a:gd name="T7" fmla="*/ 19 h 51"/>
                    <a:gd name="T8" fmla="*/ 19 w 51"/>
                    <a:gd name="T9" fmla="*/ 48 h 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1" h="51">
                      <a:moveTo>
                        <a:pt x="19" y="48"/>
                      </a:moveTo>
                      <a:cubicBezTo>
                        <a:pt x="31" y="51"/>
                        <a:pt x="44" y="44"/>
                        <a:pt x="47" y="32"/>
                      </a:cubicBezTo>
                      <a:cubicBezTo>
                        <a:pt x="51" y="20"/>
                        <a:pt x="44" y="7"/>
                        <a:pt x="32" y="3"/>
                      </a:cubicBezTo>
                      <a:cubicBezTo>
                        <a:pt x="19" y="0"/>
                        <a:pt x="7" y="7"/>
                        <a:pt x="3" y="19"/>
                      </a:cubicBezTo>
                      <a:cubicBezTo>
                        <a:pt x="0" y="31"/>
                        <a:pt x="7" y="44"/>
                        <a:pt x="19" y="4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51435" tIns="25718" rIns="51435" bIns="25718" numCol="1" anchor="t" anchorCtr="0" compatLnSpc="1">
                  <a:prstTxWarp prst="textNoShape">
                    <a:avLst/>
                  </a:prstTxWarp>
                </a:bodyPr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en-GB" sz="1600" b="1" kern="0" dirty="0">
                    <a:solidFill>
                      <a:prstClr val="black"/>
                    </a:solidFill>
                    <a:cs typeface="Arial" charset="0"/>
                  </a:endParaRPr>
                </a:p>
              </p:txBody>
            </p:sp>
            <p:sp>
              <p:nvSpPr>
                <p:cNvPr id="2398" name="Freeform 7"/>
                <p:cNvSpPr>
                  <a:spLocks/>
                </p:cNvSpPr>
                <p:nvPr/>
              </p:nvSpPr>
              <p:spPr bwMode="auto">
                <a:xfrm>
                  <a:off x="4419600" y="3122613"/>
                  <a:ext cx="306388" cy="836612"/>
                </a:xfrm>
                <a:custGeom>
                  <a:avLst/>
                  <a:gdLst>
                    <a:gd name="T0" fmla="*/ 70 w 82"/>
                    <a:gd name="T1" fmla="*/ 0 h 223"/>
                    <a:gd name="T2" fmla="*/ 70 w 82"/>
                    <a:gd name="T3" fmla="*/ 0 h 223"/>
                    <a:gd name="T4" fmla="*/ 12 w 82"/>
                    <a:gd name="T5" fmla="*/ 0 h 223"/>
                    <a:gd name="T6" fmla="*/ 12 w 82"/>
                    <a:gd name="T7" fmla="*/ 0 h 223"/>
                    <a:gd name="T8" fmla="*/ 0 w 82"/>
                    <a:gd name="T9" fmla="*/ 12 h 223"/>
                    <a:gd name="T10" fmla="*/ 0 w 82"/>
                    <a:gd name="T11" fmla="*/ 100 h 223"/>
                    <a:gd name="T12" fmla="*/ 12 w 82"/>
                    <a:gd name="T13" fmla="*/ 112 h 223"/>
                    <a:gd name="T14" fmla="*/ 16 w 82"/>
                    <a:gd name="T15" fmla="*/ 112 h 223"/>
                    <a:gd name="T16" fmla="*/ 16 w 82"/>
                    <a:gd name="T17" fmla="*/ 211 h 223"/>
                    <a:gd name="T18" fmla="*/ 28 w 82"/>
                    <a:gd name="T19" fmla="*/ 223 h 223"/>
                    <a:gd name="T20" fmla="*/ 41 w 82"/>
                    <a:gd name="T21" fmla="*/ 211 h 223"/>
                    <a:gd name="T22" fmla="*/ 41 w 82"/>
                    <a:gd name="T23" fmla="*/ 121 h 223"/>
                    <a:gd name="T24" fmla="*/ 42 w 82"/>
                    <a:gd name="T25" fmla="*/ 121 h 223"/>
                    <a:gd name="T26" fmla="*/ 42 w 82"/>
                    <a:gd name="T27" fmla="*/ 211 h 223"/>
                    <a:gd name="T28" fmla="*/ 54 w 82"/>
                    <a:gd name="T29" fmla="*/ 223 h 223"/>
                    <a:gd name="T30" fmla="*/ 66 w 82"/>
                    <a:gd name="T31" fmla="*/ 211 h 223"/>
                    <a:gd name="T32" fmla="*/ 66 w 82"/>
                    <a:gd name="T33" fmla="*/ 112 h 223"/>
                    <a:gd name="T34" fmla="*/ 70 w 82"/>
                    <a:gd name="T35" fmla="*/ 112 h 223"/>
                    <a:gd name="T36" fmla="*/ 82 w 82"/>
                    <a:gd name="T37" fmla="*/ 100 h 223"/>
                    <a:gd name="T38" fmla="*/ 82 w 82"/>
                    <a:gd name="T39" fmla="*/ 12 h 223"/>
                    <a:gd name="T40" fmla="*/ 70 w 82"/>
                    <a:gd name="T41" fmla="*/ 0 h 2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82" h="223">
                      <a:moveTo>
                        <a:pt x="70" y="0"/>
                      </a:moveTo>
                      <a:cubicBezTo>
                        <a:pt x="70" y="0"/>
                        <a:pt x="70" y="0"/>
                        <a:pt x="70" y="0"/>
                      </a:cubicBezTo>
                      <a:cubicBezTo>
                        <a:pt x="12" y="0"/>
                        <a:pt x="12" y="0"/>
                        <a:pt x="12" y="0"/>
                      </a:cubicBezTo>
                      <a:cubicBezTo>
                        <a:pt x="12" y="0"/>
                        <a:pt x="12" y="0"/>
                        <a:pt x="12" y="0"/>
                      </a:cubicBezTo>
                      <a:cubicBezTo>
                        <a:pt x="6" y="0"/>
                        <a:pt x="0" y="5"/>
                        <a:pt x="0" y="12"/>
                      </a:cubicBezTo>
                      <a:cubicBezTo>
                        <a:pt x="0" y="100"/>
                        <a:pt x="0" y="100"/>
                        <a:pt x="0" y="100"/>
                      </a:cubicBezTo>
                      <a:cubicBezTo>
                        <a:pt x="0" y="107"/>
                        <a:pt x="6" y="112"/>
                        <a:pt x="12" y="112"/>
                      </a:cubicBezTo>
                      <a:cubicBezTo>
                        <a:pt x="14" y="112"/>
                        <a:pt x="15" y="112"/>
                        <a:pt x="16" y="112"/>
                      </a:cubicBezTo>
                      <a:cubicBezTo>
                        <a:pt x="16" y="211"/>
                        <a:pt x="16" y="211"/>
                        <a:pt x="16" y="211"/>
                      </a:cubicBezTo>
                      <a:cubicBezTo>
                        <a:pt x="16" y="218"/>
                        <a:pt x="22" y="223"/>
                        <a:pt x="28" y="223"/>
                      </a:cubicBezTo>
                      <a:cubicBezTo>
                        <a:pt x="35" y="223"/>
                        <a:pt x="41" y="218"/>
                        <a:pt x="41" y="211"/>
                      </a:cubicBezTo>
                      <a:cubicBezTo>
                        <a:pt x="41" y="121"/>
                        <a:pt x="41" y="121"/>
                        <a:pt x="41" y="121"/>
                      </a:cubicBezTo>
                      <a:cubicBezTo>
                        <a:pt x="42" y="121"/>
                        <a:pt x="42" y="121"/>
                        <a:pt x="42" y="121"/>
                      </a:cubicBezTo>
                      <a:cubicBezTo>
                        <a:pt x="42" y="211"/>
                        <a:pt x="42" y="211"/>
                        <a:pt x="42" y="211"/>
                      </a:cubicBezTo>
                      <a:cubicBezTo>
                        <a:pt x="42" y="218"/>
                        <a:pt x="47" y="223"/>
                        <a:pt x="54" y="223"/>
                      </a:cubicBezTo>
                      <a:cubicBezTo>
                        <a:pt x="61" y="223"/>
                        <a:pt x="66" y="218"/>
                        <a:pt x="66" y="211"/>
                      </a:cubicBezTo>
                      <a:cubicBezTo>
                        <a:pt x="66" y="112"/>
                        <a:pt x="66" y="112"/>
                        <a:pt x="66" y="112"/>
                      </a:cubicBezTo>
                      <a:cubicBezTo>
                        <a:pt x="67" y="112"/>
                        <a:pt x="69" y="112"/>
                        <a:pt x="70" y="112"/>
                      </a:cubicBezTo>
                      <a:cubicBezTo>
                        <a:pt x="76" y="112"/>
                        <a:pt x="82" y="107"/>
                        <a:pt x="82" y="100"/>
                      </a:cubicBezTo>
                      <a:cubicBezTo>
                        <a:pt x="82" y="12"/>
                        <a:pt x="82" y="12"/>
                        <a:pt x="82" y="12"/>
                      </a:cubicBezTo>
                      <a:cubicBezTo>
                        <a:pt x="82" y="5"/>
                        <a:pt x="76" y="0"/>
                        <a:pt x="7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51435" tIns="25718" rIns="51435" bIns="25718" numCol="1" anchor="t" anchorCtr="0" compatLnSpc="1">
                  <a:prstTxWarp prst="textNoShape">
                    <a:avLst/>
                  </a:prstTxWarp>
                </a:bodyPr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en-GB" sz="1600" b="1" kern="0" dirty="0">
                    <a:solidFill>
                      <a:prstClr val="black"/>
                    </a:solidFill>
                    <a:cs typeface="Arial" charset="0"/>
                  </a:endParaRPr>
                </a:p>
              </p:txBody>
            </p:sp>
          </p:grpSp>
          <p:grpSp>
            <p:nvGrpSpPr>
              <p:cNvPr id="2370" name="Group 2369"/>
              <p:cNvGrpSpPr/>
              <p:nvPr/>
            </p:nvGrpSpPr>
            <p:grpSpPr>
              <a:xfrm flipH="1">
                <a:off x="3784541" y="2114330"/>
                <a:ext cx="135877" cy="377058"/>
                <a:chOff x="4419600" y="2886076"/>
                <a:chExt cx="306388" cy="1073149"/>
              </a:xfrm>
              <a:solidFill>
                <a:srgbClr val="A92229"/>
              </a:solidFill>
            </p:grpSpPr>
            <p:sp>
              <p:nvSpPr>
                <p:cNvPr id="2395" name="Freeform 6"/>
                <p:cNvSpPr>
                  <a:spLocks/>
                </p:cNvSpPr>
                <p:nvPr/>
              </p:nvSpPr>
              <p:spPr bwMode="auto">
                <a:xfrm>
                  <a:off x="4479925" y="2886076"/>
                  <a:ext cx="190500" cy="192087"/>
                </a:xfrm>
                <a:custGeom>
                  <a:avLst/>
                  <a:gdLst>
                    <a:gd name="T0" fmla="*/ 19 w 51"/>
                    <a:gd name="T1" fmla="*/ 48 h 51"/>
                    <a:gd name="T2" fmla="*/ 47 w 51"/>
                    <a:gd name="T3" fmla="*/ 32 h 51"/>
                    <a:gd name="T4" fmla="*/ 32 w 51"/>
                    <a:gd name="T5" fmla="*/ 3 h 51"/>
                    <a:gd name="T6" fmla="*/ 3 w 51"/>
                    <a:gd name="T7" fmla="*/ 19 h 51"/>
                    <a:gd name="T8" fmla="*/ 19 w 51"/>
                    <a:gd name="T9" fmla="*/ 48 h 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1" h="51">
                      <a:moveTo>
                        <a:pt x="19" y="48"/>
                      </a:moveTo>
                      <a:cubicBezTo>
                        <a:pt x="31" y="51"/>
                        <a:pt x="44" y="44"/>
                        <a:pt x="47" y="32"/>
                      </a:cubicBezTo>
                      <a:cubicBezTo>
                        <a:pt x="51" y="20"/>
                        <a:pt x="44" y="7"/>
                        <a:pt x="32" y="3"/>
                      </a:cubicBezTo>
                      <a:cubicBezTo>
                        <a:pt x="19" y="0"/>
                        <a:pt x="7" y="7"/>
                        <a:pt x="3" y="19"/>
                      </a:cubicBezTo>
                      <a:cubicBezTo>
                        <a:pt x="0" y="31"/>
                        <a:pt x="7" y="44"/>
                        <a:pt x="19" y="4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51435" tIns="25718" rIns="51435" bIns="25718" numCol="1" anchor="t" anchorCtr="0" compatLnSpc="1">
                  <a:prstTxWarp prst="textNoShape">
                    <a:avLst/>
                  </a:prstTxWarp>
                </a:bodyPr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en-GB" sz="1600" b="1" kern="0" dirty="0">
                    <a:solidFill>
                      <a:prstClr val="black"/>
                    </a:solidFill>
                    <a:cs typeface="Arial" charset="0"/>
                  </a:endParaRPr>
                </a:p>
              </p:txBody>
            </p:sp>
            <p:sp>
              <p:nvSpPr>
                <p:cNvPr id="2396" name="Freeform 7"/>
                <p:cNvSpPr>
                  <a:spLocks/>
                </p:cNvSpPr>
                <p:nvPr/>
              </p:nvSpPr>
              <p:spPr bwMode="auto">
                <a:xfrm>
                  <a:off x="4419600" y="3122613"/>
                  <a:ext cx="306388" cy="836612"/>
                </a:xfrm>
                <a:custGeom>
                  <a:avLst/>
                  <a:gdLst>
                    <a:gd name="T0" fmla="*/ 70 w 82"/>
                    <a:gd name="T1" fmla="*/ 0 h 223"/>
                    <a:gd name="T2" fmla="*/ 70 w 82"/>
                    <a:gd name="T3" fmla="*/ 0 h 223"/>
                    <a:gd name="T4" fmla="*/ 12 w 82"/>
                    <a:gd name="T5" fmla="*/ 0 h 223"/>
                    <a:gd name="T6" fmla="*/ 12 w 82"/>
                    <a:gd name="T7" fmla="*/ 0 h 223"/>
                    <a:gd name="T8" fmla="*/ 0 w 82"/>
                    <a:gd name="T9" fmla="*/ 12 h 223"/>
                    <a:gd name="T10" fmla="*/ 0 w 82"/>
                    <a:gd name="T11" fmla="*/ 100 h 223"/>
                    <a:gd name="T12" fmla="*/ 12 w 82"/>
                    <a:gd name="T13" fmla="*/ 112 h 223"/>
                    <a:gd name="T14" fmla="*/ 16 w 82"/>
                    <a:gd name="T15" fmla="*/ 112 h 223"/>
                    <a:gd name="T16" fmla="*/ 16 w 82"/>
                    <a:gd name="T17" fmla="*/ 211 h 223"/>
                    <a:gd name="T18" fmla="*/ 28 w 82"/>
                    <a:gd name="T19" fmla="*/ 223 h 223"/>
                    <a:gd name="T20" fmla="*/ 41 w 82"/>
                    <a:gd name="T21" fmla="*/ 211 h 223"/>
                    <a:gd name="T22" fmla="*/ 41 w 82"/>
                    <a:gd name="T23" fmla="*/ 121 h 223"/>
                    <a:gd name="T24" fmla="*/ 42 w 82"/>
                    <a:gd name="T25" fmla="*/ 121 h 223"/>
                    <a:gd name="T26" fmla="*/ 42 w 82"/>
                    <a:gd name="T27" fmla="*/ 211 h 223"/>
                    <a:gd name="T28" fmla="*/ 54 w 82"/>
                    <a:gd name="T29" fmla="*/ 223 h 223"/>
                    <a:gd name="T30" fmla="*/ 66 w 82"/>
                    <a:gd name="T31" fmla="*/ 211 h 223"/>
                    <a:gd name="T32" fmla="*/ 66 w 82"/>
                    <a:gd name="T33" fmla="*/ 112 h 223"/>
                    <a:gd name="T34" fmla="*/ 70 w 82"/>
                    <a:gd name="T35" fmla="*/ 112 h 223"/>
                    <a:gd name="T36" fmla="*/ 82 w 82"/>
                    <a:gd name="T37" fmla="*/ 100 h 223"/>
                    <a:gd name="T38" fmla="*/ 82 w 82"/>
                    <a:gd name="T39" fmla="*/ 12 h 223"/>
                    <a:gd name="T40" fmla="*/ 70 w 82"/>
                    <a:gd name="T41" fmla="*/ 0 h 2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82" h="223">
                      <a:moveTo>
                        <a:pt x="70" y="0"/>
                      </a:moveTo>
                      <a:cubicBezTo>
                        <a:pt x="70" y="0"/>
                        <a:pt x="70" y="0"/>
                        <a:pt x="70" y="0"/>
                      </a:cubicBezTo>
                      <a:cubicBezTo>
                        <a:pt x="12" y="0"/>
                        <a:pt x="12" y="0"/>
                        <a:pt x="12" y="0"/>
                      </a:cubicBezTo>
                      <a:cubicBezTo>
                        <a:pt x="12" y="0"/>
                        <a:pt x="12" y="0"/>
                        <a:pt x="12" y="0"/>
                      </a:cubicBezTo>
                      <a:cubicBezTo>
                        <a:pt x="6" y="0"/>
                        <a:pt x="0" y="5"/>
                        <a:pt x="0" y="12"/>
                      </a:cubicBezTo>
                      <a:cubicBezTo>
                        <a:pt x="0" y="100"/>
                        <a:pt x="0" y="100"/>
                        <a:pt x="0" y="100"/>
                      </a:cubicBezTo>
                      <a:cubicBezTo>
                        <a:pt x="0" y="107"/>
                        <a:pt x="6" y="112"/>
                        <a:pt x="12" y="112"/>
                      </a:cubicBezTo>
                      <a:cubicBezTo>
                        <a:pt x="14" y="112"/>
                        <a:pt x="15" y="112"/>
                        <a:pt x="16" y="112"/>
                      </a:cubicBezTo>
                      <a:cubicBezTo>
                        <a:pt x="16" y="211"/>
                        <a:pt x="16" y="211"/>
                        <a:pt x="16" y="211"/>
                      </a:cubicBezTo>
                      <a:cubicBezTo>
                        <a:pt x="16" y="218"/>
                        <a:pt x="22" y="223"/>
                        <a:pt x="28" y="223"/>
                      </a:cubicBezTo>
                      <a:cubicBezTo>
                        <a:pt x="35" y="223"/>
                        <a:pt x="41" y="218"/>
                        <a:pt x="41" y="211"/>
                      </a:cubicBezTo>
                      <a:cubicBezTo>
                        <a:pt x="41" y="121"/>
                        <a:pt x="41" y="121"/>
                        <a:pt x="41" y="121"/>
                      </a:cubicBezTo>
                      <a:cubicBezTo>
                        <a:pt x="42" y="121"/>
                        <a:pt x="42" y="121"/>
                        <a:pt x="42" y="121"/>
                      </a:cubicBezTo>
                      <a:cubicBezTo>
                        <a:pt x="42" y="211"/>
                        <a:pt x="42" y="211"/>
                        <a:pt x="42" y="211"/>
                      </a:cubicBezTo>
                      <a:cubicBezTo>
                        <a:pt x="42" y="218"/>
                        <a:pt x="47" y="223"/>
                        <a:pt x="54" y="223"/>
                      </a:cubicBezTo>
                      <a:cubicBezTo>
                        <a:pt x="61" y="223"/>
                        <a:pt x="66" y="218"/>
                        <a:pt x="66" y="211"/>
                      </a:cubicBezTo>
                      <a:cubicBezTo>
                        <a:pt x="66" y="112"/>
                        <a:pt x="66" y="112"/>
                        <a:pt x="66" y="112"/>
                      </a:cubicBezTo>
                      <a:cubicBezTo>
                        <a:pt x="67" y="112"/>
                        <a:pt x="69" y="112"/>
                        <a:pt x="70" y="112"/>
                      </a:cubicBezTo>
                      <a:cubicBezTo>
                        <a:pt x="76" y="112"/>
                        <a:pt x="82" y="107"/>
                        <a:pt x="82" y="100"/>
                      </a:cubicBezTo>
                      <a:cubicBezTo>
                        <a:pt x="82" y="12"/>
                        <a:pt x="82" y="12"/>
                        <a:pt x="82" y="12"/>
                      </a:cubicBezTo>
                      <a:cubicBezTo>
                        <a:pt x="82" y="5"/>
                        <a:pt x="76" y="0"/>
                        <a:pt x="7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51435" tIns="25718" rIns="51435" bIns="25718" numCol="1" anchor="t" anchorCtr="0" compatLnSpc="1">
                  <a:prstTxWarp prst="textNoShape">
                    <a:avLst/>
                  </a:prstTxWarp>
                </a:bodyPr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en-GB" sz="1600" b="1" kern="0" dirty="0">
                    <a:solidFill>
                      <a:prstClr val="black"/>
                    </a:solidFill>
                    <a:cs typeface="Arial" charset="0"/>
                  </a:endParaRPr>
                </a:p>
              </p:txBody>
            </p:sp>
          </p:grpSp>
          <p:grpSp>
            <p:nvGrpSpPr>
              <p:cNvPr id="2371" name="Group 2370"/>
              <p:cNvGrpSpPr/>
              <p:nvPr/>
            </p:nvGrpSpPr>
            <p:grpSpPr>
              <a:xfrm flipH="1">
                <a:off x="3975988" y="2114330"/>
                <a:ext cx="135877" cy="377058"/>
                <a:chOff x="4419600" y="2886076"/>
                <a:chExt cx="306388" cy="1073149"/>
              </a:xfrm>
              <a:solidFill>
                <a:srgbClr val="A92229"/>
              </a:solidFill>
            </p:grpSpPr>
            <p:sp>
              <p:nvSpPr>
                <p:cNvPr id="2393" name="Freeform 6"/>
                <p:cNvSpPr>
                  <a:spLocks/>
                </p:cNvSpPr>
                <p:nvPr/>
              </p:nvSpPr>
              <p:spPr bwMode="auto">
                <a:xfrm>
                  <a:off x="4479925" y="2886076"/>
                  <a:ext cx="190500" cy="192087"/>
                </a:xfrm>
                <a:custGeom>
                  <a:avLst/>
                  <a:gdLst>
                    <a:gd name="T0" fmla="*/ 19 w 51"/>
                    <a:gd name="T1" fmla="*/ 48 h 51"/>
                    <a:gd name="T2" fmla="*/ 47 w 51"/>
                    <a:gd name="T3" fmla="*/ 32 h 51"/>
                    <a:gd name="T4" fmla="*/ 32 w 51"/>
                    <a:gd name="T5" fmla="*/ 3 h 51"/>
                    <a:gd name="T6" fmla="*/ 3 w 51"/>
                    <a:gd name="T7" fmla="*/ 19 h 51"/>
                    <a:gd name="T8" fmla="*/ 19 w 51"/>
                    <a:gd name="T9" fmla="*/ 48 h 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1" h="51">
                      <a:moveTo>
                        <a:pt x="19" y="48"/>
                      </a:moveTo>
                      <a:cubicBezTo>
                        <a:pt x="31" y="51"/>
                        <a:pt x="44" y="44"/>
                        <a:pt x="47" y="32"/>
                      </a:cubicBezTo>
                      <a:cubicBezTo>
                        <a:pt x="51" y="20"/>
                        <a:pt x="44" y="7"/>
                        <a:pt x="32" y="3"/>
                      </a:cubicBezTo>
                      <a:cubicBezTo>
                        <a:pt x="19" y="0"/>
                        <a:pt x="7" y="7"/>
                        <a:pt x="3" y="19"/>
                      </a:cubicBezTo>
                      <a:cubicBezTo>
                        <a:pt x="0" y="31"/>
                        <a:pt x="7" y="44"/>
                        <a:pt x="19" y="4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51435" tIns="25718" rIns="51435" bIns="25718" numCol="1" anchor="t" anchorCtr="0" compatLnSpc="1">
                  <a:prstTxWarp prst="textNoShape">
                    <a:avLst/>
                  </a:prstTxWarp>
                </a:bodyPr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en-GB" sz="1600" b="1" kern="0" dirty="0">
                    <a:solidFill>
                      <a:prstClr val="black"/>
                    </a:solidFill>
                    <a:cs typeface="Arial" charset="0"/>
                  </a:endParaRPr>
                </a:p>
              </p:txBody>
            </p:sp>
            <p:sp>
              <p:nvSpPr>
                <p:cNvPr id="2394" name="Freeform 7"/>
                <p:cNvSpPr>
                  <a:spLocks/>
                </p:cNvSpPr>
                <p:nvPr/>
              </p:nvSpPr>
              <p:spPr bwMode="auto">
                <a:xfrm>
                  <a:off x="4419600" y="3122613"/>
                  <a:ext cx="306388" cy="836612"/>
                </a:xfrm>
                <a:custGeom>
                  <a:avLst/>
                  <a:gdLst>
                    <a:gd name="T0" fmla="*/ 70 w 82"/>
                    <a:gd name="T1" fmla="*/ 0 h 223"/>
                    <a:gd name="T2" fmla="*/ 70 w 82"/>
                    <a:gd name="T3" fmla="*/ 0 h 223"/>
                    <a:gd name="T4" fmla="*/ 12 w 82"/>
                    <a:gd name="T5" fmla="*/ 0 h 223"/>
                    <a:gd name="T6" fmla="*/ 12 w 82"/>
                    <a:gd name="T7" fmla="*/ 0 h 223"/>
                    <a:gd name="T8" fmla="*/ 0 w 82"/>
                    <a:gd name="T9" fmla="*/ 12 h 223"/>
                    <a:gd name="T10" fmla="*/ 0 w 82"/>
                    <a:gd name="T11" fmla="*/ 100 h 223"/>
                    <a:gd name="T12" fmla="*/ 12 w 82"/>
                    <a:gd name="T13" fmla="*/ 112 h 223"/>
                    <a:gd name="T14" fmla="*/ 16 w 82"/>
                    <a:gd name="T15" fmla="*/ 112 h 223"/>
                    <a:gd name="T16" fmla="*/ 16 w 82"/>
                    <a:gd name="T17" fmla="*/ 211 h 223"/>
                    <a:gd name="T18" fmla="*/ 28 w 82"/>
                    <a:gd name="T19" fmla="*/ 223 h 223"/>
                    <a:gd name="T20" fmla="*/ 41 w 82"/>
                    <a:gd name="T21" fmla="*/ 211 h 223"/>
                    <a:gd name="T22" fmla="*/ 41 w 82"/>
                    <a:gd name="T23" fmla="*/ 121 h 223"/>
                    <a:gd name="T24" fmla="*/ 42 w 82"/>
                    <a:gd name="T25" fmla="*/ 121 h 223"/>
                    <a:gd name="T26" fmla="*/ 42 w 82"/>
                    <a:gd name="T27" fmla="*/ 211 h 223"/>
                    <a:gd name="T28" fmla="*/ 54 w 82"/>
                    <a:gd name="T29" fmla="*/ 223 h 223"/>
                    <a:gd name="T30" fmla="*/ 66 w 82"/>
                    <a:gd name="T31" fmla="*/ 211 h 223"/>
                    <a:gd name="T32" fmla="*/ 66 w 82"/>
                    <a:gd name="T33" fmla="*/ 112 h 223"/>
                    <a:gd name="T34" fmla="*/ 70 w 82"/>
                    <a:gd name="T35" fmla="*/ 112 h 223"/>
                    <a:gd name="T36" fmla="*/ 82 w 82"/>
                    <a:gd name="T37" fmla="*/ 100 h 223"/>
                    <a:gd name="T38" fmla="*/ 82 w 82"/>
                    <a:gd name="T39" fmla="*/ 12 h 223"/>
                    <a:gd name="T40" fmla="*/ 70 w 82"/>
                    <a:gd name="T41" fmla="*/ 0 h 2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82" h="223">
                      <a:moveTo>
                        <a:pt x="70" y="0"/>
                      </a:moveTo>
                      <a:cubicBezTo>
                        <a:pt x="70" y="0"/>
                        <a:pt x="70" y="0"/>
                        <a:pt x="70" y="0"/>
                      </a:cubicBezTo>
                      <a:cubicBezTo>
                        <a:pt x="12" y="0"/>
                        <a:pt x="12" y="0"/>
                        <a:pt x="12" y="0"/>
                      </a:cubicBezTo>
                      <a:cubicBezTo>
                        <a:pt x="12" y="0"/>
                        <a:pt x="12" y="0"/>
                        <a:pt x="12" y="0"/>
                      </a:cubicBezTo>
                      <a:cubicBezTo>
                        <a:pt x="6" y="0"/>
                        <a:pt x="0" y="5"/>
                        <a:pt x="0" y="12"/>
                      </a:cubicBezTo>
                      <a:cubicBezTo>
                        <a:pt x="0" y="100"/>
                        <a:pt x="0" y="100"/>
                        <a:pt x="0" y="100"/>
                      </a:cubicBezTo>
                      <a:cubicBezTo>
                        <a:pt x="0" y="107"/>
                        <a:pt x="6" y="112"/>
                        <a:pt x="12" y="112"/>
                      </a:cubicBezTo>
                      <a:cubicBezTo>
                        <a:pt x="14" y="112"/>
                        <a:pt x="15" y="112"/>
                        <a:pt x="16" y="112"/>
                      </a:cubicBezTo>
                      <a:cubicBezTo>
                        <a:pt x="16" y="211"/>
                        <a:pt x="16" y="211"/>
                        <a:pt x="16" y="211"/>
                      </a:cubicBezTo>
                      <a:cubicBezTo>
                        <a:pt x="16" y="218"/>
                        <a:pt x="22" y="223"/>
                        <a:pt x="28" y="223"/>
                      </a:cubicBezTo>
                      <a:cubicBezTo>
                        <a:pt x="35" y="223"/>
                        <a:pt x="41" y="218"/>
                        <a:pt x="41" y="211"/>
                      </a:cubicBezTo>
                      <a:cubicBezTo>
                        <a:pt x="41" y="121"/>
                        <a:pt x="41" y="121"/>
                        <a:pt x="41" y="121"/>
                      </a:cubicBezTo>
                      <a:cubicBezTo>
                        <a:pt x="42" y="121"/>
                        <a:pt x="42" y="121"/>
                        <a:pt x="42" y="121"/>
                      </a:cubicBezTo>
                      <a:cubicBezTo>
                        <a:pt x="42" y="211"/>
                        <a:pt x="42" y="211"/>
                        <a:pt x="42" y="211"/>
                      </a:cubicBezTo>
                      <a:cubicBezTo>
                        <a:pt x="42" y="218"/>
                        <a:pt x="47" y="223"/>
                        <a:pt x="54" y="223"/>
                      </a:cubicBezTo>
                      <a:cubicBezTo>
                        <a:pt x="61" y="223"/>
                        <a:pt x="66" y="218"/>
                        <a:pt x="66" y="211"/>
                      </a:cubicBezTo>
                      <a:cubicBezTo>
                        <a:pt x="66" y="112"/>
                        <a:pt x="66" y="112"/>
                        <a:pt x="66" y="112"/>
                      </a:cubicBezTo>
                      <a:cubicBezTo>
                        <a:pt x="67" y="112"/>
                        <a:pt x="69" y="112"/>
                        <a:pt x="70" y="112"/>
                      </a:cubicBezTo>
                      <a:cubicBezTo>
                        <a:pt x="76" y="112"/>
                        <a:pt x="82" y="107"/>
                        <a:pt x="82" y="100"/>
                      </a:cubicBezTo>
                      <a:cubicBezTo>
                        <a:pt x="82" y="12"/>
                        <a:pt x="82" y="12"/>
                        <a:pt x="82" y="12"/>
                      </a:cubicBezTo>
                      <a:cubicBezTo>
                        <a:pt x="82" y="5"/>
                        <a:pt x="76" y="0"/>
                        <a:pt x="7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51435" tIns="25718" rIns="51435" bIns="25718" numCol="1" anchor="t" anchorCtr="0" compatLnSpc="1">
                  <a:prstTxWarp prst="textNoShape">
                    <a:avLst/>
                  </a:prstTxWarp>
                </a:bodyPr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en-GB" sz="1600" b="1" kern="0" dirty="0">
                    <a:solidFill>
                      <a:prstClr val="black"/>
                    </a:solidFill>
                    <a:cs typeface="Arial" charset="0"/>
                  </a:endParaRPr>
                </a:p>
              </p:txBody>
            </p:sp>
          </p:grpSp>
          <p:grpSp>
            <p:nvGrpSpPr>
              <p:cNvPr id="2372" name="Group 2371"/>
              <p:cNvGrpSpPr/>
              <p:nvPr/>
            </p:nvGrpSpPr>
            <p:grpSpPr>
              <a:xfrm flipH="1">
                <a:off x="4167435" y="2114330"/>
                <a:ext cx="135877" cy="377058"/>
                <a:chOff x="4419600" y="2886076"/>
                <a:chExt cx="306388" cy="1073149"/>
              </a:xfrm>
              <a:solidFill>
                <a:srgbClr val="A92229"/>
              </a:solidFill>
            </p:grpSpPr>
            <p:sp>
              <p:nvSpPr>
                <p:cNvPr id="2391" name="Freeform 6"/>
                <p:cNvSpPr>
                  <a:spLocks/>
                </p:cNvSpPr>
                <p:nvPr/>
              </p:nvSpPr>
              <p:spPr bwMode="auto">
                <a:xfrm>
                  <a:off x="4479925" y="2886076"/>
                  <a:ext cx="190500" cy="192087"/>
                </a:xfrm>
                <a:custGeom>
                  <a:avLst/>
                  <a:gdLst>
                    <a:gd name="T0" fmla="*/ 19 w 51"/>
                    <a:gd name="T1" fmla="*/ 48 h 51"/>
                    <a:gd name="T2" fmla="*/ 47 w 51"/>
                    <a:gd name="T3" fmla="*/ 32 h 51"/>
                    <a:gd name="T4" fmla="*/ 32 w 51"/>
                    <a:gd name="T5" fmla="*/ 3 h 51"/>
                    <a:gd name="T6" fmla="*/ 3 w 51"/>
                    <a:gd name="T7" fmla="*/ 19 h 51"/>
                    <a:gd name="T8" fmla="*/ 19 w 51"/>
                    <a:gd name="T9" fmla="*/ 48 h 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1" h="51">
                      <a:moveTo>
                        <a:pt x="19" y="48"/>
                      </a:moveTo>
                      <a:cubicBezTo>
                        <a:pt x="31" y="51"/>
                        <a:pt x="44" y="44"/>
                        <a:pt x="47" y="32"/>
                      </a:cubicBezTo>
                      <a:cubicBezTo>
                        <a:pt x="51" y="20"/>
                        <a:pt x="44" y="7"/>
                        <a:pt x="32" y="3"/>
                      </a:cubicBezTo>
                      <a:cubicBezTo>
                        <a:pt x="19" y="0"/>
                        <a:pt x="7" y="7"/>
                        <a:pt x="3" y="19"/>
                      </a:cubicBezTo>
                      <a:cubicBezTo>
                        <a:pt x="0" y="31"/>
                        <a:pt x="7" y="44"/>
                        <a:pt x="19" y="4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51435" tIns="25718" rIns="51435" bIns="25718" numCol="1" anchor="t" anchorCtr="0" compatLnSpc="1">
                  <a:prstTxWarp prst="textNoShape">
                    <a:avLst/>
                  </a:prstTxWarp>
                </a:bodyPr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en-GB" sz="1600" b="1" kern="0" dirty="0">
                    <a:solidFill>
                      <a:prstClr val="black"/>
                    </a:solidFill>
                    <a:cs typeface="Arial" charset="0"/>
                  </a:endParaRPr>
                </a:p>
              </p:txBody>
            </p:sp>
            <p:sp>
              <p:nvSpPr>
                <p:cNvPr id="2392" name="Freeform 7"/>
                <p:cNvSpPr>
                  <a:spLocks/>
                </p:cNvSpPr>
                <p:nvPr/>
              </p:nvSpPr>
              <p:spPr bwMode="auto">
                <a:xfrm>
                  <a:off x="4419600" y="3122613"/>
                  <a:ext cx="306388" cy="836612"/>
                </a:xfrm>
                <a:custGeom>
                  <a:avLst/>
                  <a:gdLst>
                    <a:gd name="T0" fmla="*/ 70 w 82"/>
                    <a:gd name="T1" fmla="*/ 0 h 223"/>
                    <a:gd name="T2" fmla="*/ 70 w 82"/>
                    <a:gd name="T3" fmla="*/ 0 h 223"/>
                    <a:gd name="T4" fmla="*/ 12 w 82"/>
                    <a:gd name="T5" fmla="*/ 0 h 223"/>
                    <a:gd name="T6" fmla="*/ 12 w 82"/>
                    <a:gd name="T7" fmla="*/ 0 h 223"/>
                    <a:gd name="T8" fmla="*/ 0 w 82"/>
                    <a:gd name="T9" fmla="*/ 12 h 223"/>
                    <a:gd name="T10" fmla="*/ 0 w 82"/>
                    <a:gd name="T11" fmla="*/ 100 h 223"/>
                    <a:gd name="T12" fmla="*/ 12 w 82"/>
                    <a:gd name="T13" fmla="*/ 112 h 223"/>
                    <a:gd name="T14" fmla="*/ 16 w 82"/>
                    <a:gd name="T15" fmla="*/ 112 h 223"/>
                    <a:gd name="T16" fmla="*/ 16 w 82"/>
                    <a:gd name="T17" fmla="*/ 211 h 223"/>
                    <a:gd name="T18" fmla="*/ 28 w 82"/>
                    <a:gd name="T19" fmla="*/ 223 h 223"/>
                    <a:gd name="T20" fmla="*/ 41 w 82"/>
                    <a:gd name="T21" fmla="*/ 211 h 223"/>
                    <a:gd name="T22" fmla="*/ 41 w 82"/>
                    <a:gd name="T23" fmla="*/ 121 h 223"/>
                    <a:gd name="T24" fmla="*/ 42 w 82"/>
                    <a:gd name="T25" fmla="*/ 121 h 223"/>
                    <a:gd name="T26" fmla="*/ 42 w 82"/>
                    <a:gd name="T27" fmla="*/ 211 h 223"/>
                    <a:gd name="T28" fmla="*/ 54 w 82"/>
                    <a:gd name="T29" fmla="*/ 223 h 223"/>
                    <a:gd name="T30" fmla="*/ 66 w 82"/>
                    <a:gd name="T31" fmla="*/ 211 h 223"/>
                    <a:gd name="T32" fmla="*/ 66 w 82"/>
                    <a:gd name="T33" fmla="*/ 112 h 223"/>
                    <a:gd name="T34" fmla="*/ 70 w 82"/>
                    <a:gd name="T35" fmla="*/ 112 h 223"/>
                    <a:gd name="T36" fmla="*/ 82 w 82"/>
                    <a:gd name="T37" fmla="*/ 100 h 223"/>
                    <a:gd name="T38" fmla="*/ 82 w 82"/>
                    <a:gd name="T39" fmla="*/ 12 h 223"/>
                    <a:gd name="T40" fmla="*/ 70 w 82"/>
                    <a:gd name="T41" fmla="*/ 0 h 2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82" h="223">
                      <a:moveTo>
                        <a:pt x="70" y="0"/>
                      </a:moveTo>
                      <a:cubicBezTo>
                        <a:pt x="70" y="0"/>
                        <a:pt x="70" y="0"/>
                        <a:pt x="70" y="0"/>
                      </a:cubicBezTo>
                      <a:cubicBezTo>
                        <a:pt x="12" y="0"/>
                        <a:pt x="12" y="0"/>
                        <a:pt x="12" y="0"/>
                      </a:cubicBezTo>
                      <a:cubicBezTo>
                        <a:pt x="12" y="0"/>
                        <a:pt x="12" y="0"/>
                        <a:pt x="12" y="0"/>
                      </a:cubicBezTo>
                      <a:cubicBezTo>
                        <a:pt x="6" y="0"/>
                        <a:pt x="0" y="5"/>
                        <a:pt x="0" y="12"/>
                      </a:cubicBezTo>
                      <a:cubicBezTo>
                        <a:pt x="0" y="100"/>
                        <a:pt x="0" y="100"/>
                        <a:pt x="0" y="100"/>
                      </a:cubicBezTo>
                      <a:cubicBezTo>
                        <a:pt x="0" y="107"/>
                        <a:pt x="6" y="112"/>
                        <a:pt x="12" y="112"/>
                      </a:cubicBezTo>
                      <a:cubicBezTo>
                        <a:pt x="14" y="112"/>
                        <a:pt x="15" y="112"/>
                        <a:pt x="16" y="112"/>
                      </a:cubicBezTo>
                      <a:cubicBezTo>
                        <a:pt x="16" y="211"/>
                        <a:pt x="16" y="211"/>
                        <a:pt x="16" y="211"/>
                      </a:cubicBezTo>
                      <a:cubicBezTo>
                        <a:pt x="16" y="218"/>
                        <a:pt x="22" y="223"/>
                        <a:pt x="28" y="223"/>
                      </a:cubicBezTo>
                      <a:cubicBezTo>
                        <a:pt x="35" y="223"/>
                        <a:pt x="41" y="218"/>
                        <a:pt x="41" y="211"/>
                      </a:cubicBezTo>
                      <a:cubicBezTo>
                        <a:pt x="41" y="121"/>
                        <a:pt x="41" y="121"/>
                        <a:pt x="41" y="121"/>
                      </a:cubicBezTo>
                      <a:cubicBezTo>
                        <a:pt x="42" y="121"/>
                        <a:pt x="42" y="121"/>
                        <a:pt x="42" y="121"/>
                      </a:cubicBezTo>
                      <a:cubicBezTo>
                        <a:pt x="42" y="211"/>
                        <a:pt x="42" y="211"/>
                        <a:pt x="42" y="211"/>
                      </a:cubicBezTo>
                      <a:cubicBezTo>
                        <a:pt x="42" y="218"/>
                        <a:pt x="47" y="223"/>
                        <a:pt x="54" y="223"/>
                      </a:cubicBezTo>
                      <a:cubicBezTo>
                        <a:pt x="61" y="223"/>
                        <a:pt x="66" y="218"/>
                        <a:pt x="66" y="211"/>
                      </a:cubicBezTo>
                      <a:cubicBezTo>
                        <a:pt x="66" y="112"/>
                        <a:pt x="66" y="112"/>
                        <a:pt x="66" y="112"/>
                      </a:cubicBezTo>
                      <a:cubicBezTo>
                        <a:pt x="67" y="112"/>
                        <a:pt x="69" y="112"/>
                        <a:pt x="70" y="112"/>
                      </a:cubicBezTo>
                      <a:cubicBezTo>
                        <a:pt x="76" y="112"/>
                        <a:pt x="82" y="107"/>
                        <a:pt x="82" y="100"/>
                      </a:cubicBezTo>
                      <a:cubicBezTo>
                        <a:pt x="82" y="12"/>
                        <a:pt x="82" y="12"/>
                        <a:pt x="82" y="12"/>
                      </a:cubicBezTo>
                      <a:cubicBezTo>
                        <a:pt x="82" y="5"/>
                        <a:pt x="76" y="0"/>
                        <a:pt x="7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51435" tIns="25718" rIns="51435" bIns="25718" numCol="1" anchor="t" anchorCtr="0" compatLnSpc="1">
                  <a:prstTxWarp prst="textNoShape">
                    <a:avLst/>
                  </a:prstTxWarp>
                </a:bodyPr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en-GB" sz="1600" b="1" kern="0" dirty="0">
                    <a:solidFill>
                      <a:prstClr val="black"/>
                    </a:solidFill>
                    <a:cs typeface="Arial" charset="0"/>
                  </a:endParaRPr>
                </a:p>
              </p:txBody>
            </p:sp>
          </p:grpSp>
          <p:grpSp>
            <p:nvGrpSpPr>
              <p:cNvPr id="2373" name="Group 2372"/>
              <p:cNvGrpSpPr/>
              <p:nvPr/>
            </p:nvGrpSpPr>
            <p:grpSpPr>
              <a:xfrm flipH="1">
                <a:off x="4358883" y="2114330"/>
                <a:ext cx="135877" cy="377058"/>
                <a:chOff x="4419600" y="2886076"/>
                <a:chExt cx="306388" cy="1073149"/>
              </a:xfrm>
              <a:solidFill>
                <a:srgbClr val="A92229"/>
              </a:solidFill>
            </p:grpSpPr>
            <p:sp>
              <p:nvSpPr>
                <p:cNvPr id="2389" name="Freeform 6"/>
                <p:cNvSpPr>
                  <a:spLocks/>
                </p:cNvSpPr>
                <p:nvPr/>
              </p:nvSpPr>
              <p:spPr bwMode="auto">
                <a:xfrm>
                  <a:off x="4479925" y="2886076"/>
                  <a:ext cx="190500" cy="192087"/>
                </a:xfrm>
                <a:custGeom>
                  <a:avLst/>
                  <a:gdLst>
                    <a:gd name="T0" fmla="*/ 19 w 51"/>
                    <a:gd name="T1" fmla="*/ 48 h 51"/>
                    <a:gd name="T2" fmla="*/ 47 w 51"/>
                    <a:gd name="T3" fmla="*/ 32 h 51"/>
                    <a:gd name="T4" fmla="*/ 32 w 51"/>
                    <a:gd name="T5" fmla="*/ 3 h 51"/>
                    <a:gd name="T6" fmla="*/ 3 w 51"/>
                    <a:gd name="T7" fmla="*/ 19 h 51"/>
                    <a:gd name="T8" fmla="*/ 19 w 51"/>
                    <a:gd name="T9" fmla="*/ 48 h 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1" h="51">
                      <a:moveTo>
                        <a:pt x="19" y="48"/>
                      </a:moveTo>
                      <a:cubicBezTo>
                        <a:pt x="31" y="51"/>
                        <a:pt x="44" y="44"/>
                        <a:pt x="47" y="32"/>
                      </a:cubicBezTo>
                      <a:cubicBezTo>
                        <a:pt x="51" y="20"/>
                        <a:pt x="44" y="7"/>
                        <a:pt x="32" y="3"/>
                      </a:cubicBezTo>
                      <a:cubicBezTo>
                        <a:pt x="19" y="0"/>
                        <a:pt x="7" y="7"/>
                        <a:pt x="3" y="19"/>
                      </a:cubicBezTo>
                      <a:cubicBezTo>
                        <a:pt x="0" y="31"/>
                        <a:pt x="7" y="44"/>
                        <a:pt x="19" y="4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51435" tIns="25718" rIns="51435" bIns="25718" numCol="1" anchor="t" anchorCtr="0" compatLnSpc="1">
                  <a:prstTxWarp prst="textNoShape">
                    <a:avLst/>
                  </a:prstTxWarp>
                </a:bodyPr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en-GB" sz="1600" b="1" kern="0" dirty="0">
                    <a:solidFill>
                      <a:prstClr val="black"/>
                    </a:solidFill>
                    <a:cs typeface="Arial" charset="0"/>
                  </a:endParaRPr>
                </a:p>
              </p:txBody>
            </p:sp>
            <p:sp>
              <p:nvSpPr>
                <p:cNvPr id="2390" name="Freeform 7"/>
                <p:cNvSpPr>
                  <a:spLocks/>
                </p:cNvSpPr>
                <p:nvPr/>
              </p:nvSpPr>
              <p:spPr bwMode="auto">
                <a:xfrm>
                  <a:off x="4419600" y="3122613"/>
                  <a:ext cx="306388" cy="836612"/>
                </a:xfrm>
                <a:custGeom>
                  <a:avLst/>
                  <a:gdLst>
                    <a:gd name="T0" fmla="*/ 70 w 82"/>
                    <a:gd name="T1" fmla="*/ 0 h 223"/>
                    <a:gd name="T2" fmla="*/ 70 w 82"/>
                    <a:gd name="T3" fmla="*/ 0 h 223"/>
                    <a:gd name="T4" fmla="*/ 12 w 82"/>
                    <a:gd name="T5" fmla="*/ 0 h 223"/>
                    <a:gd name="T6" fmla="*/ 12 w 82"/>
                    <a:gd name="T7" fmla="*/ 0 h 223"/>
                    <a:gd name="T8" fmla="*/ 0 w 82"/>
                    <a:gd name="T9" fmla="*/ 12 h 223"/>
                    <a:gd name="T10" fmla="*/ 0 w 82"/>
                    <a:gd name="T11" fmla="*/ 100 h 223"/>
                    <a:gd name="T12" fmla="*/ 12 w 82"/>
                    <a:gd name="T13" fmla="*/ 112 h 223"/>
                    <a:gd name="T14" fmla="*/ 16 w 82"/>
                    <a:gd name="T15" fmla="*/ 112 h 223"/>
                    <a:gd name="T16" fmla="*/ 16 w 82"/>
                    <a:gd name="T17" fmla="*/ 211 h 223"/>
                    <a:gd name="T18" fmla="*/ 28 w 82"/>
                    <a:gd name="T19" fmla="*/ 223 h 223"/>
                    <a:gd name="T20" fmla="*/ 41 w 82"/>
                    <a:gd name="T21" fmla="*/ 211 h 223"/>
                    <a:gd name="T22" fmla="*/ 41 w 82"/>
                    <a:gd name="T23" fmla="*/ 121 h 223"/>
                    <a:gd name="T24" fmla="*/ 42 w 82"/>
                    <a:gd name="T25" fmla="*/ 121 h 223"/>
                    <a:gd name="T26" fmla="*/ 42 w 82"/>
                    <a:gd name="T27" fmla="*/ 211 h 223"/>
                    <a:gd name="T28" fmla="*/ 54 w 82"/>
                    <a:gd name="T29" fmla="*/ 223 h 223"/>
                    <a:gd name="T30" fmla="*/ 66 w 82"/>
                    <a:gd name="T31" fmla="*/ 211 h 223"/>
                    <a:gd name="T32" fmla="*/ 66 w 82"/>
                    <a:gd name="T33" fmla="*/ 112 h 223"/>
                    <a:gd name="T34" fmla="*/ 70 w 82"/>
                    <a:gd name="T35" fmla="*/ 112 h 223"/>
                    <a:gd name="T36" fmla="*/ 82 w 82"/>
                    <a:gd name="T37" fmla="*/ 100 h 223"/>
                    <a:gd name="T38" fmla="*/ 82 w 82"/>
                    <a:gd name="T39" fmla="*/ 12 h 223"/>
                    <a:gd name="T40" fmla="*/ 70 w 82"/>
                    <a:gd name="T41" fmla="*/ 0 h 2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82" h="223">
                      <a:moveTo>
                        <a:pt x="70" y="0"/>
                      </a:moveTo>
                      <a:cubicBezTo>
                        <a:pt x="70" y="0"/>
                        <a:pt x="70" y="0"/>
                        <a:pt x="70" y="0"/>
                      </a:cubicBezTo>
                      <a:cubicBezTo>
                        <a:pt x="12" y="0"/>
                        <a:pt x="12" y="0"/>
                        <a:pt x="12" y="0"/>
                      </a:cubicBezTo>
                      <a:cubicBezTo>
                        <a:pt x="12" y="0"/>
                        <a:pt x="12" y="0"/>
                        <a:pt x="12" y="0"/>
                      </a:cubicBezTo>
                      <a:cubicBezTo>
                        <a:pt x="6" y="0"/>
                        <a:pt x="0" y="5"/>
                        <a:pt x="0" y="12"/>
                      </a:cubicBezTo>
                      <a:cubicBezTo>
                        <a:pt x="0" y="100"/>
                        <a:pt x="0" y="100"/>
                        <a:pt x="0" y="100"/>
                      </a:cubicBezTo>
                      <a:cubicBezTo>
                        <a:pt x="0" y="107"/>
                        <a:pt x="6" y="112"/>
                        <a:pt x="12" y="112"/>
                      </a:cubicBezTo>
                      <a:cubicBezTo>
                        <a:pt x="14" y="112"/>
                        <a:pt x="15" y="112"/>
                        <a:pt x="16" y="112"/>
                      </a:cubicBezTo>
                      <a:cubicBezTo>
                        <a:pt x="16" y="211"/>
                        <a:pt x="16" y="211"/>
                        <a:pt x="16" y="211"/>
                      </a:cubicBezTo>
                      <a:cubicBezTo>
                        <a:pt x="16" y="218"/>
                        <a:pt x="22" y="223"/>
                        <a:pt x="28" y="223"/>
                      </a:cubicBezTo>
                      <a:cubicBezTo>
                        <a:pt x="35" y="223"/>
                        <a:pt x="41" y="218"/>
                        <a:pt x="41" y="211"/>
                      </a:cubicBezTo>
                      <a:cubicBezTo>
                        <a:pt x="41" y="121"/>
                        <a:pt x="41" y="121"/>
                        <a:pt x="41" y="121"/>
                      </a:cubicBezTo>
                      <a:cubicBezTo>
                        <a:pt x="42" y="121"/>
                        <a:pt x="42" y="121"/>
                        <a:pt x="42" y="121"/>
                      </a:cubicBezTo>
                      <a:cubicBezTo>
                        <a:pt x="42" y="211"/>
                        <a:pt x="42" y="211"/>
                        <a:pt x="42" y="211"/>
                      </a:cubicBezTo>
                      <a:cubicBezTo>
                        <a:pt x="42" y="218"/>
                        <a:pt x="47" y="223"/>
                        <a:pt x="54" y="223"/>
                      </a:cubicBezTo>
                      <a:cubicBezTo>
                        <a:pt x="61" y="223"/>
                        <a:pt x="66" y="218"/>
                        <a:pt x="66" y="211"/>
                      </a:cubicBezTo>
                      <a:cubicBezTo>
                        <a:pt x="66" y="112"/>
                        <a:pt x="66" y="112"/>
                        <a:pt x="66" y="112"/>
                      </a:cubicBezTo>
                      <a:cubicBezTo>
                        <a:pt x="67" y="112"/>
                        <a:pt x="69" y="112"/>
                        <a:pt x="70" y="112"/>
                      </a:cubicBezTo>
                      <a:cubicBezTo>
                        <a:pt x="76" y="112"/>
                        <a:pt x="82" y="107"/>
                        <a:pt x="82" y="100"/>
                      </a:cubicBezTo>
                      <a:cubicBezTo>
                        <a:pt x="82" y="12"/>
                        <a:pt x="82" y="12"/>
                        <a:pt x="82" y="12"/>
                      </a:cubicBezTo>
                      <a:cubicBezTo>
                        <a:pt x="82" y="5"/>
                        <a:pt x="76" y="0"/>
                        <a:pt x="7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51435" tIns="25718" rIns="51435" bIns="25718" numCol="1" anchor="t" anchorCtr="0" compatLnSpc="1">
                  <a:prstTxWarp prst="textNoShape">
                    <a:avLst/>
                  </a:prstTxWarp>
                </a:bodyPr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en-GB" sz="1600" b="1" kern="0" dirty="0">
                    <a:solidFill>
                      <a:prstClr val="black"/>
                    </a:solidFill>
                    <a:cs typeface="Arial" charset="0"/>
                  </a:endParaRPr>
                </a:p>
              </p:txBody>
            </p:sp>
          </p:grpSp>
          <p:grpSp>
            <p:nvGrpSpPr>
              <p:cNvPr id="2374" name="Group 2373"/>
              <p:cNvGrpSpPr/>
              <p:nvPr/>
            </p:nvGrpSpPr>
            <p:grpSpPr>
              <a:xfrm flipH="1">
                <a:off x="3593094" y="2513352"/>
                <a:ext cx="135877" cy="377058"/>
                <a:chOff x="4419600" y="2886076"/>
                <a:chExt cx="306388" cy="1073149"/>
              </a:xfrm>
              <a:solidFill>
                <a:srgbClr val="A92229"/>
              </a:solidFill>
            </p:grpSpPr>
            <p:sp>
              <p:nvSpPr>
                <p:cNvPr id="2387" name="Freeform 6"/>
                <p:cNvSpPr>
                  <a:spLocks/>
                </p:cNvSpPr>
                <p:nvPr/>
              </p:nvSpPr>
              <p:spPr bwMode="auto">
                <a:xfrm>
                  <a:off x="4479925" y="2886076"/>
                  <a:ext cx="190500" cy="192087"/>
                </a:xfrm>
                <a:custGeom>
                  <a:avLst/>
                  <a:gdLst>
                    <a:gd name="T0" fmla="*/ 19 w 51"/>
                    <a:gd name="T1" fmla="*/ 48 h 51"/>
                    <a:gd name="T2" fmla="*/ 47 w 51"/>
                    <a:gd name="T3" fmla="*/ 32 h 51"/>
                    <a:gd name="T4" fmla="*/ 32 w 51"/>
                    <a:gd name="T5" fmla="*/ 3 h 51"/>
                    <a:gd name="T6" fmla="*/ 3 w 51"/>
                    <a:gd name="T7" fmla="*/ 19 h 51"/>
                    <a:gd name="T8" fmla="*/ 19 w 51"/>
                    <a:gd name="T9" fmla="*/ 48 h 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1" h="51">
                      <a:moveTo>
                        <a:pt x="19" y="48"/>
                      </a:moveTo>
                      <a:cubicBezTo>
                        <a:pt x="31" y="51"/>
                        <a:pt x="44" y="44"/>
                        <a:pt x="47" y="32"/>
                      </a:cubicBezTo>
                      <a:cubicBezTo>
                        <a:pt x="51" y="20"/>
                        <a:pt x="44" y="7"/>
                        <a:pt x="32" y="3"/>
                      </a:cubicBezTo>
                      <a:cubicBezTo>
                        <a:pt x="19" y="0"/>
                        <a:pt x="7" y="7"/>
                        <a:pt x="3" y="19"/>
                      </a:cubicBezTo>
                      <a:cubicBezTo>
                        <a:pt x="0" y="31"/>
                        <a:pt x="7" y="44"/>
                        <a:pt x="19" y="4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51435" tIns="25718" rIns="51435" bIns="25718" numCol="1" anchor="t" anchorCtr="0" compatLnSpc="1">
                  <a:prstTxWarp prst="textNoShape">
                    <a:avLst/>
                  </a:prstTxWarp>
                </a:bodyPr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en-GB" sz="1600" b="1" kern="0" dirty="0">
                    <a:solidFill>
                      <a:prstClr val="black"/>
                    </a:solidFill>
                    <a:cs typeface="Arial" charset="0"/>
                  </a:endParaRPr>
                </a:p>
              </p:txBody>
            </p:sp>
            <p:sp>
              <p:nvSpPr>
                <p:cNvPr id="2388" name="Freeform 7"/>
                <p:cNvSpPr>
                  <a:spLocks/>
                </p:cNvSpPr>
                <p:nvPr/>
              </p:nvSpPr>
              <p:spPr bwMode="auto">
                <a:xfrm>
                  <a:off x="4419600" y="3122613"/>
                  <a:ext cx="306388" cy="836612"/>
                </a:xfrm>
                <a:custGeom>
                  <a:avLst/>
                  <a:gdLst>
                    <a:gd name="T0" fmla="*/ 70 w 82"/>
                    <a:gd name="T1" fmla="*/ 0 h 223"/>
                    <a:gd name="T2" fmla="*/ 70 w 82"/>
                    <a:gd name="T3" fmla="*/ 0 h 223"/>
                    <a:gd name="T4" fmla="*/ 12 w 82"/>
                    <a:gd name="T5" fmla="*/ 0 h 223"/>
                    <a:gd name="T6" fmla="*/ 12 w 82"/>
                    <a:gd name="T7" fmla="*/ 0 h 223"/>
                    <a:gd name="T8" fmla="*/ 0 w 82"/>
                    <a:gd name="T9" fmla="*/ 12 h 223"/>
                    <a:gd name="T10" fmla="*/ 0 w 82"/>
                    <a:gd name="T11" fmla="*/ 100 h 223"/>
                    <a:gd name="T12" fmla="*/ 12 w 82"/>
                    <a:gd name="T13" fmla="*/ 112 h 223"/>
                    <a:gd name="T14" fmla="*/ 16 w 82"/>
                    <a:gd name="T15" fmla="*/ 112 h 223"/>
                    <a:gd name="T16" fmla="*/ 16 w 82"/>
                    <a:gd name="T17" fmla="*/ 211 h 223"/>
                    <a:gd name="T18" fmla="*/ 28 w 82"/>
                    <a:gd name="T19" fmla="*/ 223 h 223"/>
                    <a:gd name="T20" fmla="*/ 41 w 82"/>
                    <a:gd name="T21" fmla="*/ 211 h 223"/>
                    <a:gd name="T22" fmla="*/ 41 w 82"/>
                    <a:gd name="T23" fmla="*/ 121 h 223"/>
                    <a:gd name="T24" fmla="*/ 42 w 82"/>
                    <a:gd name="T25" fmla="*/ 121 h 223"/>
                    <a:gd name="T26" fmla="*/ 42 w 82"/>
                    <a:gd name="T27" fmla="*/ 211 h 223"/>
                    <a:gd name="T28" fmla="*/ 54 w 82"/>
                    <a:gd name="T29" fmla="*/ 223 h 223"/>
                    <a:gd name="T30" fmla="*/ 66 w 82"/>
                    <a:gd name="T31" fmla="*/ 211 h 223"/>
                    <a:gd name="T32" fmla="*/ 66 w 82"/>
                    <a:gd name="T33" fmla="*/ 112 h 223"/>
                    <a:gd name="T34" fmla="*/ 70 w 82"/>
                    <a:gd name="T35" fmla="*/ 112 h 223"/>
                    <a:gd name="T36" fmla="*/ 82 w 82"/>
                    <a:gd name="T37" fmla="*/ 100 h 223"/>
                    <a:gd name="T38" fmla="*/ 82 w 82"/>
                    <a:gd name="T39" fmla="*/ 12 h 223"/>
                    <a:gd name="T40" fmla="*/ 70 w 82"/>
                    <a:gd name="T41" fmla="*/ 0 h 2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82" h="223">
                      <a:moveTo>
                        <a:pt x="70" y="0"/>
                      </a:moveTo>
                      <a:cubicBezTo>
                        <a:pt x="70" y="0"/>
                        <a:pt x="70" y="0"/>
                        <a:pt x="70" y="0"/>
                      </a:cubicBezTo>
                      <a:cubicBezTo>
                        <a:pt x="12" y="0"/>
                        <a:pt x="12" y="0"/>
                        <a:pt x="12" y="0"/>
                      </a:cubicBezTo>
                      <a:cubicBezTo>
                        <a:pt x="12" y="0"/>
                        <a:pt x="12" y="0"/>
                        <a:pt x="12" y="0"/>
                      </a:cubicBezTo>
                      <a:cubicBezTo>
                        <a:pt x="6" y="0"/>
                        <a:pt x="0" y="5"/>
                        <a:pt x="0" y="12"/>
                      </a:cubicBezTo>
                      <a:cubicBezTo>
                        <a:pt x="0" y="100"/>
                        <a:pt x="0" y="100"/>
                        <a:pt x="0" y="100"/>
                      </a:cubicBezTo>
                      <a:cubicBezTo>
                        <a:pt x="0" y="107"/>
                        <a:pt x="6" y="112"/>
                        <a:pt x="12" y="112"/>
                      </a:cubicBezTo>
                      <a:cubicBezTo>
                        <a:pt x="14" y="112"/>
                        <a:pt x="15" y="112"/>
                        <a:pt x="16" y="112"/>
                      </a:cubicBezTo>
                      <a:cubicBezTo>
                        <a:pt x="16" y="211"/>
                        <a:pt x="16" y="211"/>
                        <a:pt x="16" y="211"/>
                      </a:cubicBezTo>
                      <a:cubicBezTo>
                        <a:pt x="16" y="218"/>
                        <a:pt x="22" y="223"/>
                        <a:pt x="28" y="223"/>
                      </a:cubicBezTo>
                      <a:cubicBezTo>
                        <a:pt x="35" y="223"/>
                        <a:pt x="41" y="218"/>
                        <a:pt x="41" y="211"/>
                      </a:cubicBezTo>
                      <a:cubicBezTo>
                        <a:pt x="41" y="121"/>
                        <a:pt x="41" y="121"/>
                        <a:pt x="41" y="121"/>
                      </a:cubicBezTo>
                      <a:cubicBezTo>
                        <a:pt x="42" y="121"/>
                        <a:pt x="42" y="121"/>
                        <a:pt x="42" y="121"/>
                      </a:cubicBezTo>
                      <a:cubicBezTo>
                        <a:pt x="42" y="211"/>
                        <a:pt x="42" y="211"/>
                        <a:pt x="42" y="211"/>
                      </a:cubicBezTo>
                      <a:cubicBezTo>
                        <a:pt x="42" y="218"/>
                        <a:pt x="47" y="223"/>
                        <a:pt x="54" y="223"/>
                      </a:cubicBezTo>
                      <a:cubicBezTo>
                        <a:pt x="61" y="223"/>
                        <a:pt x="66" y="218"/>
                        <a:pt x="66" y="211"/>
                      </a:cubicBezTo>
                      <a:cubicBezTo>
                        <a:pt x="66" y="112"/>
                        <a:pt x="66" y="112"/>
                        <a:pt x="66" y="112"/>
                      </a:cubicBezTo>
                      <a:cubicBezTo>
                        <a:pt x="67" y="112"/>
                        <a:pt x="69" y="112"/>
                        <a:pt x="70" y="112"/>
                      </a:cubicBezTo>
                      <a:cubicBezTo>
                        <a:pt x="76" y="112"/>
                        <a:pt x="82" y="107"/>
                        <a:pt x="82" y="100"/>
                      </a:cubicBezTo>
                      <a:cubicBezTo>
                        <a:pt x="82" y="12"/>
                        <a:pt x="82" y="12"/>
                        <a:pt x="82" y="12"/>
                      </a:cubicBezTo>
                      <a:cubicBezTo>
                        <a:pt x="82" y="5"/>
                        <a:pt x="76" y="0"/>
                        <a:pt x="7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51435" tIns="25718" rIns="51435" bIns="25718" numCol="1" anchor="t" anchorCtr="0" compatLnSpc="1">
                  <a:prstTxWarp prst="textNoShape">
                    <a:avLst/>
                  </a:prstTxWarp>
                </a:bodyPr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en-GB" sz="1600" b="1" kern="0" dirty="0">
                    <a:solidFill>
                      <a:prstClr val="black"/>
                    </a:solidFill>
                    <a:cs typeface="Arial" charset="0"/>
                  </a:endParaRPr>
                </a:p>
              </p:txBody>
            </p:sp>
          </p:grpSp>
          <p:grpSp>
            <p:nvGrpSpPr>
              <p:cNvPr id="2375" name="Group 2374"/>
              <p:cNvGrpSpPr/>
              <p:nvPr/>
            </p:nvGrpSpPr>
            <p:grpSpPr>
              <a:xfrm flipH="1">
                <a:off x="3784541" y="2513352"/>
                <a:ext cx="135877" cy="377058"/>
                <a:chOff x="4419600" y="2886076"/>
                <a:chExt cx="306388" cy="1073149"/>
              </a:xfrm>
              <a:solidFill>
                <a:srgbClr val="A92229"/>
              </a:solidFill>
            </p:grpSpPr>
            <p:sp>
              <p:nvSpPr>
                <p:cNvPr id="2385" name="Freeform 6"/>
                <p:cNvSpPr>
                  <a:spLocks/>
                </p:cNvSpPr>
                <p:nvPr/>
              </p:nvSpPr>
              <p:spPr bwMode="auto">
                <a:xfrm>
                  <a:off x="4479925" y="2886076"/>
                  <a:ext cx="190500" cy="192087"/>
                </a:xfrm>
                <a:custGeom>
                  <a:avLst/>
                  <a:gdLst>
                    <a:gd name="T0" fmla="*/ 19 w 51"/>
                    <a:gd name="T1" fmla="*/ 48 h 51"/>
                    <a:gd name="T2" fmla="*/ 47 w 51"/>
                    <a:gd name="T3" fmla="*/ 32 h 51"/>
                    <a:gd name="T4" fmla="*/ 32 w 51"/>
                    <a:gd name="T5" fmla="*/ 3 h 51"/>
                    <a:gd name="T6" fmla="*/ 3 w 51"/>
                    <a:gd name="T7" fmla="*/ 19 h 51"/>
                    <a:gd name="T8" fmla="*/ 19 w 51"/>
                    <a:gd name="T9" fmla="*/ 48 h 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1" h="51">
                      <a:moveTo>
                        <a:pt x="19" y="48"/>
                      </a:moveTo>
                      <a:cubicBezTo>
                        <a:pt x="31" y="51"/>
                        <a:pt x="44" y="44"/>
                        <a:pt x="47" y="32"/>
                      </a:cubicBezTo>
                      <a:cubicBezTo>
                        <a:pt x="51" y="20"/>
                        <a:pt x="44" y="7"/>
                        <a:pt x="32" y="3"/>
                      </a:cubicBezTo>
                      <a:cubicBezTo>
                        <a:pt x="19" y="0"/>
                        <a:pt x="7" y="7"/>
                        <a:pt x="3" y="19"/>
                      </a:cubicBezTo>
                      <a:cubicBezTo>
                        <a:pt x="0" y="31"/>
                        <a:pt x="7" y="44"/>
                        <a:pt x="19" y="4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51435" tIns="25718" rIns="51435" bIns="25718" numCol="1" anchor="t" anchorCtr="0" compatLnSpc="1">
                  <a:prstTxWarp prst="textNoShape">
                    <a:avLst/>
                  </a:prstTxWarp>
                </a:bodyPr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en-GB" sz="1600" b="1" kern="0" dirty="0">
                    <a:solidFill>
                      <a:prstClr val="black"/>
                    </a:solidFill>
                    <a:cs typeface="Arial" charset="0"/>
                  </a:endParaRPr>
                </a:p>
              </p:txBody>
            </p:sp>
            <p:sp>
              <p:nvSpPr>
                <p:cNvPr id="2386" name="Freeform 7"/>
                <p:cNvSpPr>
                  <a:spLocks/>
                </p:cNvSpPr>
                <p:nvPr/>
              </p:nvSpPr>
              <p:spPr bwMode="auto">
                <a:xfrm>
                  <a:off x="4419600" y="3122613"/>
                  <a:ext cx="306388" cy="836612"/>
                </a:xfrm>
                <a:custGeom>
                  <a:avLst/>
                  <a:gdLst>
                    <a:gd name="T0" fmla="*/ 70 w 82"/>
                    <a:gd name="T1" fmla="*/ 0 h 223"/>
                    <a:gd name="T2" fmla="*/ 70 w 82"/>
                    <a:gd name="T3" fmla="*/ 0 h 223"/>
                    <a:gd name="T4" fmla="*/ 12 w 82"/>
                    <a:gd name="T5" fmla="*/ 0 h 223"/>
                    <a:gd name="T6" fmla="*/ 12 w 82"/>
                    <a:gd name="T7" fmla="*/ 0 h 223"/>
                    <a:gd name="T8" fmla="*/ 0 w 82"/>
                    <a:gd name="T9" fmla="*/ 12 h 223"/>
                    <a:gd name="T10" fmla="*/ 0 w 82"/>
                    <a:gd name="T11" fmla="*/ 100 h 223"/>
                    <a:gd name="T12" fmla="*/ 12 w 82"/>
                    <a:gd name="T13" fmla="*/ 112 h 223"/>
                    <a:gd name="T14" fmla="*/ 16 w 82"/>
                    <a:gd name="T15" fmla="*/ 112 h 223"/>
                    <a:gd name="T16" fmla="*/ 16 w 82"/>
                    <a:gd name="T17" fmla="*/ 211 h 223"/>
                    <a:gd name="T18" fmla="*/ 28 w 82"/>
                    <a:gd name="T19" fmla="*/ 223 h 223"/>
                    <a:gd name="T20" fmla="*/ 41 w 82"/>
                    <a:gd name="T21" fmla="*/ 211 h 223"/>
                    <a:gd name="T22" fmla="*/ 41 w 82"/>
                    <a:gd name="T23" fmla="*/ 121 h 223"/>
                    <a:gd name="T24" fmla="*/ 42 w 82"/>
                    <a:gd name="T25" fmla="*/ 121 h 223"/>
                    <a:gd name="T26" fmla="*/ 42 w 82"/>
                    <a:gd name="T27" fmla="*/ 211 h 223"/>
                    <a:gd name="T28" fmla="*/ 54 w 82"/>
                    <a:gd name="T29" fmla="*/ 223 h 223"/>
                    <a:gd name="T30" fmla="*/ 66 w 82"/>
                    <a:gd name="T31" fmla="*/ 211 h 223"/>
                    <a:gd name="T32" fmla="*/ 66 w 82"/>
                    <a:gd name="T33" fmla="*/ 112 h 223"/>
                    <a:gd name="T34" fmla="*/ 70 w 82"/>
                    <a:gd name="T35" fmla="*/ 112 h 223"/>
                    <a:gd name="T36" fmla="*/ 82 w 82"/>
                    <a:gd name="T37" fmla="*/ 100 h 223"/>
                    <a:gd name="T38" fmla="*/ 82 w 82"/>
                    <a:gd name="T39" fmla="*/ 12 h 223"/>
                    <a:gd name="T40" fmla="*/ 70 w 82"/>
                    <a:gd name="T41" fmla="*/ 0 h 2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82" h="223">
                      <a:moveTo>
                        <a:pt x="70" y="0"/>
                      </a:moveTo>
                      <a:cubicBezTo>
                        <a:pt x="70" y="0"/>
                        <a:pt x="70" y="0"/>
                        <a:pt x="70" y="0"/>
                      </a:cubicBezTo>
                      <a:cubicBezTo>
                        <a:pt x="12" y="0"/>
                        <a:pt x="12" y="0"/>
                        <a:pt x="12" y="0"/>
                      </a:cubicBezTo>
                      <a:cubicBezTo>
                        <a:pt x="12" y="0"/>
                        <a:pt x="12" y="0"/>
                        <a:pt x="12" y="0"/>
                      </a:cubicBezTo>
                      <a:cubicBezTo>
                        <a:pt x="6" y="0"/>
                        <a:pt x="0" y="5"/>
                        <a:pt x="0" y="12"/>
                      </a:cubicBezTo>
                      <a:cubicBezTo>
                        <a:pt x="0" y="100"/>
                        <a:pt x="0" y="100"/>
                        <a:pt x="0" y="100"/>
                      </a:cubicBezTo>
                      <a:cubicBezTo>
                        <a:pt x="0" y="107"/>
                        <a:pt x="6" y="112"/>
                        <a:pt x="12" y="112"/>
                      </a:cubicBezTo>
                      <a:cubicBezTo>
                        <a:pt x="14" y="112"/>
                        <a:pt x="15" y="112"/>
                        <a:pt x="16" y="112"/>
                      </a:cubicBezTo>
                      <a:cubicBezTo>
                        <a:pt x="16" y="211"/>
                        <a:pt x="16" y="211"/>
                        <a:pt x="16" y="211"/>
                      </a:cubicBezTo>
                      <a:cubicBezTo>
                        <a:pt x="16" y="218"/>
                        <a:pt x="22" y="223"/>
                        <a:pt x="28" y="223"/>
                      </a:cubicBezTo>
                      <a:cubicBezTo>
                        <a:pt x="35" y="223"/>
                        <a:pt x="41" y="218"/>
                        <a:pt x="41" y="211"/>
                      </a:cubicBezTo>
                      <a:cubicBezTo>
                        <a:pt x="41" y="121"/>
                        <a:pt x="41" y="121"/>
                        <a:pt x="41" y="121"/>
                      </a:cubicBezTo>
                      <a:cubicBezTo>
                        <a:pt x="42" y="121"/>
                        <a:pt x="42" y="121"/>
                        <a:pt x="42" y="121"/>
                      </a:cubicBezTo>
                      <a:cubicBezTo>
                        <a:pt x="42" y="211"/>
                        <a:pt x="42" y="211"/>
                        <a:pt x="42" y="211"/>
                      </a:cubicBezTo>
                      <a:cubicBezTo>
                        <a:pt x="42" y="218"/>
                        <a:pt x="47" y="223"/>
                        <a:pt x="54" y="223"/>
                      </a:cubicBezTo>
                      <a:cubicBezTo>
                        <a:pt x="61" y="223"/>
                        <a:pt x="66" y="218"/>
                        <a:pt x="66" y="211"/>
                      </a:cubicBezTo>
                      <a:cubicBezTo>
                        <a:pt x="66" y="112"/>
                        <a:pt x="66" y="112"/>
                        <a:pt x="66" y="112"/>
                      </a:cubicBezTo>
                      <a:cubicBezTo>
                        <a:pt x="67" y="112"/>
                        <a:pt x="69" y="112"/>
                        <a:pt x="70" y="112"/>
                      </a:cubicBezTo>
                      <a:cubicBezTo>
                        <a:pt x="76" y="112"/>
                        <a:pt x="82" y="107"/>
                        <a:pt x="82" y="100"/>
                      </a:cubicBezTo>
                      <a:cubicBezTo>
                        <a:pt x="82" y="12"/>
                        <a:pt x="82" y="12"/>
                        <a:pt x="82" y="12"/>
                      </a:cubicBezTo>
                      <a:cubicBezTo>
                        <a:pt x="82" y="5"/>
                        <a:pt x="76" y="0"/>
                        <a:pt x="7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51435" tIns="25718" rIns="51435" bIns="25718" numCol="1" anchor="t" anchorCtr="0" compatLnSpc="1">
                  <a:prstTxWarp prst="textNoShape">
                    <a:avLst/>
                  </a:prstTxWarp>
                </a:bodyPr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en-GB" sz="1600" b="1" kern="0" dirty="0">
                    <a:solidFill>
                      <a:prstClr val="black"/>
                    </a:solidFill>
                    <a:cs typeface="Arial" charset="0"/>
                  </a:endParaRPr>
                </a:p>
              </p:txBody>
            </p:sp>
          </p:grpSp>
          <p:grpSp>
            <p:nvGrpSpPr>
              <p:cNvPr id="2376" name="Group 2375"/>
              <p:cNvGrpSpPr/>
              <p:nvPr/>
            </p:nvGrpSpPr>
            <p:grpSpPr>
              <a:xfrm flipH="1">
                <a:off x="3975988" y="2513352"/>
                <a:ext cx="135877" cy="377058"/>
                <a:chOff x="4419600" y="2886076"/>
                <a:chExt cx="306388" cy="1073149"/>
              </a:xfrm>
              <a:solidFill>
                <a:srgbClr val="A92229"/>
              </a:solidFill>
            </p:grpSpPr>
            <p:sp>
              <p:nvSpPr>
                <p:cNvPr id="2383" name="Freeform 6"/>
                <p:cNvSpPr>
                  <a:spLocks/>
                </p:cNvSpPr>
                <p:nvPr/>
              </p:nvSpPr>
              <p:spPr bwMode="auto">
                <a:xfrm>
                  <a:off x="4479925" y="2886076"/>
                  <a:ext cx="190500" cy="192087"/>
                </a:xfrm>
                <a:custGeom>
                  <a:avLst/>
                  <a:gdLst>
                    <a:gd name="T0" fmla="*/ 19 w 51"/>
                    <a:gd name="T1" fmla="*/ 48 h 51"/>
                    <a:gd name="T2" fmla="*/ 47 w 51"/>
                    <a:gd name="T3" fmla="*/ 32 h 51"/>
                    <a:gd name="T4" fmla="*/ 32 w 51"/>
                    <a:gd name="T5" fmla="*/ 3 h 51"/>
                    <a:gd name="T6" fmla="*/ 3 w 51"/>
                    <a:gd name="T7" fmla="*/ 19 h 51"/>
                    <a:gd name="T8" fmla="*/ 19 w 51"/>
                    <a:gd name="T9" fmla="*/ 48 h 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1" h="51">
                      <a:moveTo>
                        <a:pt x="19" y="48"/>
                      </a:moveTo>
                      <a:cubicBezTo>
                        <a:pt x="31" y="51"/>
                        <a:pt x="44" y="44"/>
                        <a:pt x="47" y="32"/>
                      </a:cubicBezTo>
                      <a:cubicBezTo>
                        <a:pt x="51" y="20"/>
                        <a:pt x="44" y="7"/>
                        <a:pt x="32" y="3"/>
                      </a:cubicBezTo>
                      <a:cubicBezTo>
                        <a:pt x="19" y="0"/>
                        <a:pt x="7" y="7"/>
                        <a:pt x="3" y="19"/>
                      </a:cubicBezTo>
                      <a:cubicBezTo>
                        <a:pt x="0" y="31"/>
                        <a:pt x="7" y="44"/>
                        <a:pt x="19" y="4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51435" tIns="25718" rIns="51435" bIns="25718" numCol="1" anchor="t" anchorCtr="0" compatLnSpc="1">
                  <a:prstTxWarp prst="textNoShape">
                    <a:avLst/>
                  </a:prstTxWarp>
                </a:bodyPr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en-GB" sz="1600" b="1" kern="0" dirty="0">
                    <a:solidFill>
                      <a:prstClr val="black"/>
                    </a:solidFill>
                    <a:cs typeface="Arial" charset="0"/>
                  </a:endParaRPr>
                </a:p>
              </p:txBody>
            </p:sp>
            <p:sp>
              <p:nvSpPr>
                <p:cNvPr id="2384" name="Freeform 7"/>
                <p:cNvSpPr>
                  <a:spLocks/>
                </p:cNvSpPr>
                <p:nvPr/>
              </p:nvSpPr>
              <p:spPr bwMode="auto">
                <a:xfrm>
                  <a:off x="4419600" y="3122613"/>
                  <a:ext cx="306388" cy="836612"/>
                </a:xfrm>
                <a:custGeom>
                  <a:avLst/>
                  <a:gdLst>
                    <a:gd name="T0" fmla="*/ 70 w 82"/>
                    <a:gd name="T1" fmla="*/ 0 h 223"/>
                    <a:gd name="T2" fmla="*/ 70 w 82"/>
                    <a:gd name="T3" fmla="*/ 0 h 223"/>
                    <a:gd name="T4" fmla="*/ 12 w 82"/>
                    <a:gd name="T5" fmla="*/ 0 h 223"/>
                    <a:gd name="T6" fmla="*/ 12 w 82"/>
                    <a:gd name="T7" fmla="*/ 0 h 223"/>
                    <a:gd name="T8" fmla="*/ 0 w 82"/>
                    <a:gd name="T9" fmla="*/ 12 h 223"/>
                    <a:gd name="T10" fmla="*/ 0 w 82"/>
                    <a:gd name="T11" fmla="*/ 100 h 223"/>
                    <a:gd name="T12" fmla="*/ 12 w 82"/>
                    <a:gd name="T13" fmla="*/ 112 h 223"/>
                    <a:gd name="T14" fmla="*/ 16 w 82"/>
                    <a:gd name="T15" fmla="*/ 112 h 223"/>
                    <a:gd name="T16" fmla="*/ 16 w 82"/>
                    <a:gd name="T17" fmla="*/ 211 h 223"/>
                    <a:gd name="T18" fmla="*/ 28 w 82"/>
                    <a:gd name="T19" fmla="*/ 223 h 223"/>
                    <a:gd name="T20" fmla="*/ 41 w 82"/>
                    <a:gd name="T21" fmla="*/ 211 h 223"/>
                    <a:gd name="T22" fmla="*/ 41 w 82"/>
                    <a:gd name="T23" fmla="*/ 121 h 223"/>
                    <a:gd name="T24" fmla="*/ 42 w 82"/>
                    <a:gd name="T25" fmla="*/ 121 h 223"/>
                    <a:gd name="T26" fmla="*/ 42 w 82"/>
                    <a:gd name="T27" fmla="*/ 211 h 223"/>
                    <a:gd name="T28" fmla="*/ 54 w 82"/>
                    <a:gd name="T29" fmla="*/ 223 h 223"/>
                    <a:gd name="T30" fmla="*/ 66 w 82"/>
                    <a:gd name="T31" fmla="*/ 211 h 223"/>
                    <a:gd name="T32" fmla="*/ 66 w 82"/>
                    <a:gd name="T33" fmla="*/ 112 h 223"/>
                    <a:gd name="T34" fmla="*/ 70 w 82"/>
                    <a:gd name="T35" fmla="*/ 112 h 223"/>
                    <a:gd name="T36" fmla="*/ 82 w 82"/>
                    <a:gd name="T37" fmla="*/ 100 h 223"/>
                    <a:gd name="T38" fmla="*/ 82 w 82"/>
                    <a:gd name="T39" fmla="*/ 12 h 223"/>
                    <a:gd name="T40" fmla="*/ 70 w 82"/>
                    <a:gd name="T41" fmla="*/ 0 h 2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82" h="223">
                      <a:moveTo>
                        <a:pt x="70" y="0"/>
                      </a:moveTo>
                      <a:cubicBezTo>
                        <a:pt x="70" y="0"/>
                        <a:pt x="70" y="0"/>
                        <a:pt x="70" y="0"/>
                      </a:cubicBezTo>
                      <a:cubicBezTo>
                        <a:pt x="12" y="0"/>
                        <a:pt x="12" y="0"/>
                        <a:pt x="12" y="0"/>
                      </a:cubicBezTo>
                      <a:cubicBezTo>
                        <a:pt x="12" y="0"/>
                        <a:pt x="12" y="0"/>
                        <a:pt x="12" y="0"/>
                      </a:cubicBezTo>
                      <a:cubicBezTo>
                        <a:pt x="6" y="0"/>
                        <a:pt x="0" y="5"/>
                        <a:pt x="0" y="12"/>
                      </a:cubicBezTo>
                      <a:cubicBezTo>
                        <a:pt x="0" y="100"/>
                        <a:pt x="0" y="100"/>
                        <a:pt x="0" y="100"/>
                      </a:cubicBezTo>
                      <a:cubicBezTo>
                        <a:pt x="0" y="107"/>
                        <a:pt x="6" y="112"/>
                        <a:pt x="12" y="112"/>
                      </a:cubicBezTo>
                      <a:cubicBezTo>
                        <a:pt x="14" y="112"/>
                        <a:pt x="15" y="112"/>
                        <a:pt x="16" y="112"/>
                      </a:cubicBezTo>
                      <a:cubicBezTo>
                        <a:pt x="16" y="211"/>
                        <a:pt x="16" y="211"/>
                        <a:pt x="16" y="211"/>
                      </a:cubicBezTo>
                      <a:cubicBezTo>
                        <a:pt x="16" y="218"/>
                        <a:pt x="22" y="223"/>
                        <a:pt x="28" y="223"/>
                      </a:cubicBezTo>
                      <a:cubicBezTo>
                        <a:pt x="35" y="223"/>
                        <a:pt x="41" y="218"/>
                        <a:pt x="41" y="211"/>
                      </a:cubicBezTo>
                      <a:cubicBezTo>
                        <a:pt x="41" y="121"/>
                        <a:pt x="41" y="121"/>
                        <a:pt x="41" y="121"/>
                      </a:cubicBezTo>
                      <a:cubicBezTo>
                        <a:pt x="42" y="121"/>
                        <a:pt x="42" y="121"/>
                        <a:pt x="42" y="121"/>
                      </a:cubicBezTo>
                      <a:cubicBezTo>
                        <a:pt x="42" y="211"/>
                        <a:pt x="42" y="211"/>
                        <a:pt x="42" y="211"/>
                      </a:cubicBezTo>
                      <a:cubicBezTo>
                        <a:pt x="42" y="218"/>
                        <a:pt x="47" y="223"/>
                        <a:pt x="54" y="223"/>
                      </a:cubicBezTo>
                      <a:cubicBezTo>
                        <a:pt x="61" y="223"/>
                        <a:pt x="66" y="218"/>
                        <a:pt x="66" y="211"/>
                      </a:cubicBezTo>
                      <a:cubicBezTo>
                        <a:pt x="66" y="112"/>
                        <a:pt x="66" y="112"/>
                        <a:pt x="66" y="112"/>
                      </a:cubicBezTo>
                      <a:cubicBezTo>
                        <a:pt x="67" y="112"/>
                        <a:pt x="69" y="112"/>
                        <a:pt x="70" y="112"/>
                      </a:cubicBezTo>
                      <a:cubicBezTo>
                        <a:pt x="76" y="112"/>
                        <a:pt x="82" y="107"/>
                        <a:pt x="82" y="100"/>
                      </a:cubicBezTo>
                      <a:cubicBezTo>
                        <a:pt x="82" y="12"/>
                        <a:pt x="82" y="12"/>
                        <a:pt x="82" y="12"/>
                      </a:cubicBezTo>
                      <a:cubicBezTo>
                        <a:pt x="82" y="5"/>
                        <a:pt x="76" y="0"/>
                        <a:pt x="7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51435" tIns="25718" rIns="51435" bIns="25718" numCol="1" anchor="t" anchorCtr="0" compatLnSpc="1">
                  <a:prstTxWarp prst="textNoShape">
                    <a:avLst/>
                  </a:prstTxWarp>
                </a:bodyPr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en-GB" sz="1600" b="1" kern="0" dirty="0">
                    <a:solidFill>
                      <a:prstClr val="black"/>
                    </a:solidFill>
                    <a:cs typeface="Arial" charset="0"/>
                  </a:endParaRPr>
                </a:p>
              </p:txBody>
            </p:sp>
          </p:grpSp>
          <p:grpSp>
            <p:nvGrpSpPr>
              <p:cNvPr id="2377" name="Group 2376"/>
              <p:cNvGrpSpPr/>
              <p:nvPr/>
            </p:nvGrpSpPr>
            <p:grpSpPr>
              <a:xfrm flipH="1">
                <a:off x="4167435" y="2513352"/>
                <a:ext cx="135877" cy="377058"/>
                <a:chOff x="4419600" y="2886076"/>
                <a:chExt cx="306388" cy="1073149"/>
              </a:xfrm>
              <a:solidFill>
                <a:srgbClr val="A92229"/>
              </a:solidFill>
            </p:grpSpPr>
            <p:sp>
              <p:nvSpPr>
                <p:cNvPr id="2381" name="Freeform 6"/>
                <p:cNvSpPr>
                  <a:spLocks/>
                </p:cNvSpPr>
                <p:nvPr/>
              </p:nvSpPr>
              <p:spPr bwMode="auto">
                <a:xfrm>
                  <a:off x="4479925" y="2886076"/>
                  <a:ext cx="190500" cy="192087"/>
                </a:xfrm>
                <a:custGeom>
                  <a:avLst/>
                  <a:gdLst>
                    <a:gd name="T0" fmla="*/ 19 w 51"/>
                    <a:gd name="T1" fmla="*/ 48 h 51"/>
                    <a:gd name="T2" fmla="*/ 47 w 51"/>
                    <a:gd name="T3" fmla="*/ 32 h 51"/>
                    <a:gd name="T4" fmla="*/ 32 w 51"/>
                    <a:gd name="T5" fmla="*/ 3 h 51"/>
                    <a:gd name="T6" fmla="*/ 3 w 51"/>
                    <a:gd name="T7" fmla="*/ 19 h 51"/>
                    <a:gd name="T8" fmla="*/ 19 w 51"/>
                    <a:gd name="T9" fmla="*/ 48 h 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1" h="51">
                      <a:moveTo>
                        <a:pt x="19" y="48"/>
                      </a:moveTo>
                      <a:cubicBezTo>
                        <a:pt x="31" y="51"/>
                        <a:pt x="44" y="44"/>
                        <a:pt x="47" y="32"/>
                      </a:cubicBezTo>
                      <a:cubicBezTo>
                        <a:pt x="51" y="20"/>
                        <a:pt x="44" y="7"/>
                        <a:pt x="32" y="3"/>
                      </a:cubicBezTo>
                      <a:cubicBezTo>
                        <a:pt x="19" y="0"/>
                        <a:pt x="7" y="7"/>
                        <a:pt x="3" y="19"/>
                      </a:cubicBezTo>
                      <a:cubicBezTo>
                        <a:pt x="0" y="31"/>
                        <a:pt x="7" y="44"/>
                        <a:pt x="19" y="4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51435" tIns="25718" rIns="51435" bIns="25718" numCol="1" anchor="t" anchorCtr="0" compatLnSpc="1">
                  <a:prstTxWarp prst="textNoShape">
                    <a:avLst/>
                  </a:prstTxWarp>
                </a:bodyPr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en-GB" sz="1600" b="1" kern="0" dirty="0">
                    <a:solidFill>
                      <a:prstClr val="black"/>
                    </a:solidFill>
                    <a:cs typeface="Arial" charset="0"/>
                  </a:endParaRPr>
                </a:p>
              </p:txBody>
            </p:sp>
            <p:sp>
              <p:nvSpPr>
                <p:cNvPr id="2382" name="Freeform 7"/>
                <p:cNvSpPr>
                  <a:spLocks/>
                </p:cNvSpPr>
                <p:nvPr/>
              </p:nvSpPr>
              <p:spPr bwMode="auto">
                <a:xfrm>
                  <a:off x="4419600" y="3122613"/>
                  <a:ext cx="306388" cy="836612"/>
                </a:xfrm>
                <a:custGeom>
                  <a:avLst/>
                  <a:gdLst>
                    <a:gd name="T0" fmla="*/ 70 w 82"/>
                    <a:gd name="T1" fmla="*/ 0 h 223"/>
                    <a:gd name="T2" fmla="*/ 70 w 82"/>
                    <a:gd name="T3" fmla="*/ 0 h 223"/>
                    <a:gd name="T4" fmla="*/ 12 w 82"/>
                    <a:gd name="T5" fmla="*/ 0 h 223"/>
                    <a:gd name="T6" fmla="*/ 12 w 82"/>
                    <a:gd name="T7" fmla="*/ 0 h 223"/>
                    <a:gd name="T8" fmla="*/ 0 w 82"/>
                    <a:gd name="T9" fmla="*/ 12 h 223"/>
                    <a:gd name="T10" fmla="*/ 0 w 82"/>
                    <a:gd name="T11" fmla="*/ 100 h 223"/>
                    <a:gd name="T12" fmla="*/ 12 w 82"/>
                    <a:gd name="T13" fmla="*/ 112 h 223"/>
                    <a:gd name="T14" fmla="*/ 16 w 82"/>
                    <a:gd name="T15" fmla="*/ 112 h 223"/>
                    <a:gd name="T16" fmla="*/ 16 w 82"/>
                    <a:gd name="T17" fmla="*/ 211 h 223"/>
                    <a:gd name="T18" fmla="*/ 28 w 82"/>
                    <a:gd name="T19" fmla="*/ 223 h 223"/>
                    <a:gd name="T20" fmla="*/ 41 w 82"/>
                    <a:gd name="T21" fmla="*/ 211 h 223"/>
                    <a:gd name="T22" fmla="*/ 41 w 82"/>
                    <a:gd name="T23" fmla="*/ 121 h 223"/>
                    <a:gd name="T24" fmla="*/ 42 w 82"/>
                    <a:gd name="T25" fmla="*/ 121 h 223"/>
                    <a:gd name="T26" fmla="*/ 42 w 82"/>
                    <a:gd name="T27" fmla="*/ 211 h 223"/>
                    <a:gd name="T28" fmla="*/ 54 w 82"/>
                    <a:gd name="T29" fmla="*/ 223 h 223"/>
                    <a:gd name="T30" fmla="*/ 66 w 82"/>
                    <a:gd name="T31" fmla="*/ 211 h 223"/>
                    <a:gd name="T32" fmla="*/ 66 w 82"/>
                    <a:gd name="T33" fmla="*/ 112 h 223"/>
                    <a:gd name="T34" fmla="*/ 70 w 82"/>
                    <a:gd name="T35" fmla="*/ 112 h 223"/>
                    <a:gd name="T36" fmla="*/ 82 w 82"/>
                    <a:gd name="T37" fmla="*/ 100 h 223"/>
                    <a:gd name="T38" fmla="*/ 82 w 82"/>
                    <a:gd name="T39" fmla="*/ 12 h 223"/>
                    <a:gd name="T40" fmla="*/ 70 w 82"/>
                    <a:gd name="T41" fmla="*/ 0 h 2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82" h="223">
                      <a:moveTo>
                        <a:pt x="70" y="0"/>
                      </a:moveTo>
                      <a:cubicBezTo>
                        <a:pt x="70" y="0"/>
                        <a:pt x="70" y="0"/>
                        <a:pt x="70" y="0"/>
                      </a:cubicBezTo>
                      <a:cubicBezTo>
                        <a:pt x="12" y="0"/>
                        <a:pt x="12" y="0"/>
                        <a:pt x="12" y="0"/>
                      </a:cubicBezTo>
                      <a:cubicBezTo>
                        <a:pt x="12" y="0"/>
                        <a:pt x="12" y="0"/>
                        <a:pt x="12" y="0"/>
                      </a:cubicBezTo>
                      <a:cubicBezTo>
                        <a:pt x="6" y="0"/>
                        <a:pt x="0" y="5"/>
                        <a:pt x="0" y="12"/>
                      </a:cubicBezTo>
                      <a:cubicBezTo>
                        <a:pt x="0" y="100"/>
                        <a:pt x="0" y="100"/>
                        <a:pt x="0" y="100"/>
                      </a:cubicBezTo>
                      <a:cubicBezTo>
                        <a:pt x="0" y="107"/>
                        <a:pt x="6" y="112"/>
                        <a:pt x="12" y="112"/>
                      </a:cubicBezTo>
                      <a:cubicBezTo>
                        <a:pt x="14" y="112"/>
                        <a:pt x="15" y="112"/>
                        <a:pt x="16" y="112"/>
                      </a:cubicBezTo>
                      <a:cubicBezTo>
                        <a:pt x="16" y="211"/>
                        <a:pt x="16" y="211"/>
                        <a:pt x="16" y="211"/>
                      </a:cubicBezTo>
                      <a:cubicBezTo>
                        <a:pt x="16" y="218"/>
                        <a:pt x="22" y="223"/>
                        <a:pt x="28" y="223"/>
                      </a:cubicBezTo>
                      <a:cubicBezTo>
                        <a:pt x="35" y="223"/>
                        <a:pt x="41" y="218"/>
                        <a:pt x="41" y="211"/>
                      </a:cubicBezTo>
                      <a:cubicBezTo>
                        <a:pt x="41" y="121"/>
                        <a:pt x="41" y="121"/>
                        <a:pt x="41" y="121"/>
                      </a:cubicBezTo>
                      <a:cubicBezTo>
                        <a:pt x="42" y="121"/>
                        <a:pt x="42" y="121"/>
                        <a:pt x="42" y="121"/>
                      </a:cubicBezTo>
                      <a:cubicBezTo>
                        <a:pt x="42" y="211"/>
                        <a:pt x="42" y="211"/>
                        <a:pt x="42" y="211"/>
                      </a:cubicBezTo>
                      <a:cubicBezTo>
                        <a:pt x="42" y="218"/>
                        <a:pt x="47" y="223"/>
                        <a:pt x="54" y="223"/>
                      </a:cubicBezTo>
                      <a:cubicBezTo>
                        <a:pt x="61" y="223"/>
                        <a:pt x="66" y="218"/>
                        <a:pt x="66" y="211"/>
                      </a:cubicBezTo>
                      <a:cubicBezTo>
                        <a:pt x="66" y="112"/>
                        <a:pt x="66" y="112"/>
                        <a:pt x="66" y="112"/>
                      </a:cubicBezTo>
                      <a:cubicBezTo>
                        <a:pt x="67" y="112"/>
                        <a:pt x="69" y="112"/>
                        <a:pt x="70" y="112"/>
                      </a:cubicBezTo>
                      <a:cubicBezTo>
                        <a:pt x="76" y="112"/>
                        <a:pt x="82" y="107"/>
                        <a:pt x="82" y="100"/>
                      </a:cubicBezTo>
                      <a:cubicBezTo>
                        <a:pt x="82" y="12"/>
                        <a:pt x="82" y="12"/>
                        <a:pt x="82" y="12"/>
                      </a:cubicBezTo>
                      <a:cubicBezTo>
                        <a:pt x="82" y="5"/>
                        <a:pt x="76" y="0"/>
                        <a:pt x="7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51435" tIns="25718" rIns="51435" bIns="25718" numCol="1" anchor="t" anchorCtr="0" compatLnSpc="1">
                  <a:prstTxWarp prst="textNoShape">
                    <a:avLst/>
                  </a:prstTxWarp>
                </a:bodyPr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en-GB" sz="1600" b="1" kern="0" dirty="0">
                    <a:solidFill>
                      <a:prstClr val="black"/>
                    </a:solidFill>
                    <a:cs typeface="Arial" charset="0"/>
                  </a:endParaRPr>
                </a:p>
              </p:txBody>
            </p:sp>
          </p:grpSp>
          <p:grpSp>
            <p:nvGrpSpPr>
              <p:cNvPr id="2378" name="Group 2377"/>
              <p:cNvGrpSpPr/>
              <p:nvPr/>
            </p:nvGrpSpPr>
            <p:grpSpPr>
              <a:xfrm flipH="1">
                <a:off x="4358884" y="2513352"/>
                <a:ext cx="135877" cy="377058"/>
                <a:chOff x="4419600" y="2886076"/>
                <a:chExt cx="306388" cy="1073149"/>
              </a:xfrm>
              <a:solidFill>
                <a:srgbClr val="A92229"/>
              </a:solidFill>
            </p:grpSpPr>
            <p:sp>
              <p:nvSpPr>
                <p:cNvPr id="2379" name="Freeform 6"/>
                <p:cNvSpPr>
                  <a:spLocks/>
                </p:cNvSpPr>
                <p:nvPr/>
              </p:nvSpPr>
              <p:spPr bwMode="auto">
                <a:xfrm>
                  <a:off x="4479925" y="2886076"/>
                  <a:ext cx="190500" cy="192087"/>
                </a:xfrm>
                <a:custGeom>
                  <a:avLst/>
                  <a:gdLst>
                    <a:gd name="T0" fmla="*/ 19 w 51"/>
                    <a:gd name="T1" fmla="*/ 48 h 51"/>
                    <a:gd name="T2" fmla="*/ 47 w 51"/>
                    <a:gd name="T3" fmla="*/ 32 h 51"/>
                    <a:gd name="T4" fmla="*/ 32 w 51"/>
                    <a:gd name="T5" fmla="*/ 3 h 51"/>
                    <a:gd name="T6" fmla="*/ 3 w 51"/>
                    <a:gd name="T7" fmla="*/ 19 h 51"/>
                    <a:gd name="T8" fmla="*/ 19 w 51"/>
                    <a:gd name="T9" fmla="*/ 48 h 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1" h="51">
                      <a:moveTo>
                        <a:pt x="19" y="48"/>
                      </a:moveTo>
                      <a:cubicBezTo>
                        <a:pt x="31" y="51"/>
                        <a:pt x="44" y="44"/>
                        <a:pt x="47" y="32"/>
                      </a:cubicBezTo>
                      <a:cubicBezTo>
                        <a:pt x="51" y="20"/>
                        <a:pt x="44" y="7"/>
                        <a:pt x="32" y="3"/>
                      </a:cubicBezTo>
                      <a:cubicBezTo>
                        <a:pt x="19" y="0"/>
                        <a:pt x="7" y="7"/>
                        <a:pt x="3" y="19"/>
                      </a:cubicBezTo>
                      <a:cubicBezTo>
                        <a:pt x="0" y="31"/>
                        <a:pt x="7" y="44"/>
                        <a:pt x="19" y="4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51435" tIns="25718" rIns="51435" bIns="25718" numCol="1" anchor="t" anchorCtr="0" compatLnSpc="1">
                  <a:prstTxWarp prst="textNoShape">
                    <a:avLst/>
                  </a:prstTxWarp>
                </a:bodyPr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en-GB" sz="1600" b="1" kern="0" dirty="0">
                    <a:solidFill>
                      <a:prstClr val="black"/>
                    </a:solidFill>
                    <a:cs typeface="Arial" charset="0"/>
                  </a:endParaRPr>
                </a:p>
              </p:txBody>
            </p:sp>
            <p:sp>
              <p:nvSpPr>
                <p:cNvPr id="2380" name="Freeform 7"/>
                <p:cNvSpPr>
                  <a:spLocks/>
                </p:cNvSpPr>
                <p:nvPr/>
              </p:nvSpPr>
              <p:spPr bwMode="auto">
                <a:xfrm>
                  <a:off x="4419600" y="3122613"/>
                  <a:ext cx="306388" cy="836612"/>
                </a:xfrm>
                <a:custGeom>
                  <a:avLst/>
                  <a:gdLst>
                    <a:gd name="T0" fmla="*/ 70 w 82"/>
                    <a:gd name="T1" fmla="*/ 0 h 223"/>
                    <a:gd name="T2" fmla="*/ 70 w 82"/>
                    <a:gd name="T3" fmla="*/ 0 h 223"/>
                    <a:gd name="T4" fmla="*/ 12 w 82"/>
                    <a:gd name="T5" fmla="*/ 0 h 223"/>
                    <a:gd name="T6" fmla="*/ 12 w 82"/>
                    <a:gd name="T7" fmla="*/ 0 h 223"/>
                    <a:gd name="T8" fmla="*/ 0 w 82"/>
                    <a:gd name="T9" fmla="*/ 12 h 223"/>
                    <a:gd name="T10" fmla="*/ 0 w 82"/>
                    <a:gd name="T11" fmla="*/ 100 h 223"/>
                    <a:gd name="T12" fmla="*/ 12 w 82"/>
                    <a:gd name="T13" fmla="*/ 112 h 223"/>
                    <a:gd name="T14" fmla="*/ 16 w 82"/>
                    <a:gd name="T15" fmla="*/ 112 h 223"/>
                    <a:gd name="T16" fmla="*/ 16 w 82"/>
                    <a:gd name="T17" fmla="*/ 211 h 223"/>
                    <a:gd name="T18" fmla="*/ 28 w 82"/>
                    <a:gd name="T19" fmla="*/ 223 h 223"/>
                    <a:gd name="T20" fmla="*/ 41 w 82"/>
                    <a:gd name="T21" fmla="*/ 211 h 223"/>
                    <a:gd name="T22" fmla="*/ 41 w 82"/>
                    <a:gd name="T23" fmla="*/ 121 h 223"/>
                    <a:gd name="T24" fmla="*/ 42 w 82"/>
                    <a:gd name="T25" fmla="*/ 121 h 223"/>
                    <a:gd name="T26" fmla="*/ 42 w 82"/>
                    <a:gd name="T27" fmla="*/ 211 h 223"/>
                    <a:gd name="T28" fmla="*/ 54 w 82"/>
                    <a:gd name="T29" fmla="*/ 223 h 223"/>
                    <a:gd name="T30" fmla="*/ 66 w 82"/>
                    <a:gd name="T31" fmla="*/ 211 h 223"/>
                    <a:gd name="T32" fmla="*/ 66 w 82"/>
                    <a:gd name="T33" fmla="*/ 112 h 223"/>
                    <a:gd name="T34" fmla="*/ 70 w 82"/>
                    <a:gd name="T35" fmla="*/ 112 h 223"/>
                    <a:gd name="T36" fmla="*/ 82 w 82"/>
                    <a:gd name="T37" fmla="*/ 100 h 223"/>
                    <a:gd name="T38" fmla="*/ 82 w 82"/>
                    <a:gd name="T39" fmla="*/ 12 h 223"/>
                    <a:gd name="T40" fmla="*/ 70 w 82"/>
                    <a:gd name="T41" fmla="*/ 0 h 2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82" h="223">
                      <a:moveTo>
                        <a:pt x="70" y="0"/>
                      </a:moveTo>
                      <a:cubicBezTo>
                        <a:pt x="70" y="0"/>
                        <a:pt x="70" y="0"/>
                        <a:pt x="70" y="0"/>
                      </a:cubicBezTo>
                      <a:cubicBezTo>
                        <a:pt x="12" y="0"/>
                        <a:pt x="12" y="0"/>
                        <a:pt x="12" y="0"/>
                      </a:cubicBezTo>
                      <a:cubicBezTo>
                        <a:pt x="12" y="0"/>
                        <a:pt x="12" y="0"/>
                        <a:pt x="12" y="0"/>
                      </a:cubicBezTo>
                      <a:cubicBezTo>
                        <a:pt x="6" y="0"/>
                        <a:pt x="0" y="5"/>
                        <a:pt x="0" y="12"/>
                      </a:cubicBezTo>
                      <a:cubicBezTo>
                        <a:pt x="0" y="100"/>
                        <a:pt x="0" y="100"/>
                        <a:pt x="0" y="100"/>
                      </a:cubicBezTo>
                      <a:cubicBezTo>
                        <a:pt x="0" y="107"/>
                        <a:pt x="6" y="112"/>
                        <a:pt x="12" y="112"/>
                      </a:cubicBezTo>
                      <a:cubicBezTo>
                        <a:pt x="14" y="112"/>
                        <a:pt x="15" y="112"/>
                        <a:pt x="16" y="112"/>
                      </a:cubicBezTo>
                      <a:cubicBezTo>
                        <a:pt x="16" y="211"/>
                        <a:pt x="16" y="211"/>
                        <a:pt x="16" y="211"/>
                      </a:cubicBezTo>
                      <a:cubicBezTo>
                        <a:pt x="16" y="218"/>
                        <a:pt x="22" y="223"/>
                        <a:pt x="28" y="223"/>
                      </a:cubicBezTo>
                      <a:cubicBezTo>
                        <a:pt x="35" y="223"/>
                        <a:pt x="41" y="218"/>
                        <a:pt x="41" y="211"/>
                      </a:cubicBezTo>
                      <a:cubicBezTo>
                        <a:pt x="41" y="121"/>
                        <a:pt x="41" y="121"/>
                        <a:pt x="41" y="121"/>
                      </a:cubicBezTo>
                      <a:cubicBezTo>
                        <a:pt x="42" y="121"/>
                        <a:pt x="42" y="121"/>
                        <a:pt x="42" y="121"/>
                      </a:cubicBezTo>
                      <a:cubicBezTo>
                        <a:pt x="42" y="211"/>
                        <a:pt x="42" y="211"/>
                        <a:pt x="42" y="211"/>
                      </a:cubicBezTo>
                      <a:cubicBezTo>
                        <a:pt x="42" y="218"/>
                        <a:pt x="47" y="223"/>
                        <a:pt x="54" y="223"/>
                      </a:cubicBezTo>
                      <a:cubicBezTo>
                        <a:pt x="61" y="223"/>
                        <a:pt x="66" y="218"/>
                        <a:pt x="66" y="211"/>
                      </a:cubicBezTo>
                      <a:cubicBezTo>
                        <a:pt x="66" y="112"/>
                        <a:pt x="66" y="112"/>
                        <a:pt x="66" y="112"/>
                      </a:cubicBezTo>
                      <a:cubicBezTo>
                        <a:pt x="67" y="112"/>
                        <a:pt x="69" y="112"/>
                        <a:pt x="70" y="112"/>
                      </a:cubicBezTo>
                      <a:cubicBezTo>
                        <a:pt x="76" y="112"/>
                        <a:pt x="82" y="107"/>
                        <a:pt x="82" y="100"/>
                      </a:cubicBezTo>
                      <a:cubicBezTo>
                        <a:pt x="82" y="12"/>
                        <a:pt x="82" y="12"/>
                        <a:pt x="82" y="12"/>
                      </a:cubicBezTo>
                      <a:cubicBezTo>
                        <a:pt x="82" y="5"/>
                        <a:pt x="76" y="0"/>
                        <a:pt x="7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51435" tIns="25718" rIns="51435" bIns="25718" numCol="1" anchor="t" anchorCtr="0" compatLnSpc="1">
                  <a:prstTxWarp prst="textNoShape">
                    <a:avLst/>
                  </a:prstTxWarp>
                </a:bodyPr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en-GB" sz="1600" b="1" kern="0" dirty="0">
                    <a:solidFill>
                      <a:prstClr val="black"/>
                    </a:solidFill>
                    <a:cs typeface="Arial" charset="0"/>
                  </a:endParaRPr>
                </a:p>
              </p:txBody>
            </p:sp>
          </p:grpSp>
          <p:grpSp>
            <p:nvGrpSpPr>
              <p:cNvPr id="2339" name="Group 2338"/>
              <p:cNvGrpSpPr/>
              <p:nvPr/>
            </p:nvGrpSpPr>
            <p:grpSpPr>
              <a:xfrm flipH="1">
                <a:off x="2636783" y="2114330"/>
                <a:ext cx="135877" cy="377058"/>
                <a:chOff x="4419600" y="2886076"/>
                <a:chExt cx="306388" cy="1073149"/>
              </a:xfrm>
              <a:solidFill>
                <a:srgbClr val="A92229"/>
              </a:solidFill>
            </p:grpSpPr>
            <p:sp>
              <p:nvSpPr>
                <p:cNvPr id="2367" name="Freeform 6"/>
                <p:cNvSpPr>
                  <a:spLocks/>
                </p:cNvSpPr>
                <p:nvPr/>
              </p:nvSpPr>
              <p:spPr bwMode="auto">
                <a:xfrm>
                  <a:off x="4479925" y="2886076"/>
                  <a:ext cx="190500" cy="192087"/>
                </a:xfrm>
                <a:custGeom>
                  <a:avLst/>
                  <a:gdLst>
                    <a:gd name="T0" fmla="*/ 19 w 51"/>
                    <a:gd name="T1" fmla="*/ 48 h 51"/>
                    <a:gd name="T2" fmla="*/ 47 w 51"/>
                    <a:gd name="T3" fmla="*/ 32 h 51"/>
                    <a:gd name="T4" fmla="*/ 32 w 51"/>
                    <a:gd name="T5" fmla="*/ 3 h 51"/>
                    <a:gd name="T6" fmla="*/ 3 w 51"/>
                    <a:gd name="T7" fmla="*/ 19 h 51"/>
                    <a:gd name="T8" fmla="*/ 19 w 51"/>
                    <a:gd name="T9" fmla="*/ 48 h 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1" h="51">
                      <a:moveTo>
                        <a:pt x="19" y="48"/>
                      </a:moveTo>
                      <a:cubicBezTo>
                        <a:pt x="31" y="51"/>
                        <a:pt x="44" y="44"/>
                        <a:pt x="47" y="32"/>
                      </a:cubicBezTo>
                      <a:cubicBezTo>
                        <a:pt x="51" y="20"/>
                        <a:pt x="44" y="7"/>
                        <a:pt x="32" y="3"/>
                      </a:cubicBezTo>
                      <a:cubicBezTo>
                        <a:pt x="19" y="0"/>
                        <a:pt x="7" y="7"/>
                        <a:pt x="3" y="19"/>
                      </a:cubicBezTo>
                      <a:cubicBezTo>
                        <a:pt x="0" y="31"/>
                        <a:pt x="7" y="44"/>
                        <a:pt x="19" y="4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51435" tIns="25718" rIns="51435" bIns="25718" numCol="1" anchor="t" anchorCtr="0" compatLnSpc="1">
                  <a:prstTxWarp prst="textNoShape">
                    <a:avLst/>
                  </a:prstTxWarp>
                </a:bodyPr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en-GB" sz="1600" b="1" kern="0" dirty="0">
                    <a:solidFill>
                      <a:prstClr val="black"/>
                    </a:solidFill>
                    <a:cs typeface="Arial" charset="0"/>
                  </a:endParaRPr>
                </a:p>
              </p:txBody>
            </p:sp>
            <p:sp>
              <p:nvSpPr>
                <p:cNvPr id="2368" name="Freeform 7"/>
                <p:cNvSpPr>
                  <a:spLocks/>
                </p:cNvSpPr>
                <p:nvPr/>
              </p:nvSpPr>
              <p:spPr bwMode="auto">
                <a:xfrm>
                  <a:off x="4419600" y="3122613"/>
                  <a:ext cx="306388" cy="836612"/>
                </a:xfrm>
                <a:custGeom>
                  <a:avLst/>
                  <a:gdLst>
                    <a:gd name="T0" fmla="*/ 70 w 82"/>
                    <a:gd name="T1" fmla="*/ 0 h 223"/>
                    <a:gd name="T2" fmla="*/ 70 w 82"/>
                    <a:gd name="T3" fmla="*/ 0 h 223"/>
                    <a:gd name="T4" fmla="*/ 12 w 82"/>
                    <a:gd name="T5" fmla="*/ 0 h 223"/>
                    <a:gd name="T6" fmla="*/ 12 w 82"/>
                    <a:gd name="T7" fmla="*/ 0 h 223"/>
                    <a:gd name="T8" fmla="*/ 0 w 82"/>
                    <a:gd name="T9" fmla="*/ 12 h 223"/>
                    <a:gd name="T10" fmla="*/ 0 w 82"/>
                    <a:gd name="T11" fmla="*/ 100 h 223"/>
                    <a:gd name="T12" fmla="*/ 12 w 82"/>
                    <a:gd name="T13" fmla="*/ 112 h 223"/>
                    <a:gd name="T14" fmla="*/ 16 w 82"/>
                    <a:gd name="T15" fmla="*/ 112 h 223"/>
                    <a:gd name="T16" fmla="*/ 16 w 82"/>
                    <a:gd name="T17" fmla="*/ 211 h 223"/>
                    <a:gd name="T18" fmla="*/ 28 w 82"/>
                    <a:gd name="T19" fmla="*/ 223 h 223"/>
                    <a:gd name="T20" fmla="*/ 41 w 82"/>
                    <a:gd name="T21" fmla="*/ 211 h 223"/>
                    <a:gd name="T22" fmla="*/ 41 w 82"/>
                    <a:gd name="T23" fmla="*/ 121 h 223"/>
                    <a:gd name="T24" fmla="*/ 42 w 82"/>
                    <a:gd name="T25" fmla="*/ 121 h 223"/>
                    <a:gd name="T26" fmla="*/ 42 w 82"/>
                    <a:gd name="T27" fmla="*/ 211 h 223"/>
                    <a:gd name="T28" fmla="*/ 54 w 82"/>
                    <a:gd name="T29" fmla="*/ 223 h 223"/>
                    <a:gd name="T30" fmla="*/ 66 w 82"/>
                    <a:gd name="T31" fmla="*/ 211 h 223"/>
                    <a:gd name="T32" fmla="*/ 66 w 82"/>
                    <a:gd name="T33" fmla="*/ 112 h 223"/>
                    <a:gd name="T34" fmla="*/ 70 w 82"/>
                    <a:gd name="T35" fmla="*/ 112 h 223"/>
                    <a:gd name="T36" fmla="*/ 82 w 82"/>
                    <a:gd name="T37" fmla="*/ 100 h 223"/>
                    <a:gd name="T38" fmla="*/ 82 w 82"/>
                    <a:gd name="T39" fmla="*/ 12 h 223"/>
                    <a:gd name="T40" fmla="*/ 70 w 82"/>
                    <a:gd name="T41" fmla="*/ 0 h 2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82" h="223">
                      <a:moveTo>
                        <a:pt x="70" y="0"/>
                      </a:moveTo>
                      <a:cubicBezTo>
                        <a:pt x="70" y="0"/>
                        <a:pt x="70" y="0"/>
                        <a:pt x="70" y="0"/>
                      </a:cubicBezTo>
                      <a:cubicBezTo>
                        <a:pt x="12" y="0"/>
                        <a:pt x="12" y="0"/>
                        <a:pt x="12" y="0"/>
                      </a:cubicBezTo>
                      <a:cubicBezTo>
                        <a:pt x="12" y="0"/>
                        <a:pt x="12" y="0"/>
                        <a:pt x="12" y="0"/>
                      </a:cubicBezTo>
                      <a:cubicBezTo>
                        <a:pt x="6" y="0"/>
                        <a:pt x="0" y="5"/>
                        <a:pt x="0" y="12"/>
                      </a:cubicBezTo>
                      <a:cubicBezTo>
                        <a:pt x="0" y="100"/>
                        <a:pt x="0" y="100"/>
                        <a:pt x="0" y="100"/>
                      </a:cubicBezTo>
                      <a:cubicBezTo>
                        <a:pt x="0" y="107"/>
                        <a:pt x="6" y="112"/>
                        <a:pt x="12" y="112"/>
                      </a:cubicBezTo>
                      <a:cubicBezTo>
                        <a:pt x="14" y="112"/>
                        <a:pt x="15" y="112"/>
                        <a:pt x="16" y="112"/>
                      </a:cubicBezTo>
                      <a:cubicBezTo>
                        <a:pt x="16" y="211"/>
                        <a:pt x="16" y="211"/>
                        <a:pt x="16" y="211"/>
                      </a:cubicBezTo>
                      <a:cubicBezTo>
                        <a:pt x="16" y="218"/>
                        <a:pt x="22" y="223"/>
                        <a:pt x="28" y="223"/>
                      </a:cubicBezTo>
                      <a:cubicBezTo>
                        <a:pt x="35" y="223"/>
                        <a:pt x="41" y="218"/>
                        <a:pt x="41" y="211"/>
                      </a:cubicBezTo>
                      <a:cubicBezTo>
                        <a:pt x="41" y="121"/>
                        <a:pt x="41" y="121"/>
                        <a:pt x="41" y="121"/>
                      </a:cubicBezTo>
                      <a:cubicBezTo>
                        <a:pt x="42" y="121"/>
                        <a:pt x="42" y="121"/>
                        <a:pt x="42" y="121"/>
                      </a:cubicBezTo>
                      <a:cubicBezTo>
                        <a:pt x="42" y="211"/>
                        <a:pt x="42" y="211"/>
                        <a:pt x="42" y="211"/>
                      </a:cubicBezTo>
                      <a:cubicBezTo>
                        <a:pt x="42" y="218"/>
                        <a:pt x="47" y="223"/>
                        <a:pt x="54" y="223"/>
                      </a:cubicBezTo>
                      <a:cubicBezTo>
                        <a:pt x="61" y="223"/>
                        <a:pt x="66" y="218"/>
                        <a:pt x="66" y="211"/>
                      </a:cubicBezTo>
                      <a:cubicBezTo>
                        <a:pt x="66" y="112"/>
                        <a:pt x="66" y="112"/>
                        <a:pt x="66" y="112"/>
                      </a:cubicBezTo>
                      <a:cubicBezTo>
                        <a:pt x="67" y="112"/>
                        <a:pt x="69" y="112"/>
                        <a:pt x="70" y="112"/>
                      </a:cubicBezTo>
                      <a:cubicBezTo>
                        <a:pt x="76" y="112"/>
                        <a:pt x="82" y="107"/>
                        <a:pt x="82" y="100"/>
                      </a:cubicBezTo>
                      <a:cubicBezTo>
                        <a:pt x="82" y="12"/>
                        <a:pt x="82" y="12"/>
                        <a:pt x="82" y="12"/>
                      </a:cubicBezTo>
                      <a:cubicBezTo>
                        <a:pt x="82" y="5"/>
                        <a:pt x="76" y="0"/>
                        <a:pt x="7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51435" tIns="25718" rIns="51435" bIns="25718" numCol="1" anchor="t" anchorCtr="0" compatLnSpc="1">
                  <a:prstTxWarp prst="textNoShape">
                    <a:avLst/>
                  </a:prstTxWarp>
                </a:bodyPr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en-GB" sz="1600" b="1" kern="0" dirty="0">
                    <a:solidFill>
                      <a:prstClr val="black"/>
                    </a:solidFill>
                    <a:cs typeface="Arial" charset="0"/>
                  </a:endParaRPr>
                </a:p>
              </p:txBody>
            </p:sp>
          </p:grpSp>
          <p:grpSp>
            <p:nvGrpSpPr>
              <p:cNvPr id="2340" name="Group 2339"/>
              <p:cNvGrpSpPr/>
              <p:nvPr/>
            </p:nvGrpSpPr>
            <p:grpSpPr>
              <a:xfrm flipH="1">
                <a:off x="2828230" y="2114330"/>
                <a:ext cx="135877" cy="377058"/>
                <a:chOff x="4419600" y="2886076"/>
                <a:chExt cx="306388" cy="1073149"/>
              </a:xfrm>
              <a:solidFill>
                <a:srgbClr val="A92229"/>
              </a:solidFill>
            </p:grpSpPr>
            <p:sp>
              <p:nvSpPr>
                <p:cNvPr id="2365" name="Freeform 6"/>
                <p:cNvSpPr>
                  <a:spLocks/>
                </p:cNvSpPr>
                <p:nvPr/>
              </p:nvSpPr>
              <p:spPr bwMode="auto">
                <a:xfrm>
                  <a:off x="4479925" y="2886076"/>
                  <a:ext cx="190500" cy="192087"/>
                </a:xfrm>
                <a:custGeom>
                  <a:avLst/>
                  <a:gdLst>
                    <a:gd name="T0" fmla="*/ 19 w 51"/>
                    <a:gd name="T1" fmla="*/ 48 h 51"/>
                    <a:gd name="T2" fmla="*/ 47 w 51"/>
                    <a:gd name="T3" fmla="*/ 32 h 51"/>
                    <a:gd name="T4" fmla="*/ 32 w 51"/>
                    <a:gd name="T5" fmla="*/ 3 h 51"/>
                    <a:gd name="T6" fmla="*/ 3 w 51"/>
                    <a:gd name="T7" fmla="*/ 19 h 51"/>
                    <a:gd name="T8" fmla="*/ 19 w 51"/>
                    <a:gd name="T9" fmla="*/ 48 h 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1" h="51">
                      <a:moveTo>
                        <a:pt x="19" y="48"/>
                      </a:moveTo>
                      <a:cubicBezTo>
                        <a:pt x="31" y="51"/>
                        <a:pt x="44" y="44"/>
                        <a:pt x="47" y="32"/>
                      </a:cubicBezTo>
                      <a:cubicBezTo>
                        <a:pt x="51" y="20"/>
                        <a:pt x="44" y="7"/>
                        <a:pt x="32" y="3"/>
                      </a:cubicBezTo>
                      <a:cubicBezTo>
                        <a:pt x="19" y="0"/>
                        <a:pt x="7" y="7"/>
                        <a:pt x="3" y="19"/>
                      </a:cubicBezTo>
                      <a:cubicBezTo>
                        <a:pt x="0" y="31"/>
                        <a:pt x="7" y="44"/>
                        <a:pt x="19" y="4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51435" tIns="25718" rIns="51435" bIns="25718" numCol="1" anchor="t" anchorCtr="0" compatLnSpc="1">
                  <a:prstTxWarp prst="textNoShape">
                    <a:avLst/>
                  </a:prstTxWarp>
                </a:bodyPr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en-GB" sz="1600" b="1" kern="0" dirty="0">
                    <a:solidFill>
                      <a:prstClr val="black"/>
                    </a:solidFill>
                    <a:cs typeface="Arial" charset="0"/>
                  </a:endParaRPr>
                </a:p>
              </p:txBody>
            </p:sp>
            <p:sp>
              <p:nvSpPr>
                <p:cNvPr id="2366" name="Freeform 7"/>
                <p:cNvSpPr>
                  <a:spLocks/>
                </p:cNvSpPr>
                <p:nvPr/>
              </p:nvSpPr>
              <p:spPr bwMode="auto">
                <a:xfrm>
                  <a:off x="4419600" y="3122613"/>
                  <a:ext cx="306388" cy="836612"/>
                </a:xfrm>
                <a:custGeom>
                  <a:avLst/>
                  <a:gdLst>
                    <a:gd name="T0" fmla="*/ 70 w 82"/>
                    <a:gd name="T1" fmla="*/ 0 h 223"/>
                    <a:gd name="T2" fmla="*/ 70 w 82"/>
                    <a:gd name="T3" fmla="*/ 0 h 223"/>
                    <a:gd name="T4" fmla="*/ 12 w 82"/>
                    <a:gd name="T5" fmla="*/ 0 h 223"/>
                    <a:gd name="T6" fmla="*/ 12 w 82"/>
                    <a:gd name="T7" fmla="*/ 0 h 223"/>
                    <a:gd name="T8" fmla="*/ 0 w 82"/>
                    <a:gd name="T9" fmla="*/ 12 h 223"/>
                    <a:gd name="T10" fmla="*/ 0 w 82"/>
                    <a:gd name="T11" fmla="*/ 100 h 223"/>
                    <a:gd name="T12" fmla="*/ 12 w 82"/>
                    <a:gd name="T13" fmla="*/ 112 h 223"/>
                    <a:gd name="T14" fmla="*/ 16 w 82"/>
                    <a:gd name="T15" fmla="*/ 112 h 223"/>
                    <a:gd name="T16" fmla="*/ 16 w 82"/>
                    <a:gd name="T17" fmla="*/ 211 h 223"/>
                    <a:gd name="T18" fmla="*/ 28 w 82"/>
                    <a:gd name="T19" fmla="*/ 223 h 223"/>
                    <a:gd name="T20" fmla="*/ 41 w 82"/>
                    <a:gd name="T21" fmla="*/ 211 h 223"/>
                    <a:gd name="T22" fmla="*/ 41 w 82"/>
                    <a:gd name="T23" fmla="*/ 121 h 223"/>
                    <a:gd name="T24" fmla="*/ 42 w 82"/>
                    <a:gd name="T25" fmla="*/ 121 h 223"/>
                    <a:gd name="T26" fmla="*/ 42 w 82"/>
                    <a:gd name="T27" fmla="*/ 211 h 223"/>
                    <a:gd name="T28" fmla="*/ 54 w 82"/>
                    <a:gd name="T29" fmla="*/ 223 h 223"/>
                    <a:gd name="T30" fmla="*/ 66 w 82"/>
                    <a:gd name="T31" fmla="*/ 211 h 223"/>
                    <a:gd name="T32" fmla="*/ 66 w 82"/>
                    <a:gd name="T33" fmla="*/ 112 h 223"/>
                    <a:gd name="T34" fmla="*/ 70 w 82"/>
                    <a:gd name="T35" fmla="*/ 112 h 223"/>
                    <a:gd name="T36" fmla="*/ 82 w 82"/>
                    <a:gd name="T37" fmla="*/ 100 h 223"/>
                    <a:gd name="T38" fmla="*/ 82 w 82"/>
                    <a:gd name="T39" fmla="*/ 12 h 223"/>
                    <a:gd name="T40" fmla="*/ 70 w 82"/>
                    <a:gd name="T41" fmla="*/ 0 h 2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82" h="223">
                      <a:moveTo>
                        <a:pt x="70" y="0"/>
                      </a:moveTo>
                      <a:cubicBezTo>
                        <a:pt x="70" y="0"/>
                        <a:pt x="70" y="0"/>
                        <a:pt x="70" y="0"/>
                      </a:cubicBezTo>
                      <a:cubicBezTo>
                        <a:pt x="12" y="0"/>
                        <a:pt x="12" y="0"/>
                        <a:pt x="12" y="0"/>
                      </a:cubicBezTo>
                      <a:cubicBezTo>
                        <a:pt x="12" y="0"/>
                        <a:pt x="12" y="0"/>
                        <a:pt x="12" y="0"/>
                      </a:cubicBezTo>
                      <a:cubicBezTo>
                        <a:pt x="6" y="0"/>
                        <a:pt x="0" y="5"/>
                        <a:pt x="0" y="12"/>
                      </a:cubicBezTo>
                      <a:cubicBezTo>
                        <a:pt x="0" y="100"/>
                        <a:pt x="0" y="100"/>
                        <a:pt x="0" y="100"/>
                      </a:cubicBezTo>
                      <a:cubicBezTo>
                        <a:pt x="0" y="107"/>
                        <a:pt x="6" y="112"/>
                        <a:pt x="12" y="112"/>
                      </a:cubicBezTo>
                      <a:cubicBezTo>
                        <a:pt x="14" y="112"/>
                        <a:pt x="15" y="112"/>
                        <a:pt x="16" y="112"/>
                      </a:cubicBezTo>
                      <a:cubicBezTo>
                        <a:pt x="16" y="211"/>
                        <a:pt x="16" y="211"/>
                        <a:pt x="16" y="211"/>
                      </a:cubicBezTo>
                      <a:cubicBezTo>
                        <a:pt x="16" y="218"/>
                        <a:pt x="22" y="223"/>
                        <a:pt x="28" y="223"/>
                      </a:cubicBezTo>
                      <a:cubicBezTo>
                        <a:pt x="35" y="223"/>
                        <a:pt x="41" y="218"/>
                        <a:pt x="41" y="211"/>
                      </a:cubicBezTo>
                      <a:cubicBezTo>
                        <a:pt x="41" y="121"/>
                        <a:pt x="41" y="121"/>
                        <a:pt x="41" y="121"/>
                      </a:cubicBezTo>
                      <a:cubicBezTo>
                        <a:pt x="42" y="121"/>
                        <a:pt x="42" y="121"/>
                        <a:pt x="42" y="121"/>
                      </a:cubicBezTo>
                      <a:cubicBezTo>
                        <a:pt x="42" y="211"/>
                        <a:pt x="42" y="211"/>
                        <a:pt x="42" y="211"/>
                      </a:cubicBezTo>
                      <a:cubicBezTo>
                        <a:pt x="42" y="218"/>
                        <a:pt x="47" y="223"/>
                        <a:pt x="54" y="223"/>
                      </a:cubicBezTo>
                      <a:cubicBezTo>
                        <a:pt x="61" y="223"/>
                        <a:pt x="66" y="218"/>
                        <a:pt x="66" y="211"/>
                      </a:cubicBezTo>
                      <a:cubicBezTo>
                        <a:pt x="66" y="112"/>
                        <a:pt x="66" y="112"/>
                        <a:pt x="66" y="112"/>
                      </a:cubicBezTo>
                      <a:cubicBezTo>
                        <a:pt x="67" y="112"/>
                        <a:pt x="69" y="112"/>
                        <a:pt x="70" y="112"/>
                      </a:cubicBezTo>
                      <a:cubicBezTo>
                        <a:pt x="76" y="112"/>
                        <a:pt x="82" y="107"/>
                        <a:pt x="82" y="100"/>
                      </a:cubicBezTo>
                      <a:cubicBezTo>
                        <a:pt x="82" y="12"/>
                        <a:pt x="82" y="12"/>
                        <a:pt x="82" y="12"/>
                      </a:cubicBezTo>
                      <a:cubicBezTo>
                        <a:pt x="82" y="5"/>
                        <a:pt x="76" y="0"/>
                        <a:pt x="7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51435" tIns="25718" rIns="51435" bIns="25718" numCol="1" anchor="t" anchorCtr="0" compatLnSpc="1">
                  <a:prstTxWarp prst="textNoShape">
                    <a:avLst/>
                  </a:prstTxWarp>
                </a:bodyPr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en-GB" sz="1600" b="1" kern="0" dirty="0">
                    <a:solidFill>
                      <a:prstClr val="black"/>
                    </a:solidFill>
                    <a:cs typeface="Arial" charset="0"/>
                  </a:endParaRPr>
                </a:p>
              </p:txBody>
            </p:sp>
          </p:grpSp>
          <p:grpSp>
            <p:nvGrpSpPr>
              <p:cNvPr id="2341" name="Group 2340"/>
              <p:cNvGrpSpPr/>
              <p:nvPr/>
            </p:nvGrpSpPr>
            <p:grpSpPr>
              <a:xfrm flipH="1">
                <a:off x="3019677" y="2114330"/>
                <a:ext cx="135877" cy="377058"/>
                <a:chOff x="4419600" y="2886076"/>
                <a:chExt cx="306388" cy="1073149"/>
              </a:xfrm>
              <a:solidFill>
                <a:srgbClr val="A92229"/>
              </a:solidFill>
            </p:grpSpPr>
            <p:sp>
              <p:nvSpPr>
                <p:cNvPr id="2363" name="Freeform 6"/>
                <p:cNvSpPr>
                  <a:spLocks/>
                </p:cNvSpPr>
                <p:nvPr/>
              </p:nvSpPr>
              <p:spPr bwMode="auto">
                <a:xfrm>
                  <a:off x="4479925" y="2886076"/>
                  <a:ext cx="190500" cy="192087"/>
                </a:xfrm>
                <a:custGeom>
                  <a:avLst/>
                  <a:gdLst>
                    <a:gd name="T0" fmla="*/ 19 w 51"/>
                    <a:gd name="T1" fmla="*/ 48 h 51"/>
                    <a:gd name="T2" fmla="*/ 47 w 51"/>
                    <a:gd name="T3" fmla="*/ 32 h 51"/>
                    <a:gd name="T4" fmla="*/ 32 w 51"/>
                    <a:gd name="T5" fmla="*/ 3 h 51"/>
                    <a:gd name="T6" fmla="*/ 3 w 51"/>
                    <a:gd name="T7" fmla="*/ 19 h 51"/>
                    <a:gd name="T8" fmla="*/ 19 w 51"/>
                    <a:gd name="T9" fmla="*/ 48 h 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1" h="51">
                      <a:moveTo>
                        <a:pt x="19" y="48"/>
                      </a:moveTo>
                      <a:cubicBezTo>
                        <a:pt x="31" y="51"/>
                        <a:pt x="44" y="44"/>
                        <a:pt x="47" y="32"/>
                      </a:cubicBezTo>
                      <a:cubicBezTo>
                        <a:pt x="51" y="20"/>
                        <a:pt x="44" y="7"/>
                        <a:pt x="32" y="3"/>
                      </a:cubicBezTo>
                      <a:cubicBezTo>
                        <a:pt x="19" y="0"/>
                        <a:pt x="7" y="7"/>
                        <a:pt x="3" y="19"/>
                      </a:cubicBezTo>
                      <a:cubicBezTo>
                        <a:pt x="0" y="31"/>
                        <a:pt x="7" y="44"/>
                        <a:pt x="19" y="4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51435" tIns="25718" rIns="51435" bIns="25718" numCol="1" anchor="t" anchorCtr="0" compatLnSpc="1">
                  <a:prstTxWarp prst="textNoShape">
                    <a:avLst/>
                  </a:prstTxWarp>
                </a:bodyPr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en-GB" sz="1600" b="1" kern="0" dirty="0">
                    <a:solidFill>
                      <a:prstClr val="black"/>
                    </a:solidFill>
                    <a:cs typeface="Arial" charset="0"/>
                  </a:endParaRPr>
                </a:p>
              </p:txBody>
            </p:sp>
            <p:sp>
              <p:nvSpPr>
                <p:cNvPr id="2364" name="Freeform 7"/>
                <p:cNvSpPr>
                  <a:spLocks/>
                </p:cNvSpPr>
                <p:nvPr/>
              </p:nvSpPr>
              <p:spPr bwMode="auto">
                <a:xfrm>
                  <a:off x="4419600" y="3122613"/>
                  <a:ext cx="306388" cy="836612"/>
                </a:xfrm>
                <a:custGeom>
                  <a:avLst/>
                  <a:gdLst>
                    <a:gd name="T0" fmla="*/ 70 w 82"/>
                    <a:gd name="T1" fmla="*/ 0 h 223"/>
                    <a:gd name="T2" fmla="*/ 70 w 82"/>
                    <a:gd name="T3" fmla="*/ 0 h 223"/>
                    <a:gd name="T4" fmla="*/ 12 w 82"/>
                    <a:gd name="T5" fmla="*/ 0 h 223"/>
                    <a:gd name="T6" fmla="*/ 12 w 82"/>
                    <a:gd name="T7" fmla="*/ 0 h 223"/>
                    <a:gd name="T8" fmla="*/ 0 w 82"/>
                    <a:gd name="T9" fmla="*/ 12 h 223"/>
                    <a:gd name="T10" fmla="*/ 0 w 82"/>
                    <a:gd name="T11" fmla="*/ 100 h 223"/>
                    <a:gd name="T12" fmla="*/ 12 w 82"/>
                    <a:gd name="T13" fmla="*/ 112 h 223"/>
                    <a:gd name="T14" fmla="*/ 16 w 82"/>
                    <a:gd name="T15" fmla="*/ 112 h 223"/>
                    <a:gd name="T16" fmla="*/ 16 w 82"/>
                    <a:gd name="T17" fmla="*/ 211 h 223"/>
                    <a:gd name="T18" fmla="*/ 28 w 82"/>
                    <a:gd name="T19" fmla="*/ 223 h 223"/>
                    <a:gd name="T20" fmla="*/ 41 w 82"/>
                    <a:gd name="T21" fmla="*/ 211 h 223"/>
                    <a:gd name="T22" fmla="*/ 41 w 82"/>
                    <a:gd name="T23" fmla="*/ 121 h 223"/>
                    <a:gd name="T24" fmla="*/ 42 w 82"/>
                    <a:gd name="T25" fmla="*/ 121 h 223"/>
                    <a:gd name="T26" fmla="*/ 42 w 82"/>
                    <a:gd name="T27" fmla="*/ 211 h 223"/>
                    <a:gd name="T28" fmla="*/ 54 w 82"/>
                    <a:gd name="T29" fmla="*/ 223 h 223"/>
                    <a:gd name="T30" fmla="*/ 66 w 82"/>
                    <a:gd name="T31" fmla="*/ 211 h 223"/>
                    <a:gd name="T32" fmla="*/ 66 w 82"/>
                    <a:gd name="T33" fmla="*/ 112 h 223"/>
                    <a:gd name="T34" fmla="*/ 70 w 82"/>
                    <a:gd name="T35" fmla="*/ 112 h 223"/>
                    <a:gd name="T36" fmla="*/ 82 w 82"/>
                    <a:gd name="T37" fmla="*/ 100 h 223"/>
                    <a:gd name="T38" fmla="*/ 82 w 82"/>
                    <a:gd name="T39" fmla="*/ 12 h 223"/>
                    <a:gd name="T40" fmla="*/ 70 w 82"/>
                    <a:gd name="T41" fmla="*/ 0 h 2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82" h="223">
                      <a:moveTo>
                        <a:pt x="70" y="0"/>
                      </a:moveTo>
                      <a:cubicBezTo>
                        <a:pt x="70" y="0"/>
                        <a:pt x="70" y="0"/>
                        <a:pt x="70" y="0"/>
                      </a:cubicBezTo>
                      <a:cubicBezTo>
                        <a:pt x="12" y="0"/>
                        <a:pt x="12" y="0"/>
                        <a:pt x="12" y="0"/>
                      </a:cubicBezTo>
                      <a:cubicBezTo>
                        <a:pt x="12" y="0"/>
                        <a:pt x="12" y="0"/>
                        <a:pt x="12" y="0"/>
                      </a:cubicBezTo>
                      <a:cubicBezTo>
                        <a:pt x="6" y="0"/>
                        <a:pt x="0" y="5"/>
                        <a:pt x="0" y="12"/>
                      </a:cubicBezTo>
                      <a:cubicBezTo>
                        <a:pt x="0" y="100"/>
                        <a:pt x="0" y="100"/>
                        <a:pt x="0" y="100"/>
                      </a:cubicBezTo>
                      <a:cubicBezTo>
                        <a:pt x="0" y="107"/>
                        <a:pt x="6" y="112"/>
                        <a:pt x="12" y="112"/>
                      </a:cubicBezTo>
                      <a:cubicBezTo>
                        <a:pt x="14" y="112"/>
                        <a:pt x="15" y="112"/>
                        <a:pt x="16" y="112"/>
                      </a:cubicBezTo>
                      <a:cubicBezTo>
                        <a:pt x="16" y="211"/>
                        <a:pt x="16" y="211"/>
                        <a:pt x="16" y="211"/>
                      </a:cubicBezTo>
                      <a:cubicBezTo>
                        <a:pt x="16" y="218"/>
                        <a:pt x="22" y="223"/>
                        <a:pt x="28" y="223"/>
                      </a:cubicBezTo>
                      <a:cubicBezTo>
                        <a:pt x="35" y="223"/>
                        <a:pt x="41" y="218"/>
                        <a:pt x="41" y="211"/>
                      </a:cubicBezTo>
                      <a:cubicBezTo>
                        <a:pt x="41" y="121"/>
                        <a:pt x="41" y="121"/>
                        <a:pt x="41" y="121"/>
                      </a:cubicBezTo>
                      <a:cubicBezTo>
                        <a:pt x="42" y="121"/>
                        <a:pt x="42" y="121"/>
                        <a:pt x="42" y="121"/>
                      </a:cubicBezTo>
                      <a:cubicBezTo>
                        <a:pt x="42" y="211"/>
                        <a:pt x="42" y="211"/>
                        <a:pt x="42" y="211"/>
                      </a:cubicBezTo>
                      <a:cubicBezTo>
                        <a:pt x="42" y="218"/>
                        <a:pt x="47" y="223"/>
                        <a:pt x="54" y="223"/>
                      </a:cubicBezTo>
                      <a:cubicBezTo>
                        <a:pt x="61" y="223"/>
                        <a:pt x="66" y="218"/>
                        <a:pt x="66" y="211"/>
                      </a:cubicBezTo>
                      <a:cubicBezTo>
                        <a:pt x="66" y="112"/>
                        <a:pt x="66" y="112"/>
                        <a:pt x="66" y="112"/>
                      </a:cubicBezTo>
                      <a:cubicBezTo>
                        <a:pt x="67" y="112"/>
                        <a:pt x="69" y="112"/>
                        <a:pt x="70" y="112"/>
                      </a:cubicBezTo>
                      <a:cubicBezTo>
                        <a:pt x="76" y="112"/>
                        <a:pt x="82" y="107"/>
                        <a:pt x="82" y="100"/>
                      </a:cubicBezTo>
                      <a:cubicBezTo>
                        <a:pt x="82" y="12"/>
                        <a:pt x="82" y="12"/>
                        <a:pt x="82" y="12"/>
                      </a:cubicBezTo>
                      <a:cubicBezTo>
                        <a:pt x="82" y="5"/>
                        <a:pt x="76" y="0"/>
                        <a:pt x="7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51435" tIns="25718" rIns="51435" bIns="25718" numCol="1" anchor="t" anchorCtr="0" compatLnSpc="1">
                  <a:prstTxWarp prst="textNoShape">
                    <a:avLst/>
                  </a:prstTxWarp>
                </a:bodyPr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en-GB" sz="1600" b="1" kern="0" dirty="0">
                    <a:solidFill>
                      <a:prstClr val="black"/>
                    </a:solidFill>
                    <a:cs typeface="Arial" charset="0"/>
                  </a:endParaRPr>
                </a:p>
              </p:txBody>
            </p:sp>
          </p:grpSp>
          <p:grpSp>
            <p:nvGrpSpPr>
              <p:cNvPr id="2342" name="Group 2341"/>
              <p:cNvGrpSpPr/>
              <p:nvPr/>
            </p:nvGrpSpPr>
            <p:grpSpPr>
              <a:xfrm flipH="1">
                <a:off x="3211124" y="2114330"/>
                <a:ext cx="135877" cy="377058"/>
                <a:chOff x="4419600" y="2886076"/>
                <a:chExt cx="306388" cy="1073149"/>
              </a:xfrm>
              <a:solidFill>
                <a:srgbClr val="A92229"/>
              </a:solidFill>
            </p:grpSpPr>
            <p:sp>
              <p:nvSpPr>
                <p:cNvPr id="2361" name="Freeform 6"/>
                <p:cNvSpPr>
                  <a:spLocks/>
                </p:cNvSpPr>
                <p:nvPr/>
              </p:nvSpPr>
              <p:spPr bwMode="auto">
                <a:xfrm>
                  <a:off x="4479925" y="2886076"/>
                  <a:ext cx="190500" cy="192087"/>
                </a:xfrm>
                <a:custGeom>
                  <a:avLst/>
                  <a:gdLst>
                    <a:gd name="T0" fmla="*/ 19 w 51"/>
                    <a:gd name="T1" fmla="*/ 48 h 51"/>
                    <a:gd name="T2" fmla="*/ 47 w 51"/>
                    <a:gd name="T3" fmla="*/ 32 h 51"/>
                    <a:gd name="T4" fmla="*/ 32 w 51"/>
                    <a:gd name="T5" fmla="*/ 3 h 51"/>
                    <a:gd name="T6" fmla="*/ 3 w 51"/>
                    <a:gd name="T7" fmla="*/ 19 h 51"/>
                    <a:gd name="T8" fmla="*/ 19 w 51"/>
                    <a:gd name="T9" fmla="*/ 48 h 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1" h="51">
                      <a:moveTo>
                        <a:pt x="19" y="48"/>
                      </a:moveTo>
                      <a:cubicBezTo>
                        <a:pt x="31" y="51"/>
                        <a:pt x="44" y="44"/>
                        <a:pt x="47" y="32"/>
                      </a:cubicBezTo>
                      <a:cubicBezTo>
                        <a:pt x="51" y="20"/>
                        <a:pt x="44" y="7"/>
                        <a:pt x="32" y="3"/>
                      </a:cubicBezTo>
                      <a:cubicBezTo>
                        <a:pt x="19" y="0"/>
                        <a:pt x="7" y="7"/>
                        <a:pt x="3" y="19"/>
                      </a:cubicBezTo>
                      <a:cubicBezTo>
                        <a:pt x="0" y="31"/>
                        <a:pt x="7" y="44"/>
                        <a:pt x="19" y="4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51435" tIns="25718" rIns="51435" bIns="25718" numCol="1" anchor="t" anchorCtr="0" compatLnSpc="1">
                  <a:prstTxWarp prst="textNoShape">
                    <a:avLst/>
                  </a:prstTxWarp>
                </a:bodyPr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en-GB" sz="1600" b="1" kern="0" dirty="0">
                    <a:solidFill>
                      <a:prstClr val="black"/>
                    </a:solidFill>
                    <a:cs typeface="Arial" charset="0"/>
                  </a:endParaRPr>
                </a:p>
              </p:txBody>
            </p:sp>
            <p:sp>
              <p:nvSpPr>
                <p:cNvPr id="2362" name="Freeform 7"/>
                <p:cNvSpPr>
                  <a:spLocks/>
                </p:cNvSpPr>
                <p:nvPr/>
              </p:nvSpPr>
              <p:spPr bwMode="auto">
                <a:xfrm>
                  <a:off x="4419600" y="3122613"/>
                  <a:ext cx="306388" cy="836612"/>
                </a:xfrm>
                <a:custGeom>
                  <a:avLst/>
                  <a:gdLst>
                    <a:gd name="T0" fmla="*/ 70 w 82"/>
                    <a:gd name="T1" fmla="*/ 0 h 223"/>
                    <a:gd name="T2" fmla="*/ 70 w 82"/>
                    <a:gd name="T3" fmla="*/ 0 h 223"/>
                    <a:gd name="T4" fmla="*/ 12 w 82"/>
                    <a:gd name="T5" fmla="*/ 0 h 223"/>
                    <a:gd name="T6" fmla="*/ 12 w 82"/>
                    <a:gd name="T7" fmla="*/ 0 h 223"/>
                    <a:gd name="T8" fmla="*/ 0 w 82"/>
                    <a:gd name="T9" fmla="*/ 12 h 223"/>
                    <a:gd name="T10" fmla="*/ 0 w 82"/>
                    <a:gd name="T11" fmla="*/ 100 h 223"/>
                    <a:gd name="T12" fmla="*/ 12 w 82"/>
                    <a:gd name="T13" fmla="*/ 112 h 223"/>
                    <a:gd name="T14" fmla="*/ 16 w 82"/>
                    <a:gd name="T15" fmla="*/ 112 h 223"/>
                    <a:gd name="T16" fmla="*/ 16 w 82"/>
                    <a:gd name="T17" fmla="*/ 211 h 223"/>
                    <a:gd name="T18" fmla="*/ 28 w 82"/>
                    <a:gd name="T19" fmla="*/ 223 h 223"/>
                    <a:gd name="T20" fmla="*/ 41 w 82"/>
                    <a:gd name="T21" fmla="*/ 211 h 223"/>
                    <a:gd name="T22" fmla="*/ 41 w 82"/>
                    <a:gd name="T23" fmla="*/ 121 h 223"/>
                    <a:gd name="T24" fmla="*/ 42 w 82"/>
                    <a:gd name="T25" fmla="*/ 121 h 223"/>
                    <a:gd name="T26" fmla="*/ 42 w 82"/>
                    <a:gd name="T27" fmla="*/ 211 h 223"/>
                    <a:gd name="T28" fmla="*/ 54 w 82"/>
                    <a:gd name="T29" fmla="*/ 223 h 223"/>
                    <a:gd name="T30" fmla="*/ 66 w 82"/>
                    <a:gd name="T31" fmla="*/ 211 h 223"/>
                    <a:gd name="T32" fmla="*/ 66 w 82"/>
                    <a:gd name="T33" fmla="*/ 112 h 223"/>
                    <a:gd name="T34" fmla="*/ 70 w 82"/>
                    <a:gd name="T35" fmla="*/ 112 h 223"/>
                    <a:gd name="T36" fmla="*/ 82 w 82"/>
                    <a:gd name="T37" fmla="*/ 100 h 223"/>
                    <a:gd name="T38" fmla="*/ 82 w 82"/>
                    <a:gd name="T39" fmla="*/ 12 h 223"/>
                    <a:gd name="T40" fmla="*/ 70 w 82"/>
                    <a:gd name="T41" fmla="*/ 0 h 2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82" h="223">
                      <a:moveTo>
                        <a:pt x="70" y="0"/>
                      </a:moveTo>
                      <a:cubicBezTo>
                        <a:pt x="70" y="0"/>
                        <a:pt x="70" y="0"/>
                        <a:pt x="70" y="0"/>
                      </a:cubicBezTo>
                      <a:cubicBezTo>
                        <a:pt x="12" y="0"/>
                        <a:pt x="12" y="0"/>
                        <a:pt x="12" y="0"/>
                      </a:cubicBezTo>
                      <a:cubicBezTo>
                        <a:pt x="12" y="0"/>
                        <a:pt x="12" y="0"/>
                        <a:pt x="12" y="0"/>
                      </a:cubicBezTo>
                      <a:cubicBezTo>
                        <a:pt x="6" y="0"/>
                        <a:pt x="0" y="5"/>
                        <a:pt x="0" y="12"/>
                      </a:cubicBezTo>
                      <a:cubicBezTo>
                        <a:pt x="0" y="100"/>
                        <a:pt x="0" y="100"/>
                        <a:pt x="0" y="100"/>
                      </a:cubicBezTo>
                      <a:cubicBezTo>
                        <a:pt x="0" y="107"/>
                        <a:pt x="6" y="112"/>
                        <a:pt x="12" y="112"/>
                      </a:cubicBezTo>
                      <a:cubicBezTo>
                        <a:pt x="14" y="112"/>
                        <a:pt x="15" y="112"/>
                        <a:pt x="16" y="112"/>
                      </a:cubicBezTo>
                      <a:cubicBezTo>
                        <a:pt x="16" y="211"/>
                        <a:pt x="16" y="211"/>
                        <a:pt x="16" y="211"/>
                      </a:cubicBezTo>
                      <a:cubicBezTo>
                        <a:pt x="16" y="218"/>
                        <a:pt x="22" y="223"/>
                        <a:pt x="28" y="223"/>
                      </a:cubicBezTo>
                      <a:cubicBezTo>
                        <a:pt x="35" y="223"/>
                        <a:pt x="41" y="218"/>
                        <a:pt x="41" y="211"/>
                      </a:cubicBezTo>
                      <a:cubicBezTo>
                        <a:pt x="41" y="121"/>
                        <a:pt x="41" y="121"/>
                        <a:pt x="41" y="121"/>
                      </a:cubicBezTo>
                      <a:cubicBezTo>
                        <a:pt x="42" y="121"/>
                        <a:pt x="42" y="121"/>
                        <a:pt x="42" y="121"/>
                      </a:cubicBezTo>
                      <a:cubicBezTo>
                        <a:pt x="42" y="211"/>
                        <a:pt x="42" y="211"/>
                        <a:pt x="42" y="211"/>
                      </a:cubicBezTo>
                      <a:cubicBezTo>
                        <a:pt x="42" y="218"/>
                        <a:pt x="47" y="223"/>
                        <a:pt x="54" y="223"/>
                      </a:cubicBezTo>
                      <a:cubicBezTo>
                        <a:pt x="61" y="223"/>
                        <a:pt x="66" y="218"/>
                        <a:pt x="66" y="211"/>
                      </a:cubicBezTo>
                      <a:cubicBezTo>
                        <a:pt x="66" y="112"/>
                        <a:pt x="66" y="112"/>
                        <a:pt x="66" y="112"/>
                      </a:cubicBezTo>
                      <a:cubicBezTo>
                        <a:pt x="67" y="112"/>
                        <a:pt x="69" y="112"/>
                        <a:pt x="70" y="112"/>
                      </a:cubicBezTo>
                      <a:cubicBezTo>
                        <a:pt x="76" y="112"/>
                        <a:pt x="82" y="107"/>
                        <a:pt x="82" y="100"/>
                      </a:cubicBezTo>
                      <a:cubicBezTo>
                        <a:pt x="82" y="12"/>
                        <a:pt x="82" y="12"/>
                        <a:pt x="82" y="12"/>
                      </a:cubicBezTo>
                      <a:cubicBezTo>
                        <a:pt x="82" y="5"/>
                        <a:pt x="76" y="0"/>
                        <a:pt x="7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51435" tIns="25718" rIns="51435" bIns="25718" numCol="1" anchor="t" anchorCtr="0" compatLnSpc="1">
                  <a:prstTxWarp prst="textNoShape">
                    <a:avLst/>
                  </a:prstTxWarp>
                </a:bodyPr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en-GB" sz="1600" b="1" kern="0" dirty="0">
                    <a:solidFill>
                      <a:prstClr val="black"/>
                    </a:solidFill>
                    <a:cs typeface="Arial" charset="0"/>
                  </a:endParaRPr>
                </a:p>
              </p:txBody>
            </p:sp>
          </p:grpSp>
          <p:grpSp>
            <p:nvGrpSpPr>
              <p:cNvPr id="2343" name="Group 2342"/>
              <p:cNvGrpSpPr/>
              <p:nvPr/>
            </p:nvGrpSpPr>
            <p:grpSpPr>
              <a:xfrm flipH="1">
                <a:off x="3402572" y="2114330"/>
                <a:ext cx="135877" cy="377058"/>
                <a:chOff x="4419600" y="2886076"/>
                <a:chExt cx="306388" cy="1073149"/>
              </a:xfrm>
              <a:solidFill>
                <a:srgbClr val="A92229"/>
              </a:solidFill>
            </p:grpSpPr>
            <p:sp>
              <p:nvSpPr>
                <p:cNvPr id="2359" name="Freeform 6"/>
                <p:cNvSpPr>
                  <a:spLocks/>
                </p:cNvSpPr>
                <p:nvPr/>
              </p:nvSpPr>
              <p:spPr bwMode="auto">
                <a:xfrm>
                  <a:off x="4479925" y="2886076"/>
                  <a:ext cx="190500" cy="192087"/>
                </a:xfrm>
                <a:custGeom>
                  <a:avLst/>
                  <a:gdLst>
                    <a:gd name="T0" fmla="*/ 19 w 51"/>
                    <a:gd name="T1" fmla="*/ 48 h 51"/>
                    <a:gd name="T2" fmla="*/ 47 w 51"/>
                    <a:gd name="T3" fmla="*/ 32 h 51"/>
                    <a:gd name="T4" fmla="*/ 32 w 51"/>
                    <a:gd name="T5" fmla="*/ 3 h 51"/>
                    <a:gd name="T6" fmla="*/ 3 w 51"/>
                    <a:gd name="T7" fmla="*/ 19 h 51"/>
                    <a:gd name="T8" fmla="*/ 19 w 51"/>
                    <a:gd name="T9" fmla="*/ 48 h 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1" h="51">
                      <a:moveTo>
                        <a:pt x="19" y="48"/>
                      </a:moveTo>
                      <a:cubicBezTo>
                        <a:pt x="31" y="51"/>
                        <a:pt x="44" y="44"/>
                        <a:pt x="47" y="32"/>
                      </a:cubicBezTo>
                      <a:cubicBezTo>
                        <a:pt x="51" y="20"/>
                        <a:pt x="44" y="7"/>
                        <a:pt x="32" y="3"/>
                      </a:cubicBezTo>
                      <a:cubicBezTo>
                        <a:pt x="19" y="0"/>
                        <a:pt x="7" y="7"/>
                        <a:pt x="3" y="19"/>
                      </a:cubicBezTo>
                      <a:cubicBezTo>
                        <a:pt x="0" y="31"/>
                        <a:pt x="7" y="44"/>
                        <a:pt x="19" y="4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51435" tIns="25718" rIns="51435" bIns="25718" numCol="1" anchor="t" anchorCtr="0" compatLnSpc="1">
                  <a:prstTxWarp prst="textNoShape">
                    <a:avLst/>
                  </a:prstTxWarp>
                </a:bodyPr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en-GB" sz="1600" b="1" kern="0" dirty="0">
                    <a:solidFill>
                      <a:prstClr val="black"/>
                    </a:solidFill>
                    <a:cs typeface="Arial" charset="0"/>
                  </a:endParaRPr>
                </a:p>
              </p:txBody>
            </p:sp>
            <p:sp>
              <p:nvSpPr>
                <p:cNvPr id="2360" name="Freeform 7"/>
                <p:cNvSpPr>
                  <a:spLocks/>
                </p:cNvSpPr>
                <p:nvPr/>
              </p:nvSpPr>
              <p:spPr bwMode="auto">
                <a:xfrm>
                  <a:off x="4419600" y="3122613"/>
                  <a:ext cx="306388" cy="836612"/>
                </a:xfrm>
                <a:custGeom>
                  <a:avLst/>
                  <a:gdLst>
                    <a:gd name="T0" fmla="*/ 70 w 82"/>
                    <a:gd name="T1" fmla="*/ 0 h 223"/>
                    <a:gd name="T2" fmla="*/ 70 w 82"/>
                    <a:gd name="T3" fmla="*/ 0 h 223"/>
                    <a:gd name="T4" fmla="*/ 12 w 82"/>
                    <a:gd name="T5" fmla="*/ 0 h 223"/>
                    <a:gd name="T6" fmla="*/ 12 w 82"/>
                    <a:gd name="T7" fmla="*/ 0 h 223"/>
                    <a:gd name="T8" fmla="*/ 0 w 82"/>
                    <a:gd name="T9" fmla="*/ 12 h 223"/>
                    <a:gd name="T10" fmla="*/ 0 w 82"/>
                    <a:gd name="T11" fmla="*/ 100 h 223"/>
                    <a:gd name="T12" fmla="*/ 12 w 82"/>
                    <a:gd name="T13" fmla="*/ 112 h 223"/>
                    <a:gd name="T14" fmla="*/ 16 w 82"/>
                    <a:gd name="T15" fmla="*/ 112 h 223"/>
                    <a:gd name="T16" fmla="*/ 16 w 82"/>
                    <a:gd name="T17" fmla="*/ 211 h 223"/>
                    <a:gd name="T18" fmla="*/ 28 w 82"/>
                    <a:gd name="T19" fmla="*/ 223 h 223"/>
                    <a:gd name="T20" fmla="*/ 41 w 82"/>
                    <a:gd name="T21" fmla="*/ 211 h 223"/>
                    <a:gd name="T22" fmla="*/ 41 w 82"/>
                    <a:gd name="T23" fmla="*/ 121 h 223"/>
                    <a:gd name="T24" fmla="*/ 42 w 82"/>
                    <a:gd name="T25" fmla="*/ 121 h 223"/>
                    <a:gd name="T26" fmla="*/ 42 w 82"/>
                    <a:gd name="T27" fmla="*/ 211 h 223"/>
                    <a:gd name="T28" fmla="*/ 54 w 82"/>
                    <a:gd name="T29" fmla="*/ 223 h 223"/>
                    <a:gd name="T30" fmla="*/ 66 w 82"/>
                    <a:gd name="T31" fmla="*/ 211 h 223"/>
                    <a:gd name="T32" fmla="*/ 66 w 82"/>
                    <a:gd name="T33" fmla="*/ 112 h 223"/>
                    <a:gd name="T34" fmla="*/ 70 w 82"/>
                    <a:gd name="T35" fmla="*/ 112 h 223"/>
                    <a:gd name="T36" fmla="*/ 82 w 82"/>
                    <a:gd name="T37" fmla="*/ 100 h 223"/>
                    <a:gd name="T38" fmla="*/ 82 w 82"/>
                    <a:gd name="T39" fmla="*/ 12 h 223"/>
                    <a:gd name="T40" fmla="*/ 70 w 82"/>
                    <a:gd name="T41" fmla="*/ 0 h 2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82" h="223">
                      <a:moveTo>
                        <a:pt x="70" y="0"/>
                      </a:moveTo>
                      <a:cubicBezTo>
                        <a:pt x="70" y="0"/>
                        <a:pt x="70" y="0"/>
                        <a:pt x="70" y="0"/>
                      </a:cubicBezTo>
                      <a:cubicBezTo>
                        <a:pt x="12" y="0"/>
                        <a:pt x="12" y="0"/>
                        <a:pt x="12" y="0"/>
                      </a:cubicBezTo>
                      <a:cubicBezTo>
                        <a:pt x="12" y="0"/>
                        <a:pt x="12" y="0"/>
                        <a:pt x="12" y="0"/>
                      </a:cubicBezTo>
                      <a:cubicBezTo>
                        <a:pt x="6" y="0"/>
                        <a:pt x="0" y="5"/>
                        <a:pt x="0" y="12"/>
                      </a:cubicBezTo>
                      <a:cubicBezTo>
                        <a:pt x="0" y="100"/>
                        <a:pt x="0" y="100"/>
                        <a:pt x="0" y="100"/>
                      </a:cubicBezTo>
                      <a:cubicBezTo>
                        <a:pt x="0" y="107"/>
                        <a:pt x="6" y="112"/>
                        <a:pt x="12" y="112"/>
                      </a:cubicBezTo>
                      <a:cubicBezTo>
                        <a:pt x="14" y="112"/>
                        <a:pt x="15" y="112"/>
                        <a:pt x="16" y="112"/>
                      </a:cubicBezTo>
                      <a:cubicBezTo>
                        <a:pt x="16" y="211"/>
                        <a:pt x="16" y="211"/>
                        <a:pt x="16" y="211"/>
                      </a:cubicBezTo>
                      <a:cubicBezTo>
                        <a:pt x="16" y="218"/>
                        <a:pt x="22" y="223"/>
                        <a:pt x="28" y="223"/>
                      </a:cubicBezTo>
                      <a:cubicBezTo>
                        <a:pt x="35" y="223"/>
                        <a:pt x="41" y="218"/>
                        <a:pt x="41" y="211"/>
                      </a:cubicBezTo>
                      <a:cubicBezTo>
                        <a:pt x="41" y="121"/>
                        <a:pt x="41" y="121"/>
                        <a:pt x="41" y="121"/>
                      </a:cubicBezTo>
                      <a:cubicBezTo>
                        <a:pt x="42" y="121"/>
                        <a:pt x="42" y="121"/>
                        <a:pt x="42" y="121"/>
                      </a:cubicBezTo>
                      <a:cubicBezTo>
                        <a:pt x="42" y="211"/>
                        <a:pt x="42" y="211"/>
                        <a:pt x="42" y="211"/>
                      </a:cubicBezTo>
                      <a:cubicBezTo>
                        <a:pt x="42" y="218"/>
                        <a:pt x="47" y="223"/>
                        <a:pt x="54" y="223"/>
                      </a:cubicBezTo>
                      <a:cubicBezTo>
                        <a:pt x="61" y="223"/>
                        <a:pt x="66" y="218"/>
                        <a:pt x="66" y="211"/>
                      </a:cubicBezTo>
                      <a:cubicBezTo>
                        <a:pt x="66" y="112"/>
                        <a:pt x="66" y="112"/>
                        <a:pt x="66" y="112"/>
                      </a:cubicBezTo>
                      <a:cubicBezTo>
                        <a:pt x="67" y="112"/>
                        <a:pt x="69" y="112"/>
                        <a:pt x="70" y="112"/>
                      </a:cubicBezTo>
                      <a:cubicBezTo>
                        <a:pt x="76" y="112"/>
                        <a:pt x="82" y="107"/>
                        <a:pt x="82" y="100"/>
                      </a:cubicBezTo>
                      <a:cubicBezTo>
                        <a:pt x="82" y="12"/>
                        <a:pt x="82" y="12"/>
                        <a:pt x="82" y="12"/>
                      </a:cubicBezTo>
                      <a:cubicBezTo>
                        <a:pt x="82" y="5"/>
                        <a:pt x="76" y="0"/>
                        <a:pt x="7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51435" tIns="25718" rIns="51435" bIns="25718" numCol="1" anchor="t" anchorCtr="0" compatLnSpc="1">
                  <a:prstTxWarp prst="textNoShape">
                    <a:avLst/>
                  </a:prstTxWarp>
                </a:bodyPr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en-GB" sz="1600" b="1" kern="0" dirty="0">
                    <a:solidFill>
                      <a:prstClr val="black"/>
                    </a:solidFill>
                    <a:cs typeface="Arial" charset="0"/>
                  </a:endParaRPr>
                </a:p>
              </p:txBody>
            </p:sp>
          </p:grpSp>
          <p:grpSp>
            <p:nvGrpSpPr>
              <p:cNvPr id="2344" name="Group 2343"/>
              <p:cNvGrpSpPr/>
              <p:nvPr/>
            </p:nvGrpSpPr>
            <p:grpSpPr>
              <a:xfrm flipH="1">
                <a:off x="2636783" y="2513352"/>
                <a:ext cx="135877" cy="377058"/>
                <a:chOff x="4419600" y="2886076"/>
                <a:chExt cx="306388" cy="1073149"/>
              </a:xfrm>
              <a:solidFill>
                <a:srgbClr val="A92229"/>
              </a:solidFill>
            </p:grpSpPr>
            <p:sp>
              <p:nvSpPr>
                <p:cNvPr id="2357" name="Freeform 6"/>
                <p:cNvSpPr>
                  <a:spLocks/>
                </p:cNvSpPr>
                <p:nvPr/>
              </p:nvSpPr>
              <p:spPr bwMode="auto">
                <a:xfrm>
                  <a:off x="4479925" y="2886076"/>
                  <a:ext cx="190500" cy="192087"/>
                </a:xfrm>
                <a:custGeom>
                  <a:avLst/>
                  <a:gdLst>
                    <a:gd name="T0" fmla="*/ 19 w 51"/>
                    <a:gd name="T1" fmla="*/ 48 h 51"/>
                    <a:gd name="T2" fmla="*/ 47 w 51"/>
                    <a:gd name="T3" fmla="*/ 32 h 51"/>
                    <a:gd name="T4" fmla="*/ 32 w 51"/>
                    <a:gd name="T5" fmla="*/ 3 h 51"/>
                    <a:gd name="T6" fmla="*/ 3 w 51"/>
                    <a:gd name="T7" fmla="*/ 19 h 51"/>
                    <a:gd name="T8" fmla="*/ 19 w 51"/>
                    <a:gd name="T9" fmla="*/ 48 h 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1" h="51">
                      <a:moveTo>
                        <a:pt x="19" y="48"/>
                      </a:moveTo>
                      <a:cubicBezTo>
                        <a:pt x="31" y="51"/>
                        <a:pt x="44" y="44"/>
                        <a:pt x="47" y="32"/>
                      </a:cubicBezTo>
                      <a:cubicBezTo>
                        <a:pt x="51" y="20"/>
                        <a:pt x="44" y="7"/>
                        <a:pt x="32" y="3"/>
                      </a:cubicBezTo>
                      <a:cubicBezTo>
                        <a:pt x="19" y="0"/>
                        <a:pt x="7" y="7"/>
                        <a:pt x="3" y="19"/>
                      </a:cubicBezTo>
                      <a:cubicBezTo>
                        <a:pt x="0" y="31"/>
                        <a:pt x="7" y="44"/>
                        <a:pt x="19" y="4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51435" tIns="25718" rIns="51435" bIns="25718" numCol="1" anchor="t" anchorCtr="0" compatLnSpc="1">
                  <a:prstTxWarp prst="textNoShape">
                    <a:avLst/>
                  </a:prstTxWarp>
                </a:bodyPr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en-GB" sz="1600" b="1" kern="0" dirty="0">
                    <a:solidFill>
                      <a:prstClr val="black"/>
                    </a:solidFill>
                    <a:cs typeface="Arial" charset="0"/>
                  </a:endParaRPr>
                </a:p>
              </p:txBody>
            </p:sp>
            <p:sp>
              <p:nvSpPr>
                <p:cNvPr id="2358" name="Freeform 7"/>
                <p:cNvSpPr>
                  <a:spLocks/>
                </p:cNvSpPr>
                <p:nvPr/>
              </p:nvSpPr>
              <p:spPr bwMode="auto">
                <a:xfrm>
                  <a:off x="4419600" y="3122613"/>
                  <a:ext cx="306388" cy="836612"/>
                </a:xfrm>
                <a:custGeom>
                  <a:avLst/>
                  <a:gdLst>
                    <a:gd name="T0" fmla="*/ 70 w 82"/>
                    <a:gd name="T1" fmla="*/ 0 h 223"/>
                    <a:gd name="T2" fmla="*/ 70 w 82"/>
                    <a:gd name="T3" fmla="*/ 0 h 223"/>
                    <a:gd name="T4" fmla="*/ 12 w 82"/>
                    <a:gd name="T5" fmla="*/ 0 h 223"/>
                    <a:gd name="T6" fmla="*/ 12 w 82"/>
                    <a:gd name="T7" fmla="*/ 0 h 223"/>
                    <a:gd name="T8" fmla="*/ 0 w 82"/>
                    <a:gd name="T9" fmla="*/ 12 h 223"/>
                    <a:gd name="T10" fmla="*/ 0 w 82"/>
                    <a:gd name="T11" fmla="*/ 100 h 223"/>
                    <a:gd name="T12" fmla="*/ 12 w 82"/>
                    <a:gd name="T13" fmla="*/ 112 h 223"/>
                    <a:gd name="T14" fmla="*/ 16 w 82"/>
                    <a:gd name="T15" fmla="*/ 112 h 223"/>
                    <a:gd name="T16" fmla="*/ 16 w 82"/>
                    <a:gd name="T17" fmla="*/ 211 h 223"/>
                    <a:gd name="T18" fmla="*/ 28 w 82"/>
                    <a:gd name="T19" fmla="*/ 223 h 223"/>
                    <a:gd name="T20" fmla="*/ 41 w 82"/>
                    <a:gd name="T21" fmla="*/ 211 h 223"/>
                    <a:gd name="T22" fmla="*/ 41 w 82"/>
                    <a:gd name="T23" fmla="*/ 121 h 223"/>
                    <a:gd name="T24" fmla="*/ 42 w 82"/>
                    <a:gd name="T25" fmla="*/ 121 h 223"/>
                    <a:gd name="T26" fmla="*/ 42 w 82"/>
                    <a:gd name="T27" fmla="*/ 211 h 223"/>
                    <a:gd name="T28" fmla="*/ 54 w 82"/>
                    <a:gd name="T29" fmla="*/ 223 h 223"/>
                    <a:gd name="T30" fmla="*/ 66 w 82"/>
                    <a:gd name="T31" fmla="*/ 211 h 223"/>
                    <a:gd name="T32" fmla="*/ 66 w 82"/>
                    <a:gd name="T33" fmla="*/ 112 h 223"/>
                    <a:gd name="T34" fmla="*/ 70 w 82"/>
                    <a:gd name="T35" fmla="*/ 112 h 223"/>
                    <a:gd name="T36" fmla="*/ 82 w 82"/>
                    <a:gd name="T37" fmla="*/ 100 h 223"/>
                    <a:gd name="T38" fmla="*/ 82 w 82"/>
                    <a:gd name="T39" fmla="*/ 12 h 223"/>
                    <a:gd name="T40" fmla="*/ 70 w 82"/>
                    <a:gd name="T41" fmla="*/ 0 h 2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82" h="223">
                      <a:moveTo>
                        <a:pt x="70" y="0"/>
                      </a:moveTo>
                      <a:cubicBezTo>
                        <a:pt x="70" y="0"/>
                        <a:pt x="70" y="0"/>
                        <a:pt x="70" y="0"/>
                      </a:cubicBezTo>
                      <a:cubicBezTo>
                        <a:pt x="12" y="0"/>
                        <a:pt x="12" y="0"/>
                        <a:pt x="12" y="0"/>
                      </a:cubicBezTo>
                      <a:cubicBezTo>
                        <a:pt x="12" y="0"/>
                        <a:pt x="12" y="0"/>
                        <a:pt x="12" y="0"/>
                      </a:cubicBezTo>
                      <a:cubicBezTo>
                        <a:pt x="6" y="0"/>
                        <a:pt x="0" y="5"/>
                        <a:pt x="0" y="12"/>
                      </a:cubicBezTo>
                      <a:cubicBezTo>
                        <a:pt x="0" y="100"/>
                        <a:pt x="0" y="100"/>
                        <a:pt x="0" y="100"/>
                      </a:cubicBezTo>
                      <a:cubicBezTo>
                        <a:pt x="0" y="107"/>
                        <a:pt x="6" y="112"/>
                        <a:pt x="12" y="112"/>
                      </a:cubicBezTo>
                      <a:cubicBezTo>
                        <a:pt x="14" y="112"/>
                        <a:pt x="15" y="112"/>
                        <a:pt x="16" y="112"/>
                      </a:cubicBezTo>
                      <a:cubicBezTo>
                        <a:pt x="16" y="211"/>
                        <a:pt x="16" y="211"/>
                        <a:pt x="16" y="211"/>
                      </a:cubicBezTo>
                      <a:cubicBezTo>
                        <a:pt x="16" y="218"/>
                        <a:pt x="22" y="223"/>
                        <a:pt x="28" y="223"/>
                      </a:cubicBezTo>
                      <a:cubicBezTo>
                        <a:pt x="35" y="223"/>
                        <a:pt x="41" y="218"/>
                        <a:pt x="41" y="211"/>
                      </a:cubicBezTo>
                      <a:cubicBezTo>
                        <a:pt x="41" y="121"/>
                        <a:pt x="41" y="121"/>
                        <a:pt x="41" y="121"/>
                      </a:cubicBezTo>
                      <a:cubicBezTo>
                        <a:pt x="42" y="121"/>
                        <a:pt x="42" y="121"/>
                        <a:pt x="42" y="121"/>
                      </a:cubicBezTo>
                      <a:cubicBezTo>
                        <a:pt x="42" y="211"/>
                        <a:pt x="42" y="211"/>
                        <a:pt x="42" y="211"/>
                      </a:cubicBezTo>
                      <a:cubicBezTo>
                        <a:pt x="42" y="218"/>
                        <a:pt x="47" y="223"/>
                        <a:pt x="54" y="223"/>
                      </a:cubicBezTo>
                      <a:cubicBezTo>
                        <a:pt x="61" y="223"/>
                        <a:pt x="66" y="218"/>
                        <a:pt x="66" y="211"/>
                      </a:cubicBezTo>
                      <a:cubicBezTo>
                        <a:pt x="66" y="112"/>
                        <a:pt x="66" y="112"/>
                        <a:pt x="66" y="112"/>
                      </a:cubicBezTo>
                      <a:cubicBezTo>
                        <a:pt x="67" y="112"/>
                        <a:pt x="69" y="112"/>
                        <a:pt x="70" y="112"/>
                      </a:cubicBezTo>
                      <a:cubicBezTo>
                        <a:pt x="76" y="112"/>
                        <a:pt x="82" y="107"/>
                        <a:pt x="82" y="100"/>
                      </a:cubicBezTo>
                      <a:cubicBezTo>
                        <a:pt x="82" y="12"/>
                        <a:pt x="82" y="12"/>
                        <a:pt x="82" y="12"/>
                      </a:cubicBezTo>
                      <a:cubicBezTo>
                        <a:pt x="82" y="5"/>
                        <a:pt x="76" y="0"/>
                        <a:pt x="7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51435" tIns="25718" rIns="51435" bIns="25718" numCol="1" anchor="t" anchorCtr="0" compatLnSpc="1">
                  <a:prstTxWarp prst="textNoShape">
                    <a:avLst/>
                  </a:prstTxWarp>
                </a:bodyPr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en-GB" sz="1600" b="1" kern="0" dirty="0">
                    <a:solidFill>
                      <a:prstClr val="black"/>
                    </a:solidFill>
                    <a:cs typeface="Arial" charset="0"/>
                  </a:endParaRPr>
                </a:p>
              </p:txBody>
            </p:sp>
          </p:grpSp>
          <p:grpSp>
            <p:nvGrpSpPr>
              <p:cNvPr id="2345" name="Group 2344"/>
              <p:cNvGrpSpPr/>
              <p:nvPr/>
            </p:nvGrpSpPr>
            <p:grpSpPr>
              <a:xfrm flipH="1">
                <a:off x="2828230" y="2513352"/>
                <a:ext cx="135877" cy="377058"/>
                <a:chOff x="4419600" y="2886076"/>
                <a:chExt cx="306388" cy="1073149"/>
              </a:xfrm>
              <a:solidFill>
                <a:srgbClr val="A92229"/>
              </a:solidFill>
            </p:grpSpPr>
            <p:sp>
              <p:nvSpPr>
                <p:cNvPr id="2355" name="Freeform 6"/>
                <p:cNvSpPr>
                  <a:spLocks/>
                </p:cNvSpPr>
                <p:nvPr/>
              </p:nvSpPr>
              <p:spPr bwMode="auto">
                <a:xfrm>
                  <a:off x="4479925" y="2886076"/>
                  <a:ext cx="190500" cy="192087"/>
                </a:xfrm>
                <a:custGeom>
                  <a:avLst/>
                  <a:gdLst>
                    <a:gd name="T0" fmla="*/ 19 w 51"/>
                    <a:gd name="T1" fmla="*/ 48 h 51"/>
                    <a:gd name="T2" fmla="*/ 47 w 51"/>
                    <a:gd name="T3" fmla="*/ 32 h 51"/>
                    <a:gd name="T4" fmla="*/ 32 w 51"/>
                    <a:gd name="T5" fmla="*/ 3 h 51"/>
                    <a:gd name="T6" fmla="*/ 3 w 51"/>
                    <a:gd name="T7" fmla="*/ 19 h 51"/>
                    <a:gd name="T8" fmla="*/ 19 w 51"/>
                    <a:gd name="T9" fmla="*/ 48 h 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1" h="51">
                      <a:moveTo>
                        <a:pt x="19" y="48"/>
                      </a:moveTo>
                      <a:cubicBezTo>
                        <a:pt x="31" y="51"/>
                        <a:pt x="44" y="44"/>
                        <a:pt x="47" y="32"/>
                      </a:cubicBezTo>
                      <a:cubicBezTo>
                        <a:pt x="51" y="20"/>
                        <a:pt x="44" y="7"/>
                        <a:pt x="32" y="3"/>
                      </a:cubicBezTo>
                      <a:cubicBezTo>
                        <a:pt x="19" y="0"/>
                        <a:pt x="7" y="7"/>
                        <a:pt x="3" y="19"/>
                      </a:cubicBezTo>
                      <a:cubicBezTo>
                        <a:pt x="0" y="31"/>
                        <a:pt x="7" y="44"/>
                        <a:pt x="19" y="4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51435" tIns="25718" rIns="51435" bIns="25718" numCol="1" anchor="t" anchorCtr="0" compatLnSpc="1">
                  <a:prstTxWarp prst="textNoShape">
                    <a:avLst/>
                  </a:prstTxWarp>
                </a:bodyPr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en-GB" sz="1600" b="1" kern="0" dirty="0">
                    <a:solidFill>
                      <a:prstClr val="black"/>
                    </a:solidFill>
                    <a:cs typeface="Arial" charset="0"/>
                  </a:endParaRPr>
                </a:p>
              </p:txBody>
            </p:sp>
            <p:sp>
              <p:nvSpPr>
                <p:cNvPr id="2356" name="Freeform 7"/>
                <p:cNvSpPr>
                  <a:spLocks/>
                </p:cNvSpPr>
                <p:nvPr/>
              </p:nvSpPr>
              <p:spPr bwMode="auto">
                <a:xfrm>
                  <a:off x="4419600" y="3122613"/>
                  <a:ext cx="306388" cy="836612"/>
                </a:xfrm>
                <a:custGeom>
                  <a:avLst/>
                  <a:gdLst>
                    <a:gd name="T0" fmla="*/ 70 w 82"/>
                    <a:gd name="T1" fmla="*/ 0 h 223"/>
                    <a:gd name="T2" fmla="*/ 70 w 82"/>
                    <a:gd name="T3" fmla="*/ 0 h 223"/>
                    <a:gd name="T4" fmla="*/ 12 w 82"/>
                    <a:gd name="T5" fmla="*/ 0 h 223"/>
                    <a:gd name="T6" fmla="*/ 12 w 82"/>
                    <a:gd name="T7" fmla="*/ 0 h 223"/>
                    <a:gd name="T8" fmla="*/ 0 w 82"/>
                    <a:gd name="T9" fmla="*/ 12 h 223"/>
                    <a:gd name="T10" fmla="*/ 0 w 82"/>
                    <a:gd name="T11" fmla="*/ 100 h 223"/>
                    <a:gd name="T12" fmla="*/ 12 w 82"/>
                    <a:gd name="T13" fmla="*/ 112 h 223"/>
                    <a:gd name="T14" fmla="*/ 16 w 82"/>
                    <a:gd name="T15" fmla="*/ 112 h 223"/>
                    <a:gd name="T16" fmla="*/ 16 w 82"/>
                    <a:gd name="T17" fmla="*/ 211 h 223"/>
                    <a:gd name="T18" fmla="*/ 28 w 82"/>
                    <a:gd name="T19" fmla="*/ 223 h 223"/>
                    <a:gd name="T20" fmla="*/ 41 w 82"/>
                    <a:gd name="T21" fmla="*/ 211 h 223"/>
                    <a:gd name="T22" fmla="*/ 41 w 82"/>
                    <a:gd name="T23" fmla="*/ 121 h 223"/>
                    <a:gd name="T24" fmla="*/ 42 w 82"/>
                    <a:gd name="T25" fmla="*/ 121 h 223"/>
                    <a:gd name="T26" fmla="*/ 42 w 82"/>
                    <a:gd name="T27" fmla="*/ 211 h 223"/>
                    <a:gd name="T28" fmla="*/ 54 w 82"/>
                    <a:gd name="T29" fmla="*/ 223 h 223"/>
                    <a:gd name="T30" fmla="*/ 66 w 82"/>
                    <a:gd name="T31" fmla="*/ 211 h 223"/>
                    <a:gd name="T32" fmla="*/ 66 w 82"/>
                    <a:gd name="T33" fmla="*/ 112 h 223"/>
                    <a:gd name="T34" fmla="*/ 70 w 82"/>
                    <a:gd name="T35" fmla="*/ 112 h 223"/>
                    <a:gd name="T36" fmla="*/ 82 w 82"/>
                    <a:gd name="T37" fmla="*/ 100 h 223"/>
                    <a:gd name="T38" fmla="*/ 82 w 82"/>
                    <a:gd name="T39" fmla="*/ 12 h 223"/>
                    <a:gd name="T40" fmla="*/ 70 w 82"/>
                    <a:gd name="T41" fmla="*/ 0 h 2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82" h="223">
                      <a:moveTo>
                        <a:pt x="70" y="0"/>
                      </a:moveTo>
                      <a:cubicBezTo>
                        <a:pt x="70" y="0"/>
                        <a:pt x="70" y="0"/>
                        <a:pt x="70" y="0"/>
                      </a:cubicBezTo>
                      <a:cubicBezTo>
                        <a:pt x="12" y="0"/>
                        <a:pt x="12" y="0"/>
                        <a:pt x="12" y="0"/>
                      </a:cubicBezTo>
                      <a:cubicBezTo>
                        <a:pt x="12" y="0"/>
                        <a:pt x="12" y="0"/>
                        <a:pt x="12" y="0"/>
                      </a:cubicBezTo>
                      <a:cubicBezTo>
                        <a:pt x="6" y="0"/>
                        <a:pt x="0" y="5"/>
                        <a:pt x="0" y="12"/>
                      </a:cubicBezTo>
                      <a:cubicBezTo>
                        <a:pt x="0" y="100"/>
                        <a:pt x="0" y="100"/>
                        <a:pt x="0" y="100"/>
                      </a:cubicBezTo>
                      <a:cubicBezTo>
                        <a:pt x="0" y="107"/>
                        <a:pt x="6" y="112"/>
                        <a:pt x="12" y="112"/>
                      </a:cubicBezTo>
                      <a:cubicBezTo>
                        <a:pt x="14" y="112"/>
                        <a:pt x="15" y="112"/>
                        <a:pt x="16" y="112"/>
                      </a:cubicBezTo>
                      <a:cubicBezTo>
                        <a:pt x="16" y="211"/>
                        <a:pt x="16" y="211"/>
                        <a:pt x="16" y="211"/>
                      </a:cubicBezTo>
                      <a:cubicBezTo>
                        <a:pt x="16" y="218"/>
                        <a:pt x="22" y="223"/>
                        <a:pt x="28" y="223"/>
                      </a:cubicBezTo>
                      <a:cubicBezTo>
                        <a:pt x="35" y="223"/>
                        <a:pt x="41" y="218"/>
                        <a:pt x="41" y="211"/>
                      </a:cubicBezTo>
                      <a:cubicBezTo>
                        <a:pt x="41" y="121"/>
                        <a:pt x="41" y="121"/>
                        <a:pt x="41" y="121"/>
                      </a:cubicBezTo>
                      <a:cubicBezTo>
                        <a:pt x="42" y="121"/>
                        <a:pt x="42" y="121"/>
                        <a:pt x="42" y="121"/>
                      </a:cubicBezTo>
                      <a:cubicBezTo>
                        <a:pt x="42" y="211"/>
                        <a:pt x="42" y="211"/>
                        <a:pt x="42" y="211"/>
                      </a:cubicBezTo>
                      <a:cubicBezTo>
                        <a:pt x="42" y="218"/>
                        <a:pt x="47" y="223"/>
                        <a:pt x="54" y="223"/>
                      </a:cubicBezTo>
                      <a:cubicBezTo>
                        <a:pt x="61" y="223"/>
                        <a:pt x="66" y="218"/>
                        <a:pt x="66" y="211"/>
                      </a:cubicBezTo>
                      <a:cubicBezTo>
                        <a:pt x="66" y="112"/>
                        <a:pt x="66" y="112"/>
                        <a:pt x="66" y="112"/>
                      </a:cubicBezTo>
                      <a:cubicBezTo>
                        <a:pt x="67" y="112"/>
                        <a:pt x="69" y="112"/>
                        <a:pt x="70" y="112"/>
                      </a:cubicBezTo>
                      <a:cubicBezTo>
                        <a:pt x="76" y="112"/>
                        <a:pt x="82" y="107"/>
                        <a:pt x="82" y="100"/>
                      </a:cubicBezTo>
                      <a:cubicBezTo>
                        <a:pt x="82" y="12"/>
                        <a:pt x="82" y="12"/>
                        <a:pt x="82" y="12"/>
                      </a:cubicBezTo>
                      <a:cubicBezTo>
                        <a:pt x="82" y="5"/>
                        <a:pt x="76" y="0"/>
                        <a:pt x="7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51435" tIns="25718" rIns="51435" bIns="25718" numCol="1" anchor="t" anchorCtr="0" compatLnSpc="1">
                  <a:prstTxWarp prst="textNoShape">
                    <a:avLst/>
                  </a:prstTxWarp>
                </a:bodyPr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en-GB" sz="1600" b="1" kern="0" dirty="0">
                    <a:solidFill>
                      <a:prstClr val="black"/>
                    </a:solidFill>
                    <a:cs typeface="Arial" charset="0"/>
                  </a:endParaRPr>
                </a:p>
              </p:txBody>
            </p:sp>
          </p:grpSp>
          <p:grpSp>
            <p:nvGrpSpPr>
              <p:cNvPr id="2346" name="Group 2345"/>
              <p:cNvGrpSpPr/>
              <p:nvPr/>
            </p:nvGrpSpPr>
            <p:grpSpPr>
              <a:xfrm flipH="1">
                <a:off x="3019677" y="2513352"/>
                <a:ext cx="135877" cy="377058"/>
                <a:chOff x="4419600" y="2886076"/>
                <a:chExt cx="306388" cy="1073149"/>
              </a:xfrm>
              <a:solidFill>
                <a:srgbClr val="A92229"/>
              </a:solidFill>
            </p:grpSpPr>
            <p:sp>
              <p:nvSpPr>
                <p:cNvPr id="2353" name="Freeform 6"/>
                <p:cNvSpPr>
                  <a:spLocks/>
                </p:cNvSpPr>
                <p:nvPr/>
              </p:nvSpPr>
              <p:spPr bwMode="auto">
                <a:xfrm>
                  <a:off x="4479925" y="2886076"/>
                  <a:ext cx="190500" cy="192087"/>
                </a:xfrm>
                <a:custGeom>
                  <a:avLst/>
                  <a:gdLst>
                    <a:gd name="T0" fmla="*/ 19 w 51"/>
                    <a:gd name="T1" fmla="*/ 48 h 51"/>
                    <a:gd name="T2" fmla="*/ 47 w 51"/>
                    <a:gd name="T3" fmla="*/ 32 h 51"/>
                    <a:gd name="T4" fmla="*/ 32 w 51"/>
                    <a:gd name="T5" fmla="*/ 3 h 51"/>
                    <a:gd name="T6" fmla="*/ 3 w 51"/>
                    <a:gd name="T7" fmla="*/ 19 h 51"/>
                    <a:gd name="T8" fmla="*/ 19 w 51"/>
                    <a:gd name="T9" fmla="*/ 48 h 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1" h="51">
                      <a:moveTo>
                        <a:pt x="19" y="48"/>
                      </a:moveTo>
                      <a:cubicBezTo>
                        <a:pt x="31" y="51"/>
                        <a:pt x="44" y="44"/>
                        <a:pt x="47" y="32"/>
                      </a:cubicBezTo>
                      <a:cubicBezTo>
                        <a:pt x="51" y="20"/>
                        <a:pt x="44" y="7"/>
                        <a:pt x="32" y="3"/>
                      </a:cubicBezTo>
                      <a:cubicBezTo>
                        <a:pt x="19" y="0"/>
                        <a:pt x="7" y="7"/>
                        <a:pt x="3" y="19"/>
                      </a:cubicBezTo>
                      <a:cubicBezTo>
                        <a:pt x="0" y="31"/>
                        <a:pt x="7" y="44"/>
                        <a:pt x="19" y="4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51435" tIns="25718" rIns="51435" bIns="25718" numCol="1" anchor="t" anchorCtr="0" compatLnSpc="1">
                  <a:prstTxWarp prst="textNoShape">
                    <a:avLst/>
                  </a:prstTxWarp>
                </a:bodyPr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en-GB" sz="1600" b="1" kern="0" dirty="0">
                    <a:solidFill>
                      <a:prstClr val="black"/>
                    </a:solidFill>
                    <a:cs typeface="Arial" charset="0"/>
                  </a:endParaRPr>
                </a:p>
              </p:txBody>
            </p:sp>
            <p:sp>
              <p:nvSpPr>
                <p:cNvPr id="2354" name="Freeform 7"/>
                <p:cNvSpPr>
                  <a:spLocks/>
                </p:cNvSpPr>
                <p:nvPr/>
              </p:nvSpPr>
              <p:spPr bwMode="auto">
                <a:xfrm>
                  <a:off x="4419600" y="3122613"/>
                  <a:ext cx="306388" cy="836612"/>
                </a:xfrm>
                <a:custGeom>
                  <a:avLst/>
                  <a:gdLst>
                    <a:gd name="T0" fmla="*/ 70 w 82"/>
                    <a:gd name="T1" fmla="*/ 0 h 223"/>
                    <a:gd name="T2" fmla="*/ 70 w 82"/>
                    <a:gd name="T3" fmla="*/ 0 h 223"/>
                    <a:gd name="T4" fmla="*/ 12 w 82"/>
                    <a:gd name="T5" fmla="*/ 0 h 223"/>
                    <a:gd name="T6" fmla="*/ 12 w 82"/>
                    <a:gd name="T7" fmla="*/ 0 h 223"/>
                    <a:gd name="T8" fmla="*/ 0 w 82"/>
                    <a:gd name="T9" fmla="*/ 12 h 223"/>
                    <a:gd name="T10" fmla="*/ 0 w 82"/>
                    <a:gd name="T11" fmla="*/ 100 h 223"/>
                    <a:gd name="T12" fmla="*/ 12 w 82"/>
                    <a:gd name="T13" fmla="*/ 112 h 223"/>
                    <a:gd name="T14" fmla="*/ 16 w 82"/>
                    <a:gd name="T15" fmla="*/ 112 h 223"/>
                    <a:gd name="T16" fmla="*/ 16 w 82"/>
                    <a:gd name="T17" fmla="*/ 211 h 223"/>
                    <a:gd name="T18" fmla="*/ 28 w 82"/>
                    <a:gd name="T19" fmla="*/ 223 h 223"/>
                    <a:gd name="T20" fmla="*/ 41 w 82"/>
                    <a:gd name="T21" fmla="*/ 211 h 223"/>
                    <a:gd name="T22" fmla="*/ 41 w 82"/>
                    <a:gd name="T23" fmla="*/ 121 h 223"/>
                    <a:gd name="T24" fmla="*/ 42 w 82"/>
                    <a:gd name="T25" fmla="*/ 121 h 223"/>
                    <a:gd name="T26" fmla="*/ 42 w 82"/>
                    <a:gd name="T27" fmla="*/ 211 h 223"/>
                    <a:gd name="T28" fmla="*/ 54 w 82"/>
                    <a:gd name="T29" fmla="*/ 223 h 223"/>
                    <a:gd name="T30" fmla="*/ 66 w 82"/>
                    <a:gd name="T31" fmla="*/ 211 h 223"/>
                    <a:gd name="T32" fmla="*/ 66 w 82"/>
                    <a:gd name="T33" fmla="*/ 112 h 223"/>
                    <a:gd name="T34" fmla="*/ 70 w 82"/>
                    <a:gd name="T35" fmla="*/ 112 h 223"/>
                    <a:gd name="T36" fmla="*/ 82 w 82"/>
                    <a:gd name="T37" fmla="*/ 100 h 223"/>
                    <a:gd name="T38" fmla="*/ 82 w 82"/>
                    <a:gd name="T39" fmla="*/ 12 h 223"/>
                    <a:gd name="T40" fmla="*/ 70 w 82"/>
                    <a:gd name="T41" fmla="*/ 0 h 2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82" h="223">
                      <a:moveTo>
                        <a:pt x="70" y="0"/>
                      </a:moveTo>
                      <a:cubicBezTo>
                        <a:pt x="70" y="0"/>
                        <a:pt x="70" y="0"/>
                        <a:pt x="70" y="0"/>
                      </a:cubicBezTo>
                      <a:cubicBezTo>
                        <a:pt x="12" y="0"/>
                        <a:pt x="12" y="0"/>
                        <a:pt x="12" y="0"/>
                      </a:cubicBezTo>
                      <a:cubicBezTo>
                        <a:pt x="12" y="0"/>
                        <a:pt x="12" y="0"/>
                        <a:pt x="12" y="0"/>
                      </a:cubicBezTo>
                      <a:cubicBezTo>
                        <a:pt x="6" y="0"/>
                        <a:pt x="0" y="5"/>
                        <a:pt x="0" y="12"/>
                      </a:cubicBezTo>
                      <a:cubicBezTo>
                        <a:pt x="0" y="100"/>
                        <a:pt x="0" y="100"/>
                        <a:pt x="0" y="100"/>
                      </a:cubicBezTo>
                      <a:cubicBezTo>
                        <a:pt x="0" y="107"/>
                        <a:pt x="6" y="112"/>
                        <a:pt x="12" y="112"/>
                      </a:cubicBezTo>
                      <a:cubicBezTo>
                        <a:pt x="14" y="112"/>
                        <a:pt x="15" y="112"/>
                        <a:pt x="16" y="112"/>
                      </a:cubicBezTo>
                      <a:cubicBezTo>
                        <a:pt x="16" y="211"/>
                        <a:pt x="16" y="211"/>
                        <a:pt x="16" y="211"/>
                      </a:cubicBezTo>
                      <a:cubicBezTo>
                        <a:pt x="16" y="218"/>
                        <a:pt x="22" y="223"/>
                        <a:pt x="28" y="223"/>
                      </a:cubicBezTo>
                      <a:cubicBezTo>
                        <a:pt x="35" y="223"/>
                        <a:pt x="41" y="218"/>
                        <a:pt x="41" y="211"/>
                      </a:cubicBezTo>
                      <a:cubicBezTo>
                        <a:pt x="41" y="121"/>
                        <a:pt x="41" y="121"/>
                        <a:pt x="41" y="121"/>
                      </a:cubicBezTo>
                      <a:cubicBezTo>
                        <a:pt x="42" y="121"/>
                        <a:pt x="42" y="121"/>
                        <a:pt x="42" y="121"/>
                      </a:cubicBezTo>
                      <a:cubicBezTo>
                        <a:pt x="42" y="211"/>
                        <a:pt x="42" y="211"/>
                        <a:pt x="42" y="211"/>
                      </a:cubicBezTo>
                      <a:cubicBezTo>
                        <a:pt x="42" y="218"/>
                        <a:pt x="47" y="223"/>
                        <a:pt x="54" y="223"/>
                      </a:cubicBezTo>
                      <a:cubicBezTo>
                        <a:pt x="61" y="223"/>
                        <a:pt x="66" y="218"/>
                        <a:pt x="66" y="211"/>
                      </a:cubicBezTo>
                      <a:cubicBezTo>
                        <a:pt x="66" y="112"/>
                        <a:pt x="66" y="112"/>
                        <a:pt x="66" y="112"/>
                      </a:cubicBezTo>
                      <a:cubicBezTo>
                        <a:pt x="67" y="112"/>
                        <a:pt x="69" y="112"/>
                        <a:pt x="70" y="112"/>
                      </a:cubicBezTo>
                      <a:cubicBezTo>
                        <a:pt x="76" y="112"/>
                        <a:pt x="82" y="107"/>
                        <a:pt x="82" y="100"/>
                      </a:cubicBezTo>
                      <a:cubicBezTo>
                        <a:pt x="82" y="12"/>
                        <a:pt x="82" y="12"/>
                        <a:pt x="82" y="12"/>
                      </a:cubicBezTo>
                      <a:cubicBezTo>
                        <a:pt x="82" y="5"/>
                        <a:pt x="76" y="0"/>
                        <a:pt x="7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51435" tIns="25718" rIns="51435" bIns="25718" numCol="1" anchor="t" anchorCtr="0" compatLnSpc="1">
                  <a:prstTxWarp prst="textNoShape">
                    <a:avLst/>
                  </a:prstTxWarp>
                </a:bodyPr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en-GB" sz="1600" b="1" kern="0" dirty="0">
                    <a:solidFill>
                      <a:prstClr val="black"/>
                    </a:solidFill>
                    <a:cs typeface="Arial" charset="0"/>
                  </a:endParaRPr>
                </a:p>
              </p:txBody>
            </p:sp>
          </p:grpSp>
          <p:grpSp>
            <p:nvGrpSpPr>
              <p:cNvPr id="2347" name="Group 2346"/>
              <p:cNvGrpSpPr/>
              <p:nvPr/>
            </p:nvGrpSpPr>
            <p:grpSpPr>
              <a:xfrm flipH="1">
                <a:off x="3211124" y="2513352"/>
                <a:ext cx="135877" cy="377058"/>
                <a:chOff x="4419600" y="2886076"/>
                <a:chExt cx="306388" cy="1073149"/>
              </a:xfrm>
              <a:solidFill>
                <a:srgbClr val="A92229"/>
              </a:solidFill>
            </p:grpSpPr>
            <p:sp>
              <p:nvSpPr>
                <p:cNvPr id="2351" name="Freeform 6"/>
                <p:cNvSpPr>
                  <a:spLocks/>
                </p:cNvSpPr>
                <p:nvPr/>
              </p:nvSpPr>
              <p:spPr bwMode="auto">
                <a:xfrm>
                  <a:off x="4479925" y="2886076"/>
                  <a:ext cx="190500" cy="192087"/>
                </a:xfrm>
                <a:custGeom>
                  <a:avLst/>
                  <a:gdLst>
                    <a:gd name="T0" fmla="*/ 19 w 51"/>
                    <a:gd name="T1" fmla="*/ 48 h 51"/>
                    <a:gd name="T2" fmla="*/ 47 w 51"/>
                    <a:gd name="T3" fmla="*/ 32 h 51"/>
                    <a:gd name="T4" fmla="*/ 32 w 51"/>
                    <a:gd name="T5" fmla="*/ 3 h 51"/>
                    <a:gd name="T6" fmla="*/ 3 w 51"/>
                    <a:gd name="T7" fmla="*/ 19 h 51"/>
                    <a:gd name="T8" fmla="*/ 19 w 51"/>
                    <a:gd name="T9" fmla="*/ 48 h 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1" h="51">
                      <a:moveTo>
                        <a:pt x="19" y="48"/>
                      </a:moveTo>
                      <a:cubicBezTo>
                        <a:pt x="31" y="51"/>
                        <a:pt x="44" y="44"/>
                        <a:pt x="47" y="32"/>
                      </a:cubicBezTo>
                      <a:cubicBezTo>
                        <a:pt x="51" y="20"/>
                        <a:pt x="44" y="7"/>
                        <a:pt x="32" y="3"/>
                      </a:cubicBezTo>
                      <a:cubicBezTo>
                        <a:pt x="19" y="0"/>
                        <a:pt x="7" y="7"/>
                        <a:pt x="3" y="19"/>
                      </a:cubicBezTo>
                      <a:cubicBezTo>
                        <a:pt x="0" y="31"/>
                        <a:pt x="7" y="44"/>
                        <a:pt x="19" y="4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51435" tIns="25718" rIns="51435" bIns="25718" numCol="1" anchor="t" anchorCtr="0" compatLnSpc="1">
                  <a:prstTxWarp prst="textNoShape">
                    <a:avLst/>
                  </a:prstTxWarp>
                </a:bodyPr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en-GB" sz="1600" b="1" kern="0" dirty="0">
                    <a:solidFill>
                      <a:prstClr val="black"/>
                    </a:solidFill>
                    <a:cs typeface="Arial" charset="0"/>
                  </a:endParaRPr>
                </a:p>
              </p:txBody>
            </p:sp>
            <p:sp>
              <p:nvSpPr>
                <p:cNvPr id="2352" name="Freeform 7"/>
                <p:cNvSpPr>
                  <a:spLocks/>
                </p:cNvSpPr>
                <p:nvPr/>
              </p:nvSpPr>
              <p:spPr bwMode="auto">
                <a:xfrm>
                  <a:off x="4419600" y="3122613"/>
                  <a:ext cx="306388" cy="836612"/>
                </a:xfrm>
                <a:custGeom>
                  <a:avLst/>
                  <a:gdLst>
                    <a:gd name="T0" fmla="*/ 70 w 82"/>
                    <a:gd name="T1" fmla="*/ 0 h 223"/>
                    <a:gd name="T2" fmla="*/ 70 w 82"/>
                    <a:gd name="T3" fmla="*/ 0 h 223"/>
                    <a:gd name="T4" fmla="*/ 12 w 82"/>
                    <a:gd name="T5" fmla="*/ 0 h 223"/>
                    <a:gd name="T6" fmla="*/ 12 w 82"/>
                    <a:gd name="T7" fmla="*/ 0 h 223"/>
                    <a:gd name="T8" fmla="*/ 0 w 82"/>
                    <a:gd name="T9" fmla="*/ 12 h 223"/>
                    <a:gd name="T10" fmla="*/ 0 w 82"/>
                    <a:gd name="T11" fmla="*/ 100 h 223"/>
                    <a:gd name="T12" fmla="*/ 12 w 82"/>
                    <a:gd name="T13" fmla="*/ 112 h 223"/>
                    <a:gd name="T14" fmla="*/ 16 w 82"/>
                    <a:gd name="T15" fmla="*/ 112 h 223"/>
                    <a:gd name="T16" fmla="*/ 16 w 82"/>
                    <a:gd name="T17" fmla="*/ 211 h 223"/>
                    <a:gd name="T18" fmla="*/ 28 w 82"/>
                    <a:gd name="T19" fmla="*/ 223 h 223"/>
                    <a:gd name="T20" fmla="*/ 41 w 82"/>
                    <a:gd name="T21" fmla="*/ 211 h 223"/>
                    <a:gd name="T22" fmla="*/ 41 w 82"/>
                    <a:gd name="T23" fmla="*/ 121 h 223"/>
                    <a:gd name="T24" fmla="*/ 42 w 82"/>
                    <a:gd name="T25" fmla="*/ 121 h 223"/>
                    <a:gd name="T26" fmla="*/ 42 w 82"/>
                    <a:gd name="T27" fmla="*/ 211 h 223"/>
                    <a:gd name="T28" fmla="*/ 54 w 82"/>
                    <a:gd name="T29" fmla="*/ 223 h 223"/>
                    <a:gd name="T30" fmla="*/ 66 w 82"/>
                    <a:gd name="T31" fmla="*/ 211 h 223"/>
                    <a:gd name="T32" fmla="*/ 66 w 82"/>
                    <a:gd name="T33" fmla="*/ 112 h 223"/>
                    <a:gd name="T34" fmla="*/ 70 w 82"/>
                    <a:gd name="T35" fmla="*/ 112 h 223"/>
                    <a:gd name="T36" fmla="*/ 82 w 82"/>
                    <a:gd name="T37" fmla="*/ 100 h 223"/>
                    <a:gd name="T38" fmla="*/ 82 w 82"/>
                    <a:gd name="T39" fmla="*/ 12 h 223"/>
                    <a:gd name="T40" fmla="*/ 70 w 82"/>
                    <a:gd name="T41" fmla="*/ 0 h 2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82" h="223">
                      <a:moveTo>
                        <a:pt x="70" y="0"/>
                      </a:moveTo>
                      <a:cubicBezTo>
                        <a:pt x="70" y="0"/>
                        <a:pt x="70" y="0"/>
                        <a:pt x="70" y="0"/>
                      </a:cubicBezTo>
                      <a:cubicBezTo>
                        <a:pt x="12" y="0"/>
                        <a:pt x="12" y="0"/>
                        <a:pt x="12" y="0"/>
                      </a:cubicBezTo>
                      <a:cubicBezTo>
                        <a:pt x="12" y="0"/>
                        <a:pt x="12" y="0"/>
                        <a:pt x="12" y="0"/>
                      </a:cubicBezTo>
                      <a:cubicBezTo>
                        <a:pt x="6" y="0"/>
                        <a:pt x="0" y="5"/>
                        <a:pt x="0" y="12"/>
                      </a:cubicBezTo>
                      <a:cubicBezTo>
                        <a:pt x="0" y="100"/>
                        <a:pt x="0" y="100"/>
                        <a:pt x="0" y="100"/>
                      </a:cubicBezTo>
                      <a:cubicBezTo>
                        <a:pt x="0" y="107"/>
                        <a:pt x="6" y="112"/>
                        <a:pt x="12" y="112"/>
                      </a:cubicBezTo>
                      <a:cubicBezTo>
                        <a:pt x="14" y="112"/>
                        <a:pt x="15" y="112"/>
                        <a:pt x="16" y="112"/>
                      </a:cubicBezTo>
                      <a:cubicBezTo>
                        <a:pt x="16" y="211"/>
                        <a:pt x="16" y="211"/>
                        <a:pt x="16" y="211"/>
                      </a:cubicBezTo>
                      <a:cubicBezTo>
                        <a:pt x="16" y="218"/>
                        <a:pt x="22" y="223"/>
                        <a:pt x="28" y="223"/>
                      </a:cubicBezTo>
                      <a:cubicBezTo>
                        <a:pt x="35" y="223"/>
                        <a:pt x="41" y="218"/>
                        <a:pt x="41" y="211"/>
                      </a:cubicBezTo>
                      <a:cubicBezTo>
                        <a:pt x="41" y="121"/>
                        <a:pt x="41" y="121"/>
                        <a:pt x="41" y="121"/>
                      </a:cubicBezTo>
                      <a:cubicBezTo>
                        <a:pt x="42" y="121"/>
                        <a:pt x="42" y="121"/>
                        <a:pt x="42" y="121"/>
                      </a:cubicBezTo>
                      <a:cubicBezTo>
                        <a:pt x="42" y="211"/>
                        <a:pt x="42" y="211"/>
                        <a:pt x="42" y="211"/>
                      </a:cubicBezTo>
                      <a:cubicBezTo>
                        <a:pt x="42" y="218"/>
                        <a:pt x="47" y="223"/>
                        <a:pt x="54" y="223"/>
                      </a:cubicBezTo>
                      <a:cubicBezTo>
                        <a:pt x="61" y="223"/>
                        <a:pt x="66" y="218"/>
                        <a:pt x="66" y="211"/>
                      </a:cubicBezTo>
                      <a:cubicBezTo>
                        <a:pt x="66" y="112"/>
                        <a:pt x="66" y="112"/>
                        <a:pt x="66" y="112"/>
                      </a:cubicBezTo>
                      <a:cubicBezTo>
                        <a:pt x="67" y="112"/>
                        <a:pt x="69" y="112"/>
                        <a:pt x="70" y="112"/>
                      </a:cubicBezTo>
                      <a:cubicBezTo>
                        <a:pt x="76" y="112"/>
                        <a:pt x="82" y="107"/>
                        <a:pt x="82" y="100"/>
                      </a:cubicBezTo>
                      <a:cubicBezTo>
                        <a:pt x="82" y="12"/>
                        <a:pt x="82" y="12"/>
                        <a:pt x="82" y="12"/>
                      </a:cubicBezTo>
                      <a:cubicBezTo>
                        <a:pt x="82" y="5"/>
                        <a:pt x="76" y="0"/>
                        <a:pt x="7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51435" tIns="25718" rIns="51435" bIns="25718" numCol="1" anchor="t" anchorCtr="0" compatLnSpc="1">
                  <a:prstTxWarp prst="textNoShape">
                    <a:avLst/>
                  </a:prstTxWarp>
                </a:bodyPr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en-GB" sz="1600" b="1" kern="0" dirty="0">
                    <a:solidFill>
                      <a:prstClr val="black"/>
                    </a:solidFill>
                    <a:cs typeface="Arial" charset="0"/>
                  </a:endParaRPr>
                </a:p>
              </p:txBody>
            </p:sp>
          </p:grpSp>
          <p:grpSp>
            <p:nvGrpSpPr>
              <p:cNvPr id="2348" name="Group 2347"/>
              <p:cNvGrpSpPr/>
              <p:nvPr/>
            </p:nvGrpSpPr>
            <p:grpSpPr>
              <a:xfrm flipH="1">
                <a:off x="3402573" y="2513352"/>
                <a:ext cx="135877" cy="377058"/>
                <a:chOff x="4419600" y="2886076"/>
                <a:chExt cx="306388" cy="1073149"/>
              </a:xfrm>
              <a:solidFill>
                <a:srgbClr val="A92229"/>
              </a:solidFill>
            </p:grpSpPr>
            <p:sp>
              <p:nvSpPr>
                <p:cNvPr id="2349" name="Freeform 6"/>
                <p:cNvSpPr>
                  <a:spLocks/>
                </p:cNvSpPr>
                <p:nvPr/>
              </p:nvSpPr>
              <p:spPr bwMode="auto">
                <a:xfrm>
                  <a:off x="4479925" y="2886076"/>
                  <a:ext cx="190500" cy="192087"/>
                </a:xfrm>
                <a:custGeom>
                  <a:avLst/>
                  <a:gdLst>
                    <a:gd name="T0" fmla="*/ 19 w 51"/>
                    <a:gd name="T1" fmla="*/ 48 h 51"/>
                    <a:gd name="T2" fmla="*/ 47 w 51"/>
                    <a:gd name="T3" fmla="*/ 32 h 51"/>
                    <a:gd name="T4" fmla="*/ 32 w 51"/>
                    <a:gd name="T5" fmla="*/ 3 h 51"/>
                    <a:gd name="T6" fmla="*/ 3 w 51"/>
                    <a:gd name="T7" fmla="*/ 19 h 51"/>
                    <a:gd name="T8" fmla="*/ 19 w 51"/>
                    <a:gd name="T9" fmla="*/ 48 h 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1" h="51">
                      <a:moveTo>
                        <a:pt x="19" y="48"/>
                      </a:moveTo>
                      <a:cubicBezTo>
                        <a:pt x="31" y="51"/>
                        <a:pt x="44" y="44"/>
                        <a:pt x="47" y="32"/>
                      </a:cubicBezTo>
                      <a:cubicBezTo>
                        <a:pt x="51" y="20"/>
                        <a:pt x="44" y="7"/>
                        <a:pt x="32" y="3"/>
                      </a:cubicBezTo>
                      <a:cubicBezTo>
                        <a:pt x="19" y="0"/>
                        <a:pt x="7" y="7"/>
                        <a:pt x="3" y="19"/>
                      </a:cubicBezTo>
                      <a:cubicBezTo>
                        <a:pt x="0" y="31"/>
                        <a:pt x="7" y="44"/>
                        <a:pt x="19" y="4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51435" tIns="25718" rIns="51435" bIns="25718" numCol="1" anchor="t" anchorCtr="0" compatLnSpc="1">
                  <a:prstTxWarp prst="textNoShape">
                    <a:avLst/>
                  </a:prstTxWarp>
                </a:bodyPr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en-GB" sz="1600" b="1" kern="0" dirty="0">
                    <a:solidFill>
                      <a:prstClr val="black"/>
                    </a:solidFill>
                    <a:cs typeface="Arial" charset="0"/>
                  </a:endParaRPr>
                </a:p>
              </p:txBody>
            </p:sp>
            <p:sp>
              <p:nvSpPr>
                <p:cNvPr id="2350" name="Freeform 7"/>
                <p:cNvSpPr>
                  <a:spLocks/>
                </p:cNvSpPr>
                <p:nvPr/>
              </p:nvSpPr>
              <p:spPr bwMode="auto">
                <a:xfrm>
                  <a:off x="4419600" y="3122613"/>
                  <a:ext cx="306388" cy="836612"/>
                </a:xfrm>
                <a:custGeom>
                  <a:avLst/>
                  <a:gdLst>
                    <a:gd name="T0" fmla="*/ 70 w 82"/>
                    <a:gd name="T1" fmla="*/ 0 h 223"/>
                    <a:gd name="T2" fmla="*/ 70 w 82"/>
                    <a:gd name="T3" fmla="*/ 0 h 223"/>
                    <a:gd name="T4" fmla="*/ 12 w 82"/>
                    <a:gd name="T5" fmla="*/ 0 h 223"/>
                    <a:gd name="T6" fmla="*/ 12 w 82"/>
                    <a:gd name="T7" fmla="*/ 0 h 223"/>
                    <a:gd name="T8" fmla="*/ 0 w 82"/>
                    <a:gd name="T9" fmla="*/ 12 h 223"/>
                    <a:gd name="T10" fmla="*/ 0 w 82"/>
                    <a:gd name="T11" fmla="*/ 100 h 223"/>
                    <a:gd name="T12" fmla="*/ 12 w 82"/>
                    <a:gd name="T13" fmla="*/ 112 h 223"/>
                    <a:gd name="T14" fmla="*/ 16 w 82"/>
                    <a:gd name="T15" fmla="*/ 112 h 223"/>
                    <a:gd name="T16" fmla="*/ 16 w 82"/>
                    <a:gd name="T17" fmla="*/ 211 h 223"/>
                    <a:gd name="T18" fmla="*/ 28 w 82"/>
                    <a:gd name="T19" fmla="*/ 223 h 223"/>
                    <a:gd name="T20" fmla="*/ 41 w 82"/>
                    <a:gd name="T21" fmla="*/ 211 h 223"/>
                    <a:gd name="T22" fmla="*/ 41 w 82"/>
                    <a:gd name="T23" fmla="*/ 121 h 223"/>
                    <a:gd name="T24" fmla="*/ 42 w 82"/>
                    <a:gd name="T25" fmla="*/ 121 h 223"/>
                    <a:gd name="T26" fmla="*/ 42 w 82"/>
                    <a:gd name="T27" fmla="*/ 211 h 223"/>
                    <a:gd name="T28" fmla="*/ 54 w 82"/>
                    <a:gd name="T29" fmla="*/ 223 h 223"/>
                    <a:gd name="T30" fmla="*/ 66 w 82"/>
                    <a:gd name="T31" fmla="*/ 211 h 223"/>
                    <a:gd name="T32" fmla="*/ 66 w 82"/>
                    <a:gd name="T33" fmla="*/ 112 h 223"/>
                    <a:gd name="T34" fmla="*/ 70 w 82"/>
                    <a:gd name="T35" fmla="*/ 112 h 223"/>
                    <a:gd name="T36" fmla="*/ 82 w 82"/>
                    <a:gd name="T37" fmla="*/ 100 h 223"/>
                    <a:gd name="T38" fmla="*/ 82 w 82"/>
                    <a:gd name="T39" fmla="*/ 12 h 223"/>
                    <a:gd name="T40" fmla="*/ 70 w 82"/>
                    <a:gd name="T41" fmla="*/ 0 h 2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82" h="223">
                      <a:moveTo>
                        <a:pt x="70" y="0"/>
                      </a:moveTo>
                      <a:cubicBezTo>
                        <a:pt x="70" y="0"/>
                        <a:pt x="70" y="0"/>
                        <a:pt x="70" y="0"/>
                      </a:cubicBezTo>
                      <a:cubicBezTo>
                        <a:pt x="12" y="0"/>
                        <a:pt x="12" y="0"/>
                        <a:pt x="12" y="0"/>
                      </a:cubicBezTo>
                      <a:cubicBezTo>
                        <a:pt x="12" y="0"/>
                        <a:pt x="12" y="0"/>
                        <a:pt x="12" y="0"/>
                      </a:cubicBezTo>
                      <a:cubicBezTo>
                        <a:pt x="6" y="0"/>
                        <a:pt x="0" y="5"/>
                        <a:pt x="0" y="12"/>
                      </a:cubicBezTo>
                      <a:cubicBezTo>
                        <a:pt x="0" y="100"/>
                        <a:pt x="0" y="100"/>
                        <a:pt x="0" y="100"/>
                      </a:cubicBezTo>
                      <a:cubicBezTo>
                        <a:pt x="0" y="107"/>
                        <a:pt x="6" y="112"/>
                        <a:pt x="12" y="112"/>
                      </a:cubicBezTo>
                      <a:cubicBezTo>
                        <a:pt x="14" y="112"/>
                        <a:pt x="15" y="112"/>
                        <a:pt x="16" y="112"/>
                      </a:cubicBezTo>
                      <a:cubicBezTo>
                        <a:pt x="16" y="211"/>
                        <a:pt x="16" y="211"/>
                        <a:pt x="16" y="211"/>
                      </a:cubicBezTo>
                      <a:cubicBezTo>
                        <a:pt x="16" y="218"/>
                        <a:pt x="22" y="223"/>
                        <a:pt x="28" y="223"/>
                      </a:cubicBezTo>
                      <a:cubicBezTo>
                        <a:pt x="35" y="223"/>
                        <a:pt x="41" y="218"/>
                        <a:pt x="41" y="211"/>
                      </a:cubicBezTo>
                      <a:cubicBezTo>
                        <a:pt x="41" y="121"/>
                        <a:pt x="41" y="121"/>
                        <a:pt x="41" y="121"/>
                      </a:cubicBezTo>
                      <a:cubicBezTo>
                        <a:pt x="42" y="121"/>
                        <a:pt x="42" y="121"/>
                        <a:pt x="42" y="121"/>
                      </a:cubicBezTo>
                      <a:cubicBezTo>
                        <a:pt x="42" y="211"/>
                        <a:pt x="42" y="211"/>
                        <a:pt x="42" y="211"/>
                      </a:cubicBezTo>
                      <a:cubicBezTo>
                        <a:pt x="42" y="218"/>
                        <a:pt x="47" y="223"/>
                        <a:pt x="54" y="223"/>
                      </a:cubicBezTo>
                      <a:cubicBezTo>
                        <a:pt x="61" y="223"/>
                        <a:pt x="66" y="218"/>
                        <a:pt x="66" y="211"/>
                      </a:cubicBezTo>
                      <a:cubicBezTo>
                        <a:pt x="66" y="112"/>
                        <a:pt x="66" y="112"/>
                        <a:pt x="66" y="112"/>
                      </a:cubicBezTo>
                      <a:cubicBezTo>
                        <a:pt x="67" y="112"/>
                        <a:pt x="69" y="112"/>
                        <a:pt x="70" y="112"/>
                      </a:cubicBezTo>
                      <a:cubicBezTo>
                        <a:pt x="76" y="112"/>
                        <a:pt x="82" y="107"/>
                        <a:pt x="82" y="100"/>
                      </a:cubicBezTo>
                      <a:cubicBezTo>
                        <a:pt x="82" y="12"/>
                        <a:pt x="82" y="12"/>
                        <a:pt x="82" y="12"/>
                      </a:cubicBezTo>
                      <a:cubicBezTo>
                        <a:pt x="82" y="5"/>
                        <a:pt x="76" y="0"/>
                        <a:pt x="7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51435" tIns="25718" rIns="51435" bIns="25718" numCol="1" anchor="t" anchorCtr="0" compatLnSpc="1">
                  <a:prstTxWarp prst="textNoShape">
                    <a:avLst/>
                  </a:prstTxWarp>
                </a:bodyPr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en-GB" sz="1600" b="1" kern="0" dirty="0">
                    <a:solidFill>
                      <a:prstClr val="black"/>
                    </a:solidFill>
                    <a:cs typeface="Arial" charset="0"/>
                  </a:endParaRPr>
                </a:p>
              </p:txBody>
            </p:sp>
          </p:grpSp>
          <p:grpSp>
            <p:nvGrpSpPr>
              <p:cNvPr id="2309" name="Group 2308"/>
              <p:cNvGrpSpPr/>
              <p:nvPr/>
            </p:nvGrpSpPr>
            <p:grpSpPr>
              <a:xfrm flipH="1">
                <a:off x="710350" y="2941872"/>
                <a:ext cx="135877" cy="377058"/>
                <a:chOff x="4419600" y="2886076"/>
                <a:chExt cx="306388" cy="1073149"/>
              </a:xfrm>
              <a:solidFill>
                <a:srgbClr val="A92229"/>
              </a:solidFill>
            </p:grpSpPr>
            <p:sp>
              <p:nvSpPr>
                <p:cNvPr id="2337" name="Freeform 6"/>
                <p:cNvSpPr>
                  <a:spLocks/>
                </p:cNvSpPr>
                <p:nvPr/>
              </p:nvSpPr>
              <p:spPr bwMode="auto">
                <a:xfrm>
                  <a:off x="4479925" y="2886076"/>
                  <a:ext cx="190500" cy="192087"/>
                </a:xfrm>
                <a:custGeom>
                  <a:avLst/>
                  <a:gdLst>
                    <a:gd name="T0" fmla="*/ 19 w 51"/>
                    <a:gd name="T1" fmla="*/ 48 h 51"/>
                    <a:gd name="T2" fmla="*/ 47 w 51"/>
                    <a:gd name="T3" fmla="*/ 32 h 51"/>
                    <a:gd name="T4" fmla="*/ 32 w 51"/>
                    <a:gd name="T5" fmla="*/ 3 h 51"/>
                    <a:gd name="T6" fmla="*/ 3 w 51"/>
                    <a:gd name="T7" fmla="*/ 19 h 51"/>
                    <a:gd name="T8" fmla="*/ 19 w 51"/>
                    <a:gd name="T9" fmla="*/ 48 h 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1" h="51">
                      <a:moveTo>
                        <a:pt x="19" y="48"/>
                      </a:moveTo>
                      <a:cubicBezTo>
                        <a:pt x="31" y="51"/>
                        <a:pt x="44" y="44"/>
                        <a:pt x="47" y="32"/>
                      </a:cubicBezTo>
                      <a:cubicBezTo>
                        <a:pt x="51" y="20"/>
                        <a:pt x="44" y="7"/>
                        <a:pt x="32" y="3"/>
                      </a:cubicBezTo>
                      <a:cubicBezTo>
                        <a:pt x="19" y="0"/>
                        <a:pt x="7" y="7"/>
                        <a:pt x="3" y="19"/>
                      </a:cubicBezTo>
                      <a:cubicBezTo>
                        <a:pt x="0" y="31"/>
                        <a:pt x="7" y="44"/>
                        <a:pt x="19" y="4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51435" tIns="25718" rIns="51435" bIns="25718" numCol="1" anchor="t" anchorCtr="0" compatLnSpc="1">
                  <a:prstTxWarp prst="textNoShape">
                    <a:avLst/>
                  </a:prstTxWarp>
                </a:bodyPr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en-GB" sz="1600" b="1" kern="0" dirty="0">
                    <a:solidFill>
                      <a:prstClr val="black"/>
                    </a:solidFill>
                    <a:cs typeface="Arial" charset="0"/>
                  </a:endParaRPr>
                </a:p>
              </p:txBody>
            </p:sp>
            <p:sp>
              <p:nvSpPr>
                <p:cNvPr id="2338" name="Freeform 7"/>
                <p:cNvSpPr>
                  <a:spLocks/>
                </p:cNvSpPr>
                <p:nvPr/>
              </p:nvSpPr>
              <p:spPr bwMode="auto">
                <a:xfrm>
                  <a:off x="4419600" y="3122613"/>
                  <a:ext cx="306388" cy="836612"/>
                </a:xfrm>
                <a:custGeom>
                  <a:avLst/>
                  <a:gdLst>
                    <a:gd name="T0" fmla="*/ 70 w 82"/>
                    <a:gd name="T1" fmla="*/ 0 h 223"/>
                    <a:gd name="T2" fmla="*/ 70 w 82"/>
                    <a:gd name="T3" fmla="*/ 0 h 223"/>
                    <a:gd name="T4" fmla="*/ 12 w 82"/>
                    <a:gd name="T5" fmla="*/ 0 h 223"/>
                    <a:gd name="T6" fmla="*/ 12 w 82"/>
                    <a:gd name="T7" fmla="*/ 0 h 223"/>
                    <a:gd name="T8" fmla="*/ 0 w 82"/>
                    <a:gd name="T9" fmla="*/ 12 h 223"/>
                    <a:gd name="T10" fmla="*/ 0 w 82"/>
                    <a:gd name="T11" fmla="*/ 100 h 223"/>
                    <a:gd name="T12" fmla="*/ 12 w 82"/>
                    <a:gd name="T13" fmla="*/ 112 h 223"/>
                    <a:gd name="T14" fmla="*/ 16 w 82"/>
                    <a:gd name="T15" fmla="*/ 112 h 223"/>
                    <a:gd name="T16" fmla="*/ 16 w 82"/>
                    <a:gd name="T17" fmla="*/ 211 h 223"/>
                    <a:gd name="T18" fmla="*/ 28 w 82"/>
                    <a:gd name="T19" fmla="*/ 223 h 223"/>
                    <a:gd name="T20" fmla="*/ 41 w 82"/>
                    <a:gd name="T21" fmla="*/ 211 h 223"/>
                    <a:gd name="T22" fmla="*/ 41 w 82"/>
                    <a:gd name="T23" fmla="*/ 121 h 223"/>
                    <a:gd name="T24" fmla="*/ 42 w 82"/>
                    <a:gd name="T25" fmla="*/ 121 h 223"/>
                    <a:gd name="T26" fmla="*/ 42 w 82"/>
                    <a:gd name="T27" fmla="*/ 211 h 223"/>
                    <a:gd name="T28" fmla="*/ 54 w 82"/>
                    <a:gd name="T29" fmla="*/ 223 h 223"/>
                    <a:gd name="T30" fmla="*/ 66 w 82"/>
                    <a:gd name="T31" fmla="*/ 211 h 223"/>
                    <a:gd name="T32" fmla="*/ 66 w 82"/>
                    <a:gd name="T33" fmla="*/ 112 h 223"/>
                    <a:gd name="T34" fmla="*/ 70 w 82"/>
                    <a:gd name="T35" fmla="*/ 112 h 223"/>
                    <a:gd name="T36" fmla="*/ 82 w 82"/>
                    <a:gd name="T37" fmla="*/ 100 h 223"/>
                    <a:gd name="T38" fmla="*/ 82 w 82"/>
                    <a:gd name="T39" fmla="*/ 12 h 223"/>
                    <a:gd name="T40" fmla="*/ 70 w 82"/>
                    <a:gd name="T41" fmla="*/ 0 h 2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82" h="223">
                      <a:moveTo>
                        <a:pt x="70" y="0"/>
                      </a:moveTo>
                      <a:cubicBezTo>
                        <a:pt x="70" y="0"/>
                        <a:pt x="70" y="0"/>
                        <a:pt x="70" y="0"/>
                      </a:cubicBezTo>
                      <a:cubicBezTo>
                        <a:pt x="12" y="0"/>
                        <a:pt x="12" y="0"/>
                        <a:pt x="12" y="0"/>
                      </a:cubicBezTo>
                      <a:cubicBezTo>
                        <a:pt x="12" y="0"/>
                        <a:pt x="12" y="0"/>
                        <a:pt x="12" y="0"/>
                      </a:cubicBezTo>
                      <a:cubicBezTo>
                        <a:pt x="6" y="0"/>
                        <a:pt x="0" y="5"/>
                        <a:pt x="0" y="12"/>
                      </a:cubicBezTo>
                      <a:cubicBezTo>
                        <a:pt x="0" y="100"/>
                        <a:pt x="0" y="100"/>
                        <a:pt x="0" y="100"/>
                      </a:cubicBezTo>
                      <a:cubicBezTo>
                        <a:pt x="0" y="107"/>
                        <a:pt x="6" y="112"/>
                        <a:pt x="12" y="112"/>
                      </a:cubicBezTo>
                      <a:cubicBezTo>
                        <a:pt x="14" y="112"/>
                        <a:pt x="15" y="112"/>
                        <a:pt x="16" y="112"/>
                      </a:cubicBezTo>
                      <a:cubicBezTo>
                        <a:pt x="16" y="211"/>
                        <a:pt x="16" y="211"/>
                        <a:pt x="16" y="211"/>
                      </a:cubicBezTo>
                      <a:cubicBezTo>
                        <a:pt x="16" y="218"/>
                        <a:pt x="22" y="223"/>
                        <a:pt x="28" y="223"/>
                      </a:cubicBezTo>
                      <a:cubicBezTo>
                        <a:pt x="35" y="223"/>
                        <a:pt x="41" y="218"/>
                        <a:pt x="41" y="211"/>
                      </a:cubicBezTo>
                      <a:cubicBezTo>
                        <a:pt x="41" y="121"/>
                        <a:pt x="41" y="121"/>
                        <a:pt x="41" y="121"/>
                      </a:cubicBezTo>
                      <a:cubicBezTo>
                        <a:pt x="42" y="121"/>
                        <a:pt x="42" y="121"/>
                        <a:pt x="42" y="121"/>
                      </a:cubicBezTo>
                      <a:cubicBezTo>
                        <a:pt x="42" y="211"/>
                        <a:pt x="42" y="211"/>
                        <a:pt x="42" y="211"/>
                      </a:cubicBezTo>
                      <a:cubicBezTo>
                        <a:pt x="42" y="218"/>
                        <a:pt x="47" y="223"/>
                        <a:pt x="54" y="223"/>
                      </a:cubicBezTo>
                      <a:cubicBezTo>
                        <a:pt x="61" y="223"/>
                        <a:pt x="66" y="218"/>
                        <a:pt x="66" y="211"/>
                      </a:cubicBezTo>
                      <a:cubicBezTo>
                        <a:pt x="66" y="112"/>
                        <a:pt x="66" y="112"/>
                        <a:pt x="66" y="112"/>
                      </a:cubicBezTo>
                      <a:cubicBezTo>
                        <a:pt x="67" y="112"/>
                        <a:pt x="69" y="112"/>
                        <a:pt x="70" y="112"/>
                      </a:cubicBezTo>
                      <a:cubicBezTo>
                        <a:pt x="76" y="112"/>
                        <a:pt x="82" y="107"/>
                        <a:pt x="82" y="100"/>
                      </a:cubicBezTo>
                      <a:cubicBezTo>
                        <a:pt x="82" y="12"/>
                        <a:pt x="82" y="12"/>
                        <a:pt x="82" y="12"/>
                      </a:cubicBezTo>
                      <a:cubicBezTo>
                        <a:pt x="82" y="5"/>
                        <a:pt x="76" y="0"/>
                        <a:pt x="7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51435" tIns="25718" rIns="51435" bIns="25718" numCol="1" anchor="t" anchorCtr="0" compatLnSpc="1">
                  <a:prstTxWarp prst="textNoShape">
                    <a:avLst/>
                  </a:prstTxWarp>
                </a:bodyPr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en-GB" sz="1600" b="1" kern="0" dirty="0">
                    <a:solidFill>
                      <a:prstClr val="black"/>
                    </a:solidFill>
                    <a:cs typeface="Arial" charset="0"/>
                  </a:endParaRPr>
                </a:p>
              </p:txBody>
            </p:sp>
          </p:grpSp>
          <p:grpSp>
            <p:nvGrpSpPr>
              <p:cNvPr id="2310" name="Group 2309"/>
              <p:cNvGrpSpPr/>
              <p:nvPr/>
            </p:nvGrpSpPr>
            <p:grpSpPr>
              <a:xfrm flipH="1">
                <a:off x="901797" y="2941872"/>
                <a:ext cx="135877" cy="377058"/>
                <a:chOff x="4419600" y="2886076"/>
                <a:chExt cx="306388" cy="1073149"/>
              </a:xfrm>
              <a:solidFill>
                <a:srgbClr val="A92229"/>
              </a:solidFill>
            </p:grpSpPr>
            <p:sp>
              <p:nvSpPr>
                <p:cNvPr id="2335" name="Freeform 6"/>
                <p:cNvSpPr>
                  <a:spLocks/>
                </p:cNvSpPr>
                <p:nvPr/>
              </p:nvSpPr>
              <p:spPr bwMode="auto">
                <a:xfrm>
                  <a:off x="4479925" y="2886076"/>
                  <a:ext cx="190500" cy="192087"/>
                </a:xfrm>
                <a:custGeom>
                  <a:avLst/>
                  <a:gdLst>
                    <a:gd name="T0" fmla="*/ 19 w 51"/>
                    <a:gd name="T1" fmla="*/ 48 h 51"/>
                    <a:gd name="T2" fmla="*/ 47 w 51"/>
                    <a:gd name="T3" fmla="*/ 32 h 51"/>
                    <a:gd name="T4" fmla="*/ 32 w 51"/>
                    <a:gd name="T5" fmla="*/ 3 h 51"/>
                    <a:gd name="T6" fmla="*/ 3 w 51"/>
                    <a:gd name="T7" fmla="*/ 19 h 51"/>
                    <a:gd name="T8" fmla="*/ 19 w 51"/>
                    <a:gd name="T9" fmla="*/ 48 h 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1" h="51">
                      <a:moveTo>
                        <a:pt x="19" y="48"/>
                      </a:moveTo>
                      <a:cubicBezTo>
                        <a:pt x="31" y="51"/>
                        <a:pt x="44" y="44"/>
                        <a:pt x="47" y="32"/>
                      </a:cubicBezTo>
                      <a:cubicBezTo>
                        <a:pt x="51" y="20"/>
                        <a:pt x="44" y="7"/>
                        <a:pt x="32" y="3"/>
                      </a:cubicBezTo>
                      <a:cubicBezTo>
                        <a:pt x="19" y="0"/>
                        <a:pt x="7" y="7"/>
                        <a:pt x="3" y="19"/>
                      </a:cubicBezTo>
                      <a:cubicBezTo>
                        <a:pt x="0" y="31"/>
                        <a:pt x="7" y="44"/>
                        <a:pt x="19" y="4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51435" tIns="25718" rIns="51435" bIns="25718" numCol="1" anchor="t" anchorCtr="0" compatLnSpc="1">
                  <a:prstTxWarp prst="textNoShape">
                    <a:avLst/>
                  </a:prstTxWarp>
                </a:bodyPr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en-GB" sz="1600" b="1" kern="0" dirty="0">
                    <a:solidFill>
                      <a:prstClr val="black"/>
                    </a:solidFill>
                    <a:cs typeface="Arial" charset="0"/>
                  </a:endParaRPr>
                </a:p>
              </p:txBody>
            </p:sp>
            <p:sp>
              <p:nvSpPr>
                <p:cNvPr id="2336" name="Freeform 7"/>
                <p:cNvSpPr>
                  <a:spLocks/>
                </p:cNvSpPr>
                <p:nvPr/>
              </p:nvSpPr>
              <p:spPr bwMode="auto">
                <a:xfrm>
                  <a:off x="4419600" y="3122613"/>
                  <a:ext cx="306388" cy="836612"/>
                </a:xfrm>
                <a:custGeom>
                  <a:avLst/>
                  <a:gdLst>
                    <a:gd name="T0" fmla="*/ 70 w 82"/>
                    <a:gd name="T1" fmla="*/ 0 h 223"/>
                    <a:gd name="T2" fmla="*/ 70 w 82"/>
                    <a:gd name="T3" fmla="*/ 0 h 223"/>
                    <a:gd name="T4" fmla="*/ 12 w 82"/>
                    <a:gd name="T5" fmla="*/ 0 h 223"/>
                    <a:gd name="T6" fmla="*/ 12 w 82"/>
                    <a:gd name="T7" fmla="*/ 0 h 223"/>
                    <a:gd name="T8" fmla="*/ 0 w 82"/>
                    <a:gd name="T9" fmla="*/ 12 h 223"/>
                    <a:gd name="T10" fmla="*/ 0 w 82"/>
                    <a:gd name="T11" fmla="*/ 100 h 223"/>
                    <a:gd name="T12" fmla="*/ 12 w 82"/>
                    <a:gd name="T13" fmla="*/ 112 h 223"/>
                    <a:gd name="T14" fmla="*/ 16 w 82"/>
                    <a:gd name="T15" fmla="*/ 112 h 223"/>
                    <a:gd name="T16" fmla="*/ 16 w 82"/>
                    <a:gd name="T17" fmla="*/ 211 h 223"/>
                    <a:gd name="T18" fmla="*/ 28 w 82"/>
                    <a:gd name="T19" fmla="*/ 223 h 223"/>
                    <a:gd name="T20" fmla="*/ 41 w 82"/>
                    <a:gd name="T21" fmla="*/ 211 h 223"/>
                    <a:gd name="T22" fmla="*/ 41 w 82"/>
                    <a:gd name="T23" fmla="*/ 121 h 223"/>
                    <a:gd name="T24" fmla="*/ 42 w 82"/>
                    <a:gd name="T25" fmla="*/ 121 h 223"/>
                    <a:gd name="T26" fmla="*/ 42 w 82"/>
                    <a:gd name="T27" fmla="*/ 211 h 223"/>
                    <a:gd name="T28" fmla="*/ 54 w 82"/>
                    <a:gd name="T29" fmla="*/ 223 h 223"/>
                    <a:gd name="T30" fmla="*/ 66 w 82"/>
                    <a:gd name="T31" fmla="*/ 211 h 223"/>
                    <a:gd name="T32" fmla="*/ 66 w 82"/>
                    <a:gd name="T33" fmla="*/ 112 h 223"/>
                    <a:gd name="T34" fmla="*/ 70 w 82"/>
                    <a:gd name="T35" fmla="*/ 112 h 223"/>
                    <a:gd name="T36" fmla="*/ 82 w 82"/>
                    <a:gd name="T37" fmla="*/ 100 h 223"/>
                    <a:gd name="T38" fmla="*/ 82 w 82"/>
                    <a:gd name="T39" fmla="*/ 12 h 223"/>
                    <a:gd name="T40" fmla="*/ 70 w 82"/>
                    <a:gd name="T41" fmla="*/ 0 h 2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82" h="223">
                      <a:moveTo>
                        <a:pt x="70" y="0"/>
                      </a:moveTo>
                      <a:cubicBezTo>
                        <a:pt x="70" y="0"/>
                        <a:pt x="70" y="0"/>
                        <a:pt x="70" y="0"/>
                      </a:cubicBezTo>
                      <a:cubicBezTo>
                        <a:pt x="12" y="0"/>
                        <a:pt x="12" y="0"/>
                        <a:pt x="12" y="0"/>
                      </a:cubicBezTo>
                      <a:cubicBezTo>
                        <a:pt x="12" y="0"/>
                        <a:pt x="12" y="0"/>
                        <a:pt x="12" y="0"/>
                      </a:cubicBezTo>
                      <a:cubicBezTo>
                        <a:pt x="6" y="0"/>
                        <a:pt x="0" y="5"/>
                        <a:pt x="0" y="12"/>
                      </a:cubicBezTo>
                      <a:cubicBezTo>
                        <a:pt x="0" y="100"/>
                        <a:pt x="0" y="100"/>
                        <a:pt x="0" y="100"/>
                      </a:cubicBezTo>
                      <a:cubicBezTo>
                        <a:pt x="0" y="107"/>
                        <a:pt x="6" y="112"/>
                        <a:pt x="12" y="112"/>
                      </a:cubicBezTo>
                      <a:cubicBezTo>
                        <a:pt x="14" y="112"/>
                        <a:pt x="15" y="112"/>
                        <a:pt x="16" y="112"/>
                      </a:cubicBezTo>
                      <a:cubicBezTo>
                        <a:pt x="16" y="211"/>
                        <a:pt x="16" y="211"/>
                        <a:pt x="16" y="211"/>
                      </a:cubicBezTo>
                      <a:cubicBezTo>
                        <a:pt x="16" y="218"/>
                        <a:pt x="22" y="223"/>
                        <a:pt x="28" y="223"/>
                      </a:cubicBezTo>
                      <a:cubicBezTo>
                        <a:pt x="35" y="223"/>
                        <a:pt x="41" y="218"/>
                        <a:pt x="41" y="211"/>
                      </a:cubicBezTo>
                      <a:cubicBezTo>
                        <a:pt x="41" y="121"/>
                        <a:pt x="41" y="121"/>
                        <a:pt x="41" y="121"/>
                      </a:cubicBezTo>
                      <a:cubicBezTo>
                        <a:pt x="42" y="121"/>
                        <a:pt x="42" y="121"/>
                        <a:pt x="42" y="121"/>
                      </a:cubicBezTo>
                      <a:cubicBezTo>
                        <a:pt x="42" y="211"/>
                        <a:pt x="42" y="211"/>
                        <a:pt x="42" y="211"/>
                      </a:cubicBezTo>
                      <a:cubicBezTo>
                        <a:pt x="42" y="218"/>
                        <a:pt x="47" y="223"/>
                        <a:pt x="54" y="223"/>
                      </a:cubicBezTo>
                      <a:cubicBezTo>
                        <a:pt x="61" y="223"/>
                        <a:pt x="66" y="218"/>
                        <a:pt x="66" y="211"/>
                      </a:cubicBezTo>
                      <a:cubicBezTo>
                        <a:pt x="66" y="112"/>
                        <a:pt x="66" y="112"/>
                        <a:pt x="66" y="112"/>
                      </a:cubicBezTo>
                      <a:cubicBezTo>
                        <a:pt x="67" y="112"/>
                        <a:pt x="69" y="112"/>
                        <a:pt x="70" y="112"/>
                      </a:cubicBezTo>
                      <a:cubicBezTo>
                        <a:pt x="76" y="112"/>
                        <a:pt x="82" y="107"/>
                        <a:pt x="82" y="100"/>
                      </a:cubicBezTo>
                      <a:cubicBezTo>
                        <a:pt x="82" y="12"/>
                        <a:pt x="82" y="12"/>
                        <a:pt x="82" y="12"/>
                      </a:cubicBezTo>
                      <a:cubicBezTo>
                        <a:pt x="82" y="5"/>
                        <a:pt x="76" y="0"/>
                        <a:pt x="7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51435" tIns="25718" rIns="51435" bIns="25718" numCol="1" anchor="t" anchorCtr="0" compatLnSpc="1">
                  <a:prstTxWarp prst="textNoShape">
                    <a:avLst/>
                  </a:prstTxWarp>
                </a:bodyPr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en-GB" sz="1600" b="1" kern="0" dirty="0">
                    <a:solidFill>
                      <a:prstClr val="black"/>
                    </a:solidFill>
                    <a:cs typeface="Arial" charset="0"/>
                  </a:endParaRPr>
                </a:p>
              </p:txBody>
            </p:sp>
          </p:grpSp>
          <p:grpSp>
            <p:nvGrpSpPr>
              <p:cNvPr id="2311" name="Group 2310"/>
              <p:cNvGrpSpPr/>
              <p:nvPr/>
            </p:nvGrpSpPr>
            <p:grpSpPr>
              <a:xfrm flipH="1">
                <a:off x="1093244" y="2941872"/>
                <a:ext cx="135877" cy="377058"/>
                <a:chOff x="4419600" y="2886076"/>
                <a:chExt cx="306388" cy="1073149"/>
              </a:xfrm>
              <a:solidFill>
                <a:srgbClr val="A92229"/>
              </a:solidFill>
            </p:grpSpPr>
            <p:sp>
              <p:nvSpPr>
                <p:cNvPr id="2333" name="Freeform 6"/>
                <p:cNvSpPr>
                  <a:spLocks/>
                </p:cNvSpPr>
                <p:nvPr/>
              </p:nvSpPr>
              <p:spPr bwMode="auto">
                <a:xfrm>
                  <a:off x="4479925" y="2886076"/>
                  <a:ext cx="190500" cy="192087"/>
                </a:xfrm>
                <a:custGeom>
                  <a:avLst/>
                  <a:gdLst>
                    <a:gd name="T0" fmla="*/ 19 w 51"/>
                    <a:gd name="T1" fmla="*/ 48 h 51"/>
                    <a:gd name="T2" fmla="*/ 47 w 51"/>
                    <a:gd name="T3" fmla="*/ 32 h 51"/>
                    <a:gd name="T4" fmla="*/ 32 w 51"/>
                    <a:gd name="T5" fmla="*/ 3 h 51"/>
                    <a:gd name="T6" fmla="*/ 3 w 51"/>
                    <a:gd name="T7" fmla="*/ 19 h 51"/>
                    <a:gd name="T8" fmla="*/ 19 w 51"/>
                    <a:gd name="T9" fmla="*/ 48 h 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1" h="51">
                      <a:moveTo>
                        <a:pt x="19" y="48"/>
                      </a:moveTo>
                      <a:cubicBezTo>
                        <a:pt x="31" y="51"/>
                        <a:pt x="44" y="44"/>
                        <a:pt x="47" y="32"/>
                      </a:cubicBezTo>
                      <a:cubicBezTo>
                        <a:pt x="51" y="20"/>
                        <a:pt x="44" y="7"/>
                        <a:pt x="32" y="3"/>
                      </a:cubicBezTo>
                      <a:cubicBezTo>
                        <a:pt x="19" y="0"/>
                        <a:pt x="7" y="7"/>
                        <a:pt x="3" y="19"/>
                      </a:cubicBezTo>
                      <a:cubicBezTo>
                        <a:pt x="0" y="31"/>
                        <a:pt x="7" y="44"/>
                        <a:pt x="19" y="4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51435" tIns="25718" rIns="51435" bIns="25718" numCol="1" anchor="t" anchorCtr="0" compatLnSpc="1">
                  <a:prstTxWarp prst="textNoShape">
                    <a:avLst/>
                  </a:prstTxWarp>
                </a:bodyPr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en-GB" sz="1600" b="1" kern="0" dirty="0">
                    <a:solidFill>
                      <a:prstClr val="black"/>
                    </a:solidFill>
                    <a:cs typeface="Arial" charset="0"/>
                  </a:endParaRPr>
                </a:p>
              </p:txBody>
            </p:sp>
            <p:sp>
              <p:nvSpPr>
                <p:cNvPr id="2334" name="Freeform 7"/>
                <p:cNvSpPr>
                  <a:spLocks/>
                </p:cNvSpPr>
                <p:nvPr/>
              </p:nvSpPr>
              <p:spPr bwMode="auto">
                <a:xfrm>
                  <a:off x="4419600" y="3122613"/>
                  <a:ext cx="306388" cy="836612"/>
                </a:xfrm>
                <a:custGeom>
                  <a:avLst/>
                  <a:gdLst>
                    <a:gd name="T0" fmla="*/ 70 w 82"/>
                    <a:gd name="T1" fmla="*/ 0 h 223"/>
                    <a:gd name="T2" fmla="*/ 70 w 82"/>
                    <a:gd name="T3" fmla="*/ 0 h 223"/>
                    <a:gd name="T4" fmla="*/ 12 w 82"/>
                    <a:gd name="T5" fmla="*/ 0 h 223"/>
                    <a:gd name="T6" fmla="*/ 12 w 82"/>
                    <a:gd name="T7" fmla="*/ 0 h 223"/>
                    <a:gd name="T8" fmla="*/ 0 w 82"/>
                    <a:gd name="T9" fmla="*/ 12 h 223"/>
                    <a:gd name="T10" fmla="*/ 0 w 82"/>
                    <a:gd name="T11" fmla="*/ 100 h 223"/>
                    <a:gd name="T12" fmla="*/ 12 w 82"/>
                    <a:gd name="T13" fmla="*/ 112 h 223"/>
                    <a:gd name="T14" fmla="*/ 16 w 82"/>
                    <a:gd name="T15" fmla="*/ 112 h 223"/>
                    <a:gd name="T16" fmla="*/ 16 w 82"/>
                    <a:gd name="T17" fmla="*/ 211 h 223"/>
                    <a:gd name="T18" fmla="*/ 28 w 82"/>
                    <a:gd name="T19" fmla="*/ 223 h 223"/>
                    <a:gd name="T20" fmla="*/ 41 w 82"/>
                    <a:gd name="T21" fmla="*/ 211 h 223"/>
                    <a:gd name="T22" fmla="*/ 41 w 82"/>
                    <a:gd name="T23" fmla="*/ 121 h 223"/>
                    <a:gd name="T24" fmla="*/ 42 w 82"/>
                    <a:gd name="T25" fmla="*/ 121 h 223"/>
                    <a:gd name="T26" fmla="*/ 42 w 82"/>
                    <a:gd name="T27" fmla="*/ 211 h 223"/>
                    <a:gd name="T28" fmla="*/ 54 w 82"/>
                    <a:gd name="T29" fmla="*/ 223 h 223"/>
                    <a:gd name="T30" fmla="*/ 66 w 82"/>
                    <a:gd name="T31" fmla="*/ 211 h 223"/>
                    <a:gd name="T32" fmla="*/ 66 w 82"/>
                    <a:gd name="T33" fmla="*/ 112 h 223"/>
                    <a:gd name="T34" fmla="*/ 70 w 82"/>
                    <a:gd name="T35" fmla="*/ 112 h 223"/>
                    <a:gd name="T36" fmla="*/ 82 w 82"/>
                    <a:gd name="T37" fmla="*/ 100 h 223"/>
                    <a:gd name="T38" fmla="*/ 82 w 82"/>
                    <a:gd name="T39" fmla="*/ 12 h 223"/>
                    <a:gd name="T40" fmla="*/ 70 w 82"/>
                    <a:gd name="T41" fmla="*/ 0 h 2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82" h="223">
                      <a:moveTo>
                        <a:pt x="70" y="0"/>
                      </a:moveTo>
                      <a:cubicBezTo>
                        <a:pt x="70" y="0"/>
                        <a:pt x="70" y="0"/>
                        <a:pt x="70" y="0"/>
                      </a:cubicBezTo>
                      <a:cubicBezTo>
                        <a:pt x="12" y="0"/>
                        <a:pt x="12" y="0"/>
                        <a:pt x="12" y="0"/>
                      </a:cubicBezTo>
                      <a:cubicBezTo>
                        <a:pt x="12" y="0"/>
                        <a:pt x="12" y="0"/>
                        <a:pt x="12" y="0"/>
                      </a:cubicBezTo>
                      <a:cubicBezTo>
                        <a:pt x="6" y="0"/>
                        <a:pt x="0" y="5"/>
                        <a:pt x="0" y="12"/>
                      </a:cubicBezTo>
                      <a:cubicBezTo>
                        <a:pt x="0" y="100"/>
                        <a:pt x="0" y="100"/>
                        <a:pt x="0" y="100"/>
                      </a:cubicBezTo>
                      <a:cubicBezTo>
                        <a:pt x="0" y="107"/>
                        <a:pt x="6" y="112"/>
                        <a:pt x="12" y="112"/>
                      </a:cubicBezTo>
                      <a:cubicBezTo>
                        <a:pt x="14" y="112"/>
                        <a:pt x="15" y="112"/>
                        <a:pt x="16" y="112"/>
                      </a:cubicBezTo>
                      <a:cubicBezTo>
                        <a:pt x="16" y="211"/>
                        <a:pt x="16" y="211"/>
                        <a:pt x="16" y="211"/>
                      </a:cubicBezTo>
                      <a:cubicBezTo>
                        <a:pt x="16" y="218"/>
                        <a:pt x="22" y="223"/>
                        <a:pt x="28" y="223"/>
                      </a:cubicBezTo>
                      <a:cubicBezTo>
                        <a:pt x="35" y="223"/>
                        <a:pt x="41" y="218"/>
                        <a:pt x="41" y="211"/>
                      </a:cubicBezTo>
                      <a:cubicBezTo>
                        <a:pt x="41" y="121"/>
                        <a:pt x="41" y="121"/>
                        <a:pt x="41" y="121"/>
                      </a:cubicBezTo>
                      <a:cubicBezTo>
                        <a:pt x="42" y="121"/>
                        <a:pt x="42" y="121"/>
                        <a:pt x="42" y="121"/>
                      </a:cubicBezTo>
                      <a:cubicBezTo>
                        <a:pt x="42" y="211"/>
                        <a:pt x="42" y="211"/>
                        <a:pt x="42" y="211"/>
                      </a:cubicBezTo>
                      <a:cubicBezTo>
                        <a:pt x="42" y="218"/>
                        <a:pt x="47" y="223"/>
                        <a:pt x="54" y="223"/>
                      </a:cubicBezTo>
                      <a:cubicBezTo>
                        <a:pt x="61" y="223"/>
                        <a:pt x="66" y="218"/>
                        <a:pt x="66" y="211"/>
                      </a:cubicBezTo>
                      <a:cubicBezTo>
                        <a:pt x="66" y="112"/>
                        <a:pt x="66" y="112"/>
                        <a:pt x="66" y="112"/>
                      </a:cubicBezTo>
                      <a:cubicBezTo>
                        <a:pt x="67" y="112"/>
                        <a:pt x="69" y="112"/>
                        <a:pt x="70" y="112"/>
                      </a:cubicBezTo>
                      <a:cubicBezTo>
                        <a:pt x="76" y="112"/>
                        <a:pt x="82" y="107"/>
                        <a:pt x="82" y="100"/>
                      </a:cubicBezTo>
                      <a:cubicBezTo>
                        <a:pt x="82" y="12"/>
                        <a:pt x="82" y="12"/>
                        <a:pt x="82" y="12"/>
                      </a:cubicBezTo>
                      <a:cubicBezTo>
                        <a:pt x="82" y="5"/>
                        <a:pt x="76" y="0"/>
                        <a:pt x="7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51435" tIns="25718" rIns="51435" bIns="25718" numCol="1" anchor="t" anchorCtr="0" compatLnSpc="1">
                  <a:prstTxWarp prst="textNoShape">
                    <a:avLst/>
                  </a:prstTxWarp>
                </a:bodyPr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en-GB" sz="1600" b="1" kern="0" dirty="0">
                    <a:solidFill>
                      <a:prstClr val="black"/>
                    </a:solidFill>
                    <a:cs typeface="Arial" charset="0"/>
                  </a:endParaRPr>
                </a:p>
              </p:txBody>
            </p:sp>
          </p:grpSp>
          <p:grpSp>
            <p:nvGrpSpPr>
              <p:cNvPr id="2312" name="Group 2311"/>
              <p:cNvGrpSpPr/>
              <p:nvPr/>
            </p:nvGrpSpPr>
            <p:grpSpPr>
              <a:xfrm flipH="1">
                <a:off x="1284691" y="2941872"/>
                <a:ext cx="135877" cy="377058"/>
                <a:chOff x="4419600" y="2886076"/>
                <a:chExt cx="306388" cy="1073149"/>
              </a:xfrm>
              <a:solidFill>
                <a:srgbClr val="A92229"/>
              </a:solidFill>
            </p:grpSpPr>
            <p:sp>
              <p:nvSpPr>
                <p:cNvPr id="2331" name="Freeform 6"/>
                <p:cNvSpPr>
                  <a:spLocks/>
                </p:cNvSpPr>
                <p:nvPr/>
              </p:nvSpPr>
              <p:spPr bwMode="auto">
                <a:xfrm>
                  <a:off x="4479925" y="2886076"/>
                  <a:ext cx="190500" cy="192087"/>
                </a:xfrm>
                <a:custGeom>
                  <a:avLst/>
                  <a:gdLst>
                    <a:gd name="T0" fmla="*/ 19 w 51"/>
                    <a:gd name="T1" fmla="*/ 48 h 51"/>
                    <a:gd name="T2" fmla="*/ 47 w 51"/>
                    <a:gd name="T3" fmla="*/ 32 h 51"/>
                    <a:gd name="T4" fmla="*/ 32 w 51"/>
                    <a:gd name="T5" fmla="*/ 3 h 51"/>
                    <a:gd name="T6" fmla="*/ 3 w 51"/>
                    <a:gd name="T7" fmla="*/ 19 h 51"/>
                    <a:gd name="T8" fmla="*/ 19 w 51"/>
                    <a:gd name="T9" fmla="*/ 48 h 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1" h="51">
                      <a:moveTo>
                        <a:pt x="19" y="48"/>
                      </a:moveTo>
                      <a:cubicBezTo>
                        <a:pt x="31" y="51"/>
                        <a:pt x="44" y="44"/>
                        <a:pt x="47" y="32"/>
                      </a:cubicBezTo>
                      <a:cubicBezTo>
                        <a:pt x="51" y="20"/>
                        <a:pt x="44" y="7"/>
                        <a:pt x="32" y="3"/>
                      </a:cubicBezTo>
                      <a:cubicBezTo>
                        <a:pt x="19" y="0"/>
                        <a:pt x="7" y="7"/>
                        <a:pt x="3" y="19"/>
                      </a:cubicBezTo>
                      <a:cubicBezTo>
                        <a:pt x="0" y="31"/>
                        <a:pt x="7" y="44"/>
                        <a:pt x="19" y="4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51435" tIns="25718" rIns="51435" bIns="25718" numCol="1" anchor="t" anchorCtr="0" compatLnSpc="1">
                  <a:prstTxWarp prst="textNoShape">
                    <a:avLst/>
                  </a:prstTxWarp>
                </a:bodyPr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en-GB" sz="1600" b="1" kern="0" dirty="0">
                    <a:solidFill>
                      <a:prstClr val="black"/>
                    </a:solidFill>
                    <a:cs typeface="Arial" charset="0"/>
                  </a:endParaRPr>
                </a:p>
              </p:txBody>
            </p:sp>
            <p:sp>
              <p:nvSpPr>
                <p:cNvPr id="2332" name="Freeform 7"/>
                <p:cNvSpPr>
                  <a:spLocks/>
                </p:cNvSpPr>
                <p:nvPr/>
              </p:nvSpPr>
              <p:spPr bwMode="auto">
                <a:xfrm>
                  <a:off x="4419600" y="3122613"/>
                  <a:ext cx="306388" cy="836612"/>
                </a:xfrm>
                <a:custGeom>
                  <a:avLst/>
                  <a:gdLst>
                    <a:gd name="T0" fmla="*/ 70 w 82"/>
                    <a:gd name="T1" fmla="*/ 0 h 223"/>
                    <a:gd name="T2" fmla="*/ 70 w 82"/>
                    <a:gd name="T3" fmla="*/ 0 h 223"/>
                    <a:gd name="T4" fmla="*/ 12 w 82"/>
                    <a:gd name="T5" fmla="*/ 0 h 223"/>
                    <a:gd name="T6" fmla="*/ 12 w 82"/>
                    <a:gd name="T7" fmla="*/ 0 h 223"/>
                    <a:gd name="T8" fmla="*/ 0 w 82"/>
                    <a:gd name="T9" fmla="*/ 12 h 223"/>
                    <a:gd name="T10" fmla="*/ 0 w 82"/>
                    <a:gd name="T11" fmla="*/ 100 h 223"/>
                    <a:gd name="T12" fmla="*/ 12 w 82"/>
                    <a:gd name="T13" fmla="*/ 112 h 223"/>
                    <a:gd name="T14" fmla="*/ 16 w 82"/>
                    <a:gd name="T15" fmla="*/ 112 h 223"/>
                    <a:gd name="T16" fmla="*/ 16 w 82"/>
                    <a:gd name="T17" fmla="*/ 211 h 223"/>
                    <a:gd name="T18" fmla="*/ 28 w 82"/>
                    <a:gd name="T19" fmla="*/ 223 h 223"/>
                    <a:gd name="T20" fmla="*/ 41 w 82"/>
                    <a:gd name="T21" fmla="*/ 211 h 223"/>
                    <a:gd name="T22" fmla="*/ 41 w 82"/>
                    <a:gd name="T23" fmla="*/ 121 h 223"/>
                    <a:gd name="T24" fmla="*/ 42 w 82"/>
                    <a:gd name="T25" fmla="*/ 121 h 223"/>
                    <a:gd name="T26" fmla="*/ 42 w 82"/>
                    <a:gd name="T27" fmla="*/ 211 h 223"/>
                    <a:gd name="T28" fmla="*/ 54 w 82"/>
                    <a:gd name="T29" fmla="*/ 223 h 223"/>
                    <a:gd name="T30" fmla="*/ 66 w 82"/>
                    <a:gd name="T31" fmla="*/ 211 h 223"/>
                    <a:gd name="T32" fmla="*/ 66 w 82"/>
                    <a:gd name="T33" fmla="*/ 112 h 223"/>
                    <a:gd name="T34" fmla="*/ 70 w 82"/>
                    <a:gd name="T35" fmla="*/ 112 h 223"/>
                    <a:gd name="T36" fmla="*/ 82 w 82"/>
                    <a:gd name="T37" fmla="*/ 100 h 223"/>
                    <a:gd name="T38" fmla="*/ 82 w 82"/>
                    <a:gd name="T39" fmla="*/ 12 h 223"/>
                    <a:gd name="T40" fmla="*/ 70 w 82"/>
                    <a:gd name="T41" fmla="*/ 0 h 2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82" h="223">
                      <a:moveTo>
                        <a:pt x="70" y="0"/>
                      </a:moveTo>
                      <a:cubicBezTo>
                        <a:pt x="70" y="0"/>
                        <a:pt x="70" y="0"/>
                        <a:pt x="70" y="0"/>
                      </a:cubicBezTo>
                      <a:cubicBezTo>
                        <a:pt x="12" y="0"/>
                        <a:pt x="12" y="0"/>
                        <a:pt x="12" y="0"/>
                      </a:cubicBezTo>
                      <a:cubicBezTo>
                        <a:pt x="12" y="0"/>
                        <a:pt x="12" y="0"/>
                        <a:pt x="12" y="0"/>
                      </a:cubicBezTo>
                      <a:cubicBezTo>
                        <a:pt x="6" y="0"/>
                        <a:pt x="0" y="5"/>
                        <a:pt x="0" y="12"/>
                      </a:cubicBezTo>
                      <a:cubicBezTo>
                        <a:pt x="0" y="100"/>
                        <a:pt x="0" y="100"/>
                        <a:pt x="0" y="100"/>
                      </a:cubicBezTo>
                      <a:cubicBezTo>
                        <a:pt x="0" y="107"/>
                        <a:pt x="6" y="112"/>
                        <a:pt x="12" y="112"/>
                      </a:cubicBezTo>
                      <a:cubicBezTo>
                        <a:pt x="14" y="112"/>
                        <a:pt x="15" y="112"/>
                        <a:pt x="16" y="112"/>
                      </a:cubicBezTo>
                      <a:cubicBezTo>
                        <a:pt x="16" y="211"/>
                        <a:pt x="16" y="211"/>
                        <a:pt x="16" y="211"/>
                      </a:cubicBezTo>
                      <a:cubicBezTo>
                        <a:pt x="16" y="218"/>
                        <a:pt x="22" y="223"/>
                        <a:pt x="28" y="223"/>
                      </a:cubicBezTo>
                      <a:cubicBezTo>
                        <a:pt x="35" y="223"/>
                        <a:pt x="41" y="218"/>
                        <a:pt x="41" y="211"/>
                      </a:cubicBezTo>
                      <a:cubicBezTo>
                        <a:pt x="41" y="121"/>
                        <a:pt x="41" y="121"/>
                        <a:pt x="41" y="121"/>
                      </a:cubicBezTo>
                      <a:cubicBezTo>
                        <a:pt x="42" y="121"/>
                        <a:pt x="42" y="121"/>
                        <a:pt x="42" y="121"/>
                      </a:cubicBezTo>
                      <a:cubicBezTo>
                        <a:pt x="42" y="211"/>
                        <a:pt x="42" y="211"/>
                        <a:pt x="42" y="211"/>
                      </a:cubicBezTo>
                      <a:cubicBezTo>
                        <a:pt x="42" y="218"/>
                        <a:pt x="47" y="223"/>
                        <a:pt x="54" y="223"/>
                      </a:cubicBezTo>
                      <a:cubicBezTo>
                        <a:pt x="61" y="223"/>
                        <a:pt x="66" y="218"/>
                        <a:pt x="66" y="211"/>
                      </a:cubicBezTo>
                      <a:cubicBezTo>
                        <a:pt x="66" y="112"/>
                        <a:pt x="66" y="112"/>
                        <a:pt x="66" y="112"/>
                      </a:cubicBezTo>
                      <a:cubicBezTo>
                        <a:pt x="67" y="112"/>
                        <a:pt x="69" y="112"/>
                        <a:pt x="70" y="112"/>
                      </a:cubicBezTo>
                      <a:cubicBezTo>
                        <a:pt x="76" y="112"/>
                        <a:pt x="82" y="107"/>
                        <a:pt x="82" y="100"/>
                      </a:cubicBezTo>
                      <a:cubicBezTo>
                        <a:pt x="82" y="12"/>
                        <a:pt x="82" y="12"/>
                        <a:pt x="82" y="12"/>
                      </a:cubicBezTo>
                      <a:cubicBezTo>
                        <a:pt x="82" y="5"/>
                        <a:pt x="76" y="0"/>
                        <a:pt x="7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51435" tIns="25718" rIns="51435" bIns="25718" numCol="1" anchor="t" anchorCtr="0" compatLnSpc="1">
                  <a:prstTxWarp prst="textNoShape">
                    <a:avLst/>
                  </a:prstTxWarp>
                </a:bodyPr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en-GB" sz="1600" b="1" kern="0" dirty="0">
                    <a:solidFill>
                      <a:prstClr val="black"/>
                    </a:solidFill>
                    <a:cs typeface="Arial" charset="0"/>
                  </a:endParaRPr>
                </a:p>
              </p:txBody>
            </p:sp>
          </p:grpSp>
          <p:grpSp>
            <p:nvGrpSpPr>
              <p:cNvPr id="2313" name="Group 2312"/>
              <p:cNvGrpSpPr/>
              <p:nvPr/>
            </p:nvGrpSpPr>
            <p:grpSpPr>
              <a:xfrm flipH="1">
                <a:off x="1476139" y="2941872"/>
                <a:ext cx="135877" cy="377058"/>
                <a:chOff x="4419600" y="2886076"/>
                <a:chExt cx="306388" cy="1073149"/>
              </a:xfrm>
              <a:solidFill>
                <a:srgbClr val="A92229"/>
              </a:solidFill>
            </p:grpSpPr>
            <p:sp>
              <p:nvSpPr>
                <p:cNvPr id="2329" name="Freeform 6"/>
                <p:cNvSpPr>
                  <a:spLocks/>
                </p:cNvSpPr>
                <p:nvPr/>
              </p:nvSpPr>
              <p:spPr bwMode="auto">
                <a:xfrm>
                  <a:off x="4479925" y="2886076"/>
                  <a:ext cx="190500" cy="192087"/>
                </a:xfrm>
                <a:custGeom>
                  <a:avLst/>
                  <a:gdLst>
                    <a:gd name="T0" fmla="*/ 19 w 51"/>
                    <a:gd name="T1" fmla="*/ 48 h 51"/>
                    <a:gd name="T2" fmla="*/ 47 w 51"/>
                    <a:gd name="T3" fmla="*/ 32 h 51"/>
                    <a:gd name="T4" fmla="*/ 32 w 51"/>
                    <a:gd name="T5" fmla="*/ 3 h 51"/>
                    <a:gd name="T6" fmla="*/ 3 w 51"/>
                    <a:gd name="T7" fmla="*/ 19 h 51"/>
                    <a:gd name="T8" fmla="*/ 19 w 51"/>
                    <a:gd name="T9" fmla="*/ 48 h 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1" h="51">
                      <a:moveTo>
                        <a:pt x="19" y="48"/>
                      </a:moveTo>
                      <a:cubicBezTo>
                        <a:pt x="31" y="51"/>
                        <a:pt x="44" y="44"/>
                        <a:pt x="47" y="32"/>
                      </a:cubicBezTo>
                      <a:cubicBezTo>
                        <a:pt x="51" y="20"/>
                        <a:pt x="44" y="7"/>
                        <a:pt x="32" y="3"/>
                      </a:cubicBezTo>
                      <a:cubicBezTo>
                        <a:pt x="19" y="0"/>
                        <a:pt x="7" y="7"/>
                        <a:pt x="3" y="19"/>
                      </a:cubicBezTo>
                      <a:cubicBezTo>
                        <a:pt x="0" y="31"/>
                        <a:pt x="7" y="44"/>
                        <a:pt x="19" y="4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51435" tIns="25718" rIns="51435" bIns="25718" numCol="1" anchor="t" anchorCtr="0" compatLnSpc="1">
                  <a:prstTxWarp prst="textNoShape">
                    <a:avLst/>
                  </a:prstTxWarp>
                </a:bodyPr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en-GB" sz="1600" b="1" kern="0" dirty="0">
                    <a:solidFill>
                      <a:prstClr val="black"/>
                    </a:solidFill>
                    <a:cs typeface="Arial" charset="0"/>
                  </a:endParaRPr>
                </a:p>
              </p:txBody>
            </p:sp>
            <p:sp>
              <p:nvSpPr>
                <p:cNvPr id="2330" name="Freeform 7"/>
                <p:cNvSpPr>
                  <a:spLocks/>
                </p:cNvSpPr>
                <p:nvPr/>
              </p:nvSpPr>
              <p:spPr bwMode="auto">
                <a:xfrm>
                  <a:off x="4419600" y="3122613"/>
                  <a:ext cx="306388" cy="836612"/>
                </a:xfrm>
                <a:custGeom>
                  <a:avLst/>
                  <a:gdLst>
                    <a:gd name="T0" fmla="*/ 70 w 82"/>
                    <a:gd name="T1" fmla="*/ 0 h 223"/>
                    <a:gd name="T2" fmla="*/ 70 w 82"/>
                    <a:gd name="T3" fmla="*/ 0 h 223"/>
                    <a:gd name="T4" fmla="*/ 12 w 82"/>
                    <a:gd name="T5" fmla="*/ 0 h 223"/>
                    <a:gd name="T6" fmla="*/ 12 w 82"/>
                    <a:gd name="T7" fmla="*/ 0 h 223"/>
                    <a:gd name="T8" fmla="*/ 0 w 82"/>
                    <a:gd name="T9" fmla="*/ 12 h 223"/>
                    <a:gd name="T10" fmla="*/ 0 w 82"/>
                    <a:gd name="T11" fmla="*/ 100 h 223"/>
                    <a:gd name="T12" fmla="*/ 12 w 82"/>
                    <a:gd name="T13" fmla="*/ 112 h 223"/>
                    <a:gd name="T14" fmla="*/ 16 w 82"/>
                    <a:gd name="T15" fmla="*/ 112 h 223"/>
                    <a:gd name="T16" fmla="*/ 16 w 82"/>
                    <a:gd name="T17" fmla="*/ 211 h 223"/>
                    <a:gd name="T18" fmla="*/ 28 w 82"/>
                    <a:gd name="T19" fmla="*/ 223 h 223"/>
                    <a:gd name="T20" fmla="*/ 41 w 82"/>
                    <a:gd name="T21" fmla="*/ 211 h 223"/>
                    <a:gd name="T22" fmla="*/ 41 w 82"/>
                    <a:gd name="T23" fmla="*/ 121 h 223"/>
                    <a:gd name="T24" fmla="*/ 42 w 82"/>
                    <a:gd name="T25" fmla="*/ 121 h 223"/>
                    <a:gd name="T26" fmla="*/ 42 w 82"/>
                    <a:gd name="T27" fmla="*/ 211 h 223"/>
                    <a:gd name="T28" fmla="*/ 54 w 82"/>
                    <a:gd name="T29" fmla="*/ 223 h 223"/>
                    <a:gd name="T30" fmla="*/ 66 w 82"/>
                    <a:gd name="T31" fmla="*/ 211 h 223"/>
                    <a:gd name="T32" fmla="*/ 66 w 82"/>
                    <a:gd name="T33" fmla="*/ 112 h 223"/>
                    <a:gd name="T34" fmla="*/ 70 w 82"/>
                    <a:gd name="T35" fmla="*/ 112 h 223"/>
                    <a:gd name="T36" fmla="*/ 82 w 82"/>
                    <a:gd name="T37" fmla="*/ 100 h 223"/>
                    <a:gd name="T38" fmla="*/ 82 w 82"/>
                    <a:gd name="T39" fmla="*/ 12 h 223"/>
                    <a:gd name="T40" fmla="*/ 70 w 82"/>
                    <a:gd name="T41" fmla="*/ 0 h 2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82" h="223">
                      <a:moveTo>
                        <a:pt x="70" y="0"/>
                      </a:moveTo>
                      <a:cubicBezTo>
                        <a:pt x="70" y="0"/>
                        <a:pt x="70" y="0"/>
                        <a:pt x="70" y="0"/>
                      </a:cubicBezTo>
                      <a:cubicBezTo>
                        <a:pt x="12" y="0"/>
                        <a:pt x="12" y="0"/>
                        <a:pt x="12" y="0"/>
                      </a:cubicBezTo>
                      <a:cubicBezTo>
                        <a:pt x="12" y="0"/>
                        <a:pt x="12" y="0"/>
                        <a:pt x="12" y="0"/>
                      </a:cubicBezTo>
                      <a:cubicBezTo>
                        <a:pt x="6" y="0"/>
                        <a:pt x="0" y="5"/>
                        <a:pt x="0" y="12"/>
                      </a:cubicBezTo>
                      <a:cubicBezTo>
                        <a:pt x="0" y="100"/>
                        <a:pt x="0" y="100"/>
                        <a:pt x="0" y="100"/>
                      </a:cubicBezTo>
                      <a:cubicBezTo>
                        <a:pt x="0" y="107"/>
                        <a:pt x="6" y="112"/>
                        <a:pt x="12" y="112"/>
                      </a:cubicBezTo>
                      <a:cubicBezTo>
                        <a:pt x="14" y="112"/>
                        <a:pt x="15" y="112"/>
                        <a:pt x="16" y="112"/>
                      </a:cubicBezTo>
                      <a:cubicBezTo>
                        <a:pt x="16" y="211"/>
                        <a:pt x="16" y="211"/>
                        <a:pt x="16" y="211"/>
                      </a:cubicBezTo>
                      <a:cubicBezTo>
                        <a:pt x="16" y="218"/>
                        <a:pt x="22" y="223"/>
                        <a:pt x="28" y="223"/>
                      </a:cubicBezTo>
                      <a:cubicBezTo>
                        <a:pt x="35" y="223"/>
                        <a:pt x="41" y="218"/>
                        <a:pt x="41" y="211"/>
                      </a:cubicBezTo>
                      <a:cubicBezTo>
                        <a:pt x="41" y="121"/>
                        <a:pt x="41" y="121"/>
                        <a:pt x="41" y="121"/>
                      </a:cubicBezTo>
                      <a:cubicBezTo>
                        <a:pt x="42" y="121"/>
                        <a:pt x="42" y="121"/>
                        <a:pt x="42" y="121"/>
                      </a:cubicBezTo>
                      <a:cubicBezTo>
                        <a:pt x="42" y="211"/>
                        <a:pt x="42" y="211"/>
                        <a:pt x="42" y="211"/>
                      </a:cubicBezTo>
                      <a:cubicBezTo>
                        <a:pt x="42" y="218"/>
                        <a:pt x="47" y="223"/>
                        <a:pt x="54" y="223"/>
                      </a:cubicBezTo>
                      <a:cubicBezTo>
                        <a:pt x="61" y="223"/>
                        <a:pt x="66" y="218"/>
                        <a:pt x="66" y="211"/>
                      </a:cubicBezTo>
                      <a:cubicBezTo>
                        <a:pt x="66" y="112"/>
                        <a:pt x="66" y="112"/>
                        <a:pt x="66" y="112"/>
                      </a:cubicBezTo>
                      <a:cubicBezTo>
                        <a:pt x="67" y="112"/>
                        <a:pt x="69" y="112"/>
                        <a:pt x="70" y="112"/>
                      </a:cubicBezTo>
                      <a:cubicBezTo>
                        <a:pt x="76" y="112"/>
                        <a:pt x="82" y="107"/>
                        <a:pt x="82" y="100"/>
                      </a:cubicBezTo>
                      <a:cubicBezTo>
                        <a:pt x="82" y="12"/>
                        <a:pt x="82" y="12"/>
                        <a:pt x="82" y="12"/>
                      </a:cubicBezTo>
                      <a:cubicBezTo>
                        <a:pt x="82" y="5"/>
                        <a:pt x="76" y="0"/>
                        <a:pt x="7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51435" tIns="25718" rIns="51435" bIns="25718" numCol="1" anchor="t" anchorCtr="0" compatLnSpc="1">
                  <a:prstTxWarp prst="textNoShape">
                    <a:avLst/>
                  </a:prstTxWarp>
                </a:bodyPr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en-GB" sz="1600" b="1" kern="0" dirty="0">
                    <a:solidFill>
                      <a:prstClr val="black"/>
                    </a:solidFill>
                    <a:cs typeface="Arial" charset="0"/>
                  </a:endParaRPr>
                </a:p>
              </p:txBody>
            </p:sp>
          </p:grpSp>
          <p:grpSp>
            <p:nvGrpSpPr>
              <p:cNvPr id="2314" name="Group 2313"/>
              <p:cNvGrpSpPr/>
              <p:nvPr/>
            </p:nvGrpSpPr>
            <p:grpSpPr>
              <a:xfrm flipH="1">
                <a:off x="710350" y="3340894"/>
                <a:ext cx="135877" cy="377058"/>
                <a:chOff x="4419600" y="2886076"/>
                <a:chExt cx="306388" cy="1073149"/>
              </a:xfrm>
              <a:solidFill>
                <a:srgbClr val="A92229"/>
              </a:solidFill>
            </p:grpSpPr>
            <p:sp>
              <p:nvSpPr>
                <p:cNvPr id="2327" name="Freeform 6"/>
                <p:cNvSpPr>
                  <a:spLocks/>
                </p:cNvSpPr>
                <p:nvPr/>
              </p:nvSpPr>
              <p:spPr bwMode="auto">
                <a:xfrm>
                  <a:off x="4479925" y="2886076"/>
                  <a:ext cx="190500" cy="192087"/>
                </a:xfrm>
                <a:custGeom>
                  <a:avLst/>
                  <a:gdLst>
                    <a:gd name="T0" fmla="*/ 19 w 51"/>
                    <a:gd name="T1" fmla="*/ 48 h 51"/>
                    <a:gd name="T2" fmla="*/ 47 w 51"/>
                    <a:gd name="T3" fmla="*/ 32 h 51"/>
                    <a:gd name="T4" fmla="*/ 32 w 51"/>
                    <a:gd name="T5" fmla="*/ 3 h 51"/>
                    <a:gd name="T6" fmla="*/ 3 w 51"/>
                    <a:gd name="T7" fmla="*/ 19 h 51"/>
                    <a:gd name="T8" fmla="*/ 19 w 51"/>
                    <a:gd name="T9" fmla="*/ 48 h 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1" h="51">
                      <a:moveTo>
                        <a:pt x="19" y="48"/>
                      </a:moveTo>
                      <a:cubicBezTo>
                        <a:pt x="31" y="51"/>
                        <a:pt x="44" y="44"/>
                        <a:pt x="47" y="32"/>
                      </a:cubicBezTo>
                      <a:cubicBezTo>
                        <a:pt x="51" y="20"/>
                        <a:pt x="44" y="7"/>
                        <a:pt x="32" y="3"/>
                      </a:cubicBezTo>
                      <a:cubicBezTo>
                        <a:pt x="19" y="0"/>
                        <a:pt x="7" y="7"/>
                        <a:pt x="3" y="19"/>
                      </a:cubicBezTo>
                      <a:cubicBezTo>
                        <a:pt x="0" y="31"/>
                        <a:pt x="7" y="44"/>
                        <a:pt x="19" y="4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51435" tIns="25718" rIns="51435" bIns="25718" numCol="1" anchor="t" anchorCtr="0" compatLnSpc="1">
                  <a:prstTxWarp prst="textNoShape">
                    <a:avLst/>
                  </a:prstTxWarp>
                </a:bodyPr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en-GB" sz="1600" b="1" kern="0" dirty="0">
                    <a:solidFill>
                      <a:prstClr val="black"/>
                    </a:solidFill>
                    <a:cs typeface="Arial" charset="0"/>
                  </a:endParaRPr>
                </a:p>
              </p:txBody>
            </p:sp>
            <p:sp>
              <p:nvSpPr>
                <p:cNvPr id="2328" name="Freeform 7"/>
                <p:cNvSpPr>
                  <a:spLocks/>
                </p:cNvSpPr>
                <p:nvPr/>
              </p:nvSpPr>
              <p:spPr bwMode="auto">
                <a:xfrm>
                  <a:off x="4419600" y="3122613"/>
                  <a:ext cx="306388" cy="836612"/>
                </a:xfrm>
                <a:custGeom>
                  <a:avLst/>
                  <a:gdLst>
                    <a:gd name="T0" fmla="*/ 70 w 82"/>
                    <a:gd name="T1" fmla="*/ 0 h 223"/>
                    <a:gd name="T2" fmla="*/ 70 w 82"/>
                    <a:gd name="T3" fmla="*/ 0 h 223"/>
                    <a:gd name="T4" fmla="*/ 12 w 82"/>
                    <a:gd name="T5" fmla="*/ 0 h 223"/>
                    <a:gd name="T6" fmla="*/ 12 w 82"/>
                    <a:gd name="T7" fmla="*/ 0 h 223"/>
                    <a:gd name="T8" fmla="*/ 0 w 82"/>
                    <a:gd name="T9" fmla="*/ 12 h 223"/>
                    <a:gd name="T10" fmla="*/ 0 w 82"/>
                    <a:gd name="T11" fmla="*/ 100 h 223"/>
                    <a:gd name="T12" fmla="*/ 12 w 82"/>
                    <a:gd name="T13" fmla="*/ 112 h 223"/>
                    <a:gd name="T14" fmla="*/ 16 w 82"/>
                    <a:gd name="T15" fmla="*/ 112 h 223"/>
                    <a:gd name="T16" fmla="*/ 16 w 82"/>
                    <a:gd name="T17" fmla="*/ 211 h 223"/>
                    <a:gd name="T18" fmla="*/ 28 w 82"/>
                    <a:gd name="T19" fmla="*/ 223 h 223"/>
                    <a:gd name="T20" fmla="*/ 41 w 82"/>
                    <a:gd name="T21" fmla="*/ 211 h 223"/>
                    <a:gd name="T22" fmla="*/ 41 w 82"/>
                    <a:gd name="T23" fmla="*/ 121 h 223"/>
                    <a:gd name="T24" fmla="*/ 42 w 82"/>
                    <a:gd name="T25" fmla="*/ 121 h 223"/>
                    <a:gd name="T26" fmla="*/ 42 w 82"/>
                    <a:gd name="T27" fmla="*/ 211 h 223"/>
                    <a:gd name="T28" fmla="*/ 54 w 82"/>
                    <a:gd name="T29" fmla="*/ 223 h 223"/>
                    <a:gd name="T30" fmla="*/ 66 w 82"/>
                    <a:gd name="T31" fmla="*/ 211 h 223"/>
                    <a:gd name="T32" fmla="*/ 66 w 82"/>
                    <a:gd name="T33" fmla="*/ 112 h 223"/>
                    <a:gd name="T34" fmla="*/ 70 w 82"/>
                    <a:gd name="T35" fmla="*/ 112 h 223"/>
                    <a:gd name="T36" fmla="*/ 82 w 82"/>
                    <a:gd name="T37" fmla="*/ 100 h 223"/>
                    <a:gd name="T38" fmla="*/ 82 w 82"/>
                    <a:gd name="T39" fmla="*/ 12 h 223"/>
                    <a:gd name="T40" fmla="*/ 70 w 82"/>
                    <a:gd name="T41" fmla="*/ 0 h 2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82" h="223">
                      <a:moveTo>
                        <a:pt x="70" y="0"/>
                      </a:moveTo>
                      <a:cubicBezTo>
                        <a:pt x="70" y="0"/>
                        <a:pt x="70" y="0"/>
                        <a:pt x="70" y="0"/>
                      </a:cubicBezTo>
                      <a:cubicBezTo>
                        <a:pt x="12" y="0"/>
                        <a:pt x="12" y="0"/>
                        <a:pt x="12" y="0"/>
                      </a:cubicBezTo>
                      <a:cubicBezTo>
                        <a:pt x="12" y="0"/>
                        <a:pt x="12" y="0"/>
                        <a:pt x="12" y="0"/>
                      </a:cubicBezTo>
                      <a:cubicBezTo>
                        <a:pt x="6" y="0"/>
                        <a:pt x="0" y="5"/>
                        <a:pt x="0" y="12"/>
                      </a:cubicBezTo>
                      <a:cubicBezTo>
                        <a:pt x="0" y="100"/>
                        <a:pt x="0" y="100"/>
                        <a:pt x="0" y="100"/>
                      </a:cubicBezTo>
                      <a:cubicBezTo>
                        <a:pt x="0" y="107"/>
                        <a:pt x="6" y="112"/>
                        <a:pt x="12" y="112"/>
                      </a:cubicBezTo>
                      <a:cubicBezTo>
                        <a:pt x="14" y="112"/>
                        <a:pt x="15" y="112"/>
                        <a:pt x="16" y="112"/>
                      </a:cubicBezTo>
                      <a:cubicBezTo>
                        <a:pt x="16" y="211"/>
                        <a:pt x="16" y="211"/>
                        <a:pt x="16" y="211"/>
                      </a:cubicBezTo>
                      <a:cubicBezTo>
                        <a:pt x="16" y="218"/>
                        <a:pt x="22" y="223"/>
                        <a:pt x="28" y="223"/>
                      </a:cubicBezTo>
                      <a:cubicBezTo>
                        <a:pt x="35" y="223"/>
                        <a:pt x="41" y="218"/>
                        <a:pt x="41" y="211"/>
                      </a:cubicBezTo>
                      <a:cubicBezTo>
                        <a:pt x="41" y="121"/>
                        <a:pt x="41" y="121"/>
                        <a:pt x="41" y="121"/>
                      </a:cubicBezTo>
                      <a:cubicBezTo>
                        <a:pt x="42" y="121"/>
                        <a:pt x="42" y="121"/>
                        <a:pt x="42" y="121"/>
                      </a:cubicBezTo>
                      <a:cubicBezTo>
                        <a:pt x="42" y="211"/>
                        <a:pt x="42" y="211"/>
                        <a:pt x="42" y="211"/>
                      </a:cubicBezTo>
                      <a:cubicBezTo>
                        <a:pt x="42" y="218"/>
                        <a:pt x="47" y="223"/>
                        <a:pt x="54" y="223"/>
                      </a:cubicBezTo>
                      <a:cubicBezTo>
                        <a:pt x="61" y="223"/>
                        <a:pt x="66" y="218"/>
                        <a:pt x="66" y="211"/>
                      </a:cubicBezTo>
                      <a:cubicBezTo>
                        <a:pt x="66" y="112"/>
                        <a:pt x="66" y="112"/>
                        <a:pt x="66" y="112"/>
                      </a:cubicBezTo>
                      <a:cubicBezTo>
                        <a:pt x="67" y="112"/>
                        <a:pt x="69" y="112"/>
                        <a:pt x="70" y="112"/>
                      </a:cubicBezTo>
                      <a:cubicBezTo>
                        <a:pt x="76" y="112"/>
                        <a:pt x="82" y="107"/>
                        <a:pt x="82" y="100"/>
                      </a:cubicBezTo>
                      <a:cubicBezTo>
                        <a:pt x="82" y="12"/>
                        <a:pt x="82" y="12"/>
                        <a:pt x="82" y="12"/>
                      </a:cubicBezTo>
                      <a:cubicBezTo>
                        <a:pt x="82" y="5"/>
                        <a:pt x="76" y="0"/>
                        <a:pt x="7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51435" tIns="25718" rIns="51435" bIns="25718" numCol="1" anchor="t" anchorCtr="0" compatLnSpc="1">
                  <a:prstTxWarp prst="textNoShape">
                    <a:avLst/>
                  </a:prstTxWarp>
                </a:bodyPr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en-GB" sz="1600" b="1" kern="0" dirty="0">
                    <a:solidFill>
                      <a:prstClr val="black"/>
                    </a:solidFill>
                    <a:cs typeface="Arial" charset="0"/>
                  </a:endParaRPr>
                </a:p>
              </p:txBody>
            </p:sp>
          </p:grpSp>
          <p:grpSp>
            <p:nvGrpSpPr>
              <p:cNvPr id="2315" name="Group 2314"/>
              <p:cNvGrpSpPr/>
              <p:nvPr/>
            </p:nvGrpSpPr>
            <p:grpSpPr>
              <a:xfrm flipH="1">
                <a:off x="901797" y="3340894"/>
                <a:ext cx="135877" cy="377058"/>
                <a:chOff x="4419600" y="2886076"/>
                <a:chExt cx="306388" cy="1073149"/>
              </a:xfrm>
              <a:solidFill>
                <a:srgbClr val="A92229"/>
              </a:solidFill>
            </p:grpSpPr>
            <p:sp>
              <p:nvSpPr>
                <p:cNvPr id="2325" name="Freeform 6"/>
                <p:cNvSpPr>
                  <a:spLocks/>
                </p:cNvSpPr>
                <p:nvPr/>
              </p:nvSpPr>
              <p:spPr bwMode="auto">
                <a:xfrm>
                  <a:off x="4479925" y="2886076"/>
                  <a:ext cx="190500" cy="192087"/>
                </a:xfrm>
                <a:custGeom>
                  <a:avLst/>
                  <a:gdLst>
                    <a:gd name="T0" fmla="*/ 19 w 51"/>
                    <a:gd name="T1" fmla="*/ 48 h 51"/>
                    <a:gd name="T2" fmla="*/ 47 w 51"/>
                    <a:gd name="T3" fmla="*/ 32 h 51"/>
                    <a:gd name="T4" fmla="*/ 32 w 51"/>
                    <a:gd name="T5" fmla="*/ 3 h 51"/>
                    <a:gd name="T6" fmla="*/ 3 w 51"/>
                    <a:gd name="T7" fmla="*/ 19 h 51"/>
                    <a:gd name="T8" fmla="*/ 19 w 51"/>
                    <a:gd name="T9" fmla="*/ 48 h 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1" h="51">
                      <a:moveTo>
                        <a:pt x="19" y="48"/>
                      </a:moveTo>
                      <a:cubicBezTo>
                        <a:pt x="31" y="51"/>
                        <a:pt x="44" y="44"/>
                        <a:pt x="47" y="32"/>
                      </a:cubicBezTo>
                      <a:cubicBezTo>
                        <a:pt x="51" y="20"/>
                        <a:pt x="44" y="7"/>
                        <a:pt x="32" y="3"/>
                      </a:cubicBezTo>
                      <a:cubicBezTo>
                        <a:pt x="19" y="0"/>
                        <a:pt x="7" y="7"/>
                        <a:pt x="3" y="19"/>
                      </a:cubicBezTo>
                      <a:cubicBezTo>
                        <a:pt x="0" y="31"/>
                        <a:pt x="7" y="44"/>
                        <a:pt x="19" y="4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51435" tIns="25718" rIns="51435" bIns="25718" numCol="1" anchor="t" anchorCtr="0" compatLnSpc="1">
                  <a:prstTxWarp prst="textNoShape">
                    <a:avLst/>
                  </a:prstTxWarp>
                </a:bodyPr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en-GB" sz="1600" b="1" kern="0" dirty="0">
                    <a:solidFill>
                      <a:prstClr val="black"/>
                    </a:solidFill>
                    <a:cs typeface="Arial" charset="0"/>
                  </a:endParaRPr>
                </a:p>
              </p:txBody>
            </p:sp>
            <p:sp>
              <p:nvSpPr>
                <p:cNvPr id="2326" name="Freeform 7"/>
                <p:cNvSpPr>
                  <a:spLocks/>
                </p:cNvSpPr>
                <p:nvPr/>
              </p:nvSpPr>
              <p:spPr bwMode="auto">
                <a:xfrm>
                  <a:off x="4419600" y="3122613"/>
                  <a:ext cx="306388" cy="836612"/>
                </a:xfrm>
                <a:custGeom>
                  <a:avLst/>
                  <a:gdLst>
                    <a:gd name="T0" fmla="*/ 70 w 82"/>
                    <a:gd name="T1" fmla="*/ 0 h 223"/>
                    <a:gd name="T2" fmla="*/ 70 w 82"/>
                    <a:gd name="T3" fmla="*/ 0 h 223"/>
                    <a:gd name="T4" fmla="*/ 12 w 82"/>
                    <a:gd name="T5" fmla="*/ 0 h 223"/>
                    <a:gd name="T6" fmla="*/ 12 w 82"/>
                    <a:gd name="T7" fmla="*/ 0 h 223"/>
                    <a:gd name="T8" fmla="*/ 0 w 82"/>
                    <a:gd name="T9" fmla="*/ 12 h 223"/>
                    <a:gd name="T10" fmla="*/ 0 w 82"/>
                    <a:gd name="T11" fmla="*/ 100 h 223"/>
                    <a:gd name="T12" fmla="*/ 12 w 82"/>
                    <a:gd name="T13" fmla="*/ 112 h 223"/>
                    <a:gd name="T14" fmla="*/ 16 w 82"/>
                    <a:gd name="T15" fmla="*/ 112 h 223"/>
                    <a:gd name="T16" fmla="*/ 16 w 82"/>
                    <a:gd name="T17" fmla="*/ 211 h 223"/>
                    <a:gd name="T18" fmla="*/ 28 w 82"/>
                    <a:gd name="T19" fmla="*/ 223 h 223"/>
                    <a:gd name="T20" fmla="*/ 41 w 82"/>
                    <a:gd name="T21" fmla="*/ 211 h 223"/>
                    <a:gd name="T22" fmla="*/ 41 w 82"/>
                    <a:gd name="T23" fmla="*/ 121 h 223"/>
                    <a:gd name="T24" fmla="*/ 42 w 82"/>
                    <a:gd name="T25" fmla="*/ 121 h 223"/>
                    <a:gd name="T26" fmla="*/ 42 w 82"/>
                    <a:gd name="T27" fmla="*/ 211 h 223"/>
                    <a:gd name="T28" fmla="*/ 54 w 82"/>
                    <a:gd name="T29" fmla="*/ 223 h 223"/>
                    <a:gd name="T30" fmla="*/ 66 w 82"/>
                    <a:gd name="T31" fmla="*/ 211 h 223"/>
                    <a:gd name="T32" fmla="*/ 66 w 82"/>
                    <a:gd name="T33" fmla="*/ 112 h 223"/>
                    <a:gd name="T34" fmla="*/ 70 w 82"/>
                    <a:gd name="T35" fmla="*/ 112 h 223"/>
                    <a:gd name="T36" fmla="*/ 82 w 82"/>
                    <a:gd name="T37" fmla="*/ 100 h 223"/>
                    <a:gd name="T38" fmla="*/ 82 w 82"/>
                    <a:gd name="T39" fmla="*/ 12 h 223"/>
                    <a:gd name="T40" fmla="*/ 70 w 82"/>
                    <a:gd name="T41" fmla="*/ 0 h 2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82" h="223">
                      <a:moveTo>
                        <a:pt x="70" y="0"/>
                      </a:moveTo>
                      <a:cubicBezTo>
                        <a:pt x="70" y="0"/>
                        <a:pt x="70" y="0"/>
                        <a:pt x="70" y="0"/>
                      </a:cubicBezTo>
                      <a:cubicBezTo>
                        <a:pt x="12" y="0"/>
                        <a:pt x="12" y="0"/>
                        <a:pt x="12" y="0"/>
                      </a:cubicBezTo>
                      <a:cubicBezTo>
                        <a:pt x="12" y="0"/>
                        <a:pt x="12" y="0"/>
                        <a:pt x="12" y="0"/>
                      </a:cubicBezTo>
                      <a:cubicBezTo>
                        <a:pt x="6" y="0"/>
                        <a:pt x="0" y="5"/>
                        <a:pt x="0" y="12"/>
                      </a:cubicBezTo>
                      <a:cubicBezTo>
                        <a:pt x="0" y="100"/>
                        <a:pt x="0" y="100"/>
                        <a:pt x="0" y="100"/>
                      </a:cubicBezTo>
                      <a:cubicBezTo>
                        <a:pt x="0" y="107"/>
                        <a:pt x="6" y="112"/>
                        <a:pt x="12" y="112"/>
                      </a:cubicBezTo>
                      <a:cubicBezTo>
                        <a:pt x="14" y="112"/>
                        <a:pt x="15" y="112"/>
                        <a:pt x="16" y="112"/>
                      </a:cubicBezTo>
                      <a:cubicBezTo>
                        <a:pt x="16" y="211"/>
                        <a:pt x="16" y="211"/>
                        <a:pt x="16" y="211"/>
                      </a:cubicBezTo>
                      <a:cubicBezTo>
                        <a:pt x="16" y="218"/>
                        <a:pt x="22" y="223"/>
                        <a:pt x="28" y="223"/>
                      </a:cubicBezTo>
                      <a:cubicBezTo>
                        <a:pt x="35" y="223"/>
                        <a:pt x="41" y="218"/>
                        <a:pt x="41" y="211"/>
                      </a:cubicBezTo>
                      <a:cubicBezTo>
                        <a:pt x="41" y="121"/>
                        <a:pt x="41" y="121"/>
                        <a:pt x="41" y="121"/>
                      </a:cubicBezTo>
                      <a:cubicBezTo>
                        <a:pt x="42" y="121"/>
                        <a:pt x="42" y="121"/>
                        <a:pt x="42" y="121"/>
                      </a:cubicBezTo>
                      <a:cubicBezTo>
                        <a:pt x="42" y="211"/>
                        <a:pt x="42" y="211"/>
                        <a:pt x="42" y="211"/>
                      </a:cubicBezTo>
                      <a:cubicBezTo>
                        <a:pt x="42" y="218"/>
                        <a:pt x="47" y="223"/>
                        <a:pt x="54" y="223"/>
                      </a:cubicBezTo>
                      <a:cubicBezTo>
                        <a:pt x="61" y="223"/>
                        <a:pt x="66" y="218"/>
                        <a:pt x="66" y="211"/>
                      </a:cubicBezTo>
                      <a:cubicBezTo>
                        <a:pt x="66" y="112"/>
                        <a:pt x="66" y="112"/>
                        <a:pt x="66" y="112"/>
                      </a:cubicBezTo>
                      <a:cubicBezTo>
                        <a:pt x="67" y="112"/>
                        <a:pt x="69" y="112"/>
                        <a:pt x="70" y="112"/>
                      </a:cubicBezTo>
                      <a:cubicBezTo>
                        <a:pt x="76" y="112"/>
                        <a:pt x="82" y="107"/>
                        <a:pt x="82" y="100"/>
                      </a:cubicBezTo>
                      <a:cubicBezTo>
                        <a:pt x="82" y="12"/>
                        <a:pt x="82" y="12"/>
                        <a:pt x="82" y="12"/>
                      </a:cubicBezTo>
                      <a:cubicBezTo>
                        <a:pt x="82" y="5"/>
                        <a:pt x="76" y="0"/>
                        <a:pt x="7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51435" tIns="25718" rIns="51435" bIns="25718" numCol="1" anchor="t" anchorCtr="0" compatLnSpc="1">
                  <a:prstTxWarp prst="textNoShape">
                    <a:avLst/>
                  </a:prstTxWarp>
                </a:bodyPr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en-GB" sz="1600" b="1" kern="0" dirty="0">
                    <a:solidFill>
                      <a:prstClr val="black"/>
                    </a:solidFill>
                    <a:cs typeface="Arial" charset="0"/>
                  </a:endParaRPr>
                </a:p>
              </p:txBody>
            </p:sp>
          </p:grpSp>
          <p:grpSp>
            <p:nvGrpSpPr>
              <p:cNvPr id="2316" name="Group 2315"/>
              <p:cNvGrpSpPr/>
              <p:nvPr/>
            </p:nvGrpSpPr>
            <p:grpSpPr>
              <a:xfrm flipH="1">
                <a:off x="1093244" y="3340894"/>
                <a:ext cx="135877" cy="377058"/>
                <a:chOff x="4419600" y="2886076"/>
                <a:chExt cx="306388" cy="1073149"/>
              </a:xfrm>
              <a:solidFill>
                <a:srgbClr val="A92229"/>
              </a:solidFill>
            </p:grpSpPr>
            <p:sp>
              <p:nvSpPr>
                <p:cNvPr id="2323" name="Freeform 6"/>
                <p:cNvSpPr>
                  <a:spLocks/>
                </p:cNvSpPr>
                <p:nvPr/>
              </p:nvSpPr>
              <p:spPr bwMode="auto">
                <a:xfrm>
                  <a:off x="4479925" y="2886076"/>
                  <a:ext cx="190500" cy="192087"/>
                </a:xfrm>
                <a:custGeom>
                  <a:avLst/>
                  <a:gdLst>
                    <a:gd name="T0" fmla="*/ 19 w 51"/>
                    <a:gd name="T1" fmla="*/ 48 h 51"/>
                    <a:gd name="T2" fmla="*/ 47 w 51"/>
                    <a:gd name="T3" fmla="*/ 32 h 51"/>
                    <a:gd name="T4" fmla="*/ 32 w 51"/>
                    <a:gd name="T5" fmla="*/ 3 h 51"/>
                    <a:gd name="T6" fmla="*/ 3 w 51"/>
                    <a:gd name="T7" fmla="*/ 19 h 51"/>
                    <a:gd name="T8" fmla="*/ 19 w 51"/>
                    <a:gd name="T9" fmla="*/ 48 h 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1" h="51">
                      <a:moveTo>
                        <a:pt x="19" y="48"/>
                      </a:moveTo>
                      <a:cubicBezTo>
                        <a:pt x="31" y="51"/>
                        <a:pt x="44" y="44"/>
                        <a:pt x="47" y="32"/>
                      </a:cubicBezTo>
                      <a:cubicBezTo>
                        <a:pt x="51" y="20"/>
                        <a:pt x="44" y="7"/>
                        <a:pt x="32" y="3"/>
                      </a:cubicBezTo>
                      <a:cubicBezTo>
                        <a:pt x="19" y="0"/>
                        <a:pt x="7" y="7"/>
                        <a:pt x="3" y="19"/>
                      </a:cubicBezTo>
                      <a:cubicBezTo>
                        <a:pt x="0" y="31"/>
                        <a:pt x="7" y="44"/>
                        <a:pt x="19" y="4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51435" tIns="25718" rIns="51435" bIns="25718" numCol="1" anchor="t" anchorCtr="0" compatLnSpc="1">
                  <a:prstTxWarp prst="textNoShape">
                    <a:avLst/>
                  </a:prstTxWarp>
                </a:bodyPr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en-GB" sz="1600" b="1" kern="0" dirty="0">
                    <a:solidFill>
                      <a:prstClr val="black"/>
                    </a:solidFill>
                    <a:cs typeface="Arial" charset="0"/>
                  </a:endParaRPr>
                </a:p>
              </p:txBody>
            </p:sp>
            <p:sp>
              <p:nvSpPr>
                <p:cNvPr id="2324" name="Freeform 7"/>
                <p:cNvSpPr>
                  <a:spLocks/>
                </p:cNvSpPr>
                <p:nvPr/>
              </p:nvSpPr>
              <p:spPr bwMode="auto">
                <a:xfrm>
                  <a:off x="4419600" y="3122613"/>
                  <a:ext cx="306388" cy="836612"/>
                </a:xfrm>
                <a:custGeom>
                  <a:avLst/>
                  <a:gdLst>
                    <a:gd name="T0" fmla="*/ 70 w 82"/>
                    <a:gd name="T1" fmla="*/ 0 h 223"/>
                    <a:gd name="T2" fmla="*/ 70 w 82"/>
                    <a:gd name="T3" fmla="*/ 0 h 223"/>
                    <a:gd name="T4" fmla="*/ 12 w 82"/>
                    <a:gd name="T5" fmla="*/ 0 h 223"/>
                    <a:gd name="T6" fmla="*/ 12 w 82"/>
                    <a:gd name="T7" fmla="*/ 0 h 223"/>
                    <a:gd name="T8" fmla="*/ 0 w 82"/>
                    <a:gd name="T9" fmla="*/ 12 h 223"/>
                    <a:gd name="T10" fmla="*/ 0 w 82"/>
                    <a:gd name="T11" fmla="*/ 100 h 223"/>
                    <a:gd name="T12" fmla="*/ 12 w 82"/>
                    <a:gd name="T13" fmla="*/ 112 h 223"/>
                    <a:gd name="T14" fmla="*/ 16 w 82"/>
                    <a:gd name="T15" fmla="*/ 112 h 223"/>
                    <a:gd name="T16" fmla="*/ 16 w 82"/>
                    <a:gd name="T17" fmla="*/ 211 h 223"/>
                    <a:gd name="T18" fmla="*/ 28 w 82"/>
                    <a:gd name="T19" fmla="*/ 223 h 223"/>
                    <a:gd name="T20" fmla="*/ 41 w 82"/>
                    <a:gd name="T21" fmla="*/ 211 h 223"/>
                    <a:gd name="T22" fmla="*/ 41 w 82"/>
                    <a:gd name="T23" fmla="*/ 121 h 223"/>
                    <a:gd name="T24" fmla="*/ 42 w 82"/>
                    <a:gd name="T25" fmla="*/ 121 h 223"/>
                    <a:gd name="T26" fmla="*/ 42 w 82"/>
                    <a:gd name="T27" fmla="*/ 211 h 223"/>
                    <a:gd name="T28" fmla="*/ 54 w 82"/>
                    <a:gd name="T29" fmla="*/ 223 h 223"/>
                    <a:gd name="T30" fmla="*/ 66 w 82"/>
                    <a:gd name="T31" fmla="*/ 211 h 223"/>
                    <a:gd name="T32" fmla="*/ 66 w 82"/>
                    <a:gd name="T33" fmla="*/ 112 h 223"/>
                    <a:gd name="T34" fmla="*/ 70 w 82"/>
                    <a:gd name="T35" fmla="*/ 112 h 223"/>
                    <a:gd name="T36" fmla="*/ 82 w 82"/>
                    <a:gd name="T37" fmla="*/ 100 h 223"/>
                    <a:gd name="T38" fmla="*/ 82 w 82"/>
                    <a:gd name="T39" fmla="*/ 12 h 223"/>
                    <a:gd name="T40" fmla="*/ 70 w 82"/>
                    <a:gd name="T41" fmla="*/ 0 h 2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82" h="223">
                      <a:moveTo>
                        <a:pt x="70" y="0"/>
                      </a:moveTo>
                      <a:cubicBezTo>
                        <a:pt x="70" y="0"/>
                        <a:pt x="70" y="0"/>
                        <a:pt x="70" y="0"/>
                      </a:cubicBezTo>
                      <a:cubicBezTo>
                        <a:pt x="12" y="0"/>
                        <a:pt x="12" y="0"/>
                        <a:pt x="12" y="0"/>
                      </a:cubicBezTo>
                      <a:cubicBezTo>
                        <a:pt x="12" y="0"/>
                        <a:pt x="12" y="0"/>
                        <a:pt x="12" y="0"/>
                      </a:cubicBezTo>
                      <a:cubicBezTo>
                        <a:pt x="6" y="0"/>
                        <a:pt x="0" y="5"/>
                        <a:pt x="0" y="12"/>
                      </a:cubicBezTo>
                      <a:cubicBezTo>
                        <a:pt x="0" y="100"/>
                        <a:pt x="0" y="100"/>
                        <a:pt x="0" y="100"/>
                      </a:cubicBezTo>
                      <a:cubicBezTo>
                        <a:pt x="0" y="107"/>
                        <a:pt x="6" y="112"/>
                        <a:pt x="12" y="112"/>
                      </a:cubicBezTo>
                      <a:cubicBezTo>
                        <a:pt x="14" y="112"/>
                        <a:pt x="15" y="112"/>
                        <a:pt x="16" y="112"/>
                      </a:cubicBezTo>
                      <a:cubicBezTo>
                        <a:pt x="16" y="211"/>
                        <a:pt x="16" y="211"/>
                        <a:pt x="16" y="211"/>
                      </a:cubicBezTo>
                      <a:cubicBezTo>
                        <a:pt x="16" y="218"/>
                        <a:pt x="22" y="223"/>
                        <a:pt x="28" y="223"/>
                      </a:cubicBezTo>
                      <a:cubicBezTo>
                        <a:pt x="35" y="223"/>
                        <a:pt x="41" y="218"/>
                        <a:pt x="41" y="211"/>
                      </a:cubicBezTo>
                      <a:cubicBezTo>
                        <a:pt x="41" y="121"/>
                        <a:pt x="41" y="121"/>
                        <a:pt x="41" y="121"/>
                      </a:cubicBezTo>
                      <a:cubicBezTo>
                        <a:pt x="42" y="121"/>
                        <a:pt x="42" y="121"/>
                        <a:pt x="42" y="121"/>
                      </a:cubicBezTo>
                      <a:cubicBezTo>
                        <a:pt x="42" y="211"/>
                        <a:pt x="42" y="211"/>
                        <a:pt x="42" y="211"/>
                      </a:cubicBezTo>
                      <a:cubicBezTo>
                        <a:pt x="42" y="218"/>
                        <a:pt x="47" y="223"/>
                        <a:pt x="54" y="223"/>
                      </a:cubicBezTo>
                      <a:cubicBezTo>
                        <a:pt x="61" y="223"/>
                        <a:pt x="66" y="218"/>
                        <a:pt x="66" y="211"/>
                      </a:cubicBezTo>
                      <a:cubicBezTo>
                        <a:pt x="66" y="112"/>
                        <a:pt x="66" y="112"/>
                        <a:pt x="66" y="112"/>
                      </a:cubicBezTo>
                      <a:cubicBezTo>
                        <a:pt x="67" y="112"/>
                        <a:pt x="69" y="112"/>
                        <a:pt x="70" y="112"/>
                      </a:cubicBezTo>
                      <a:cubicBezTo>
                        <a:pt x="76" y="112"/>
                        <a:pt x="82" y="107"/>
                        <a:pt x="82" y="100"/>
                      </a:cubicBezTo>
                      <a:cubicBezTo>
                        <a:pt x="82" y="12"/>
                        <a:pt x="82" y="12"/>
                        <a:pt x="82" y="12"/>
                      </a:cubicBezTo>
                      <a:cubicBezTo>
                        <a:pt x="82" y="5"/>
                        <a:pt x="76" y="0"/>
                        <a:pt x="7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51435" tIns="25718" rIns="51435" bIns="25718" numCol="1" anchor="t" anchorCtr="0" compatLnSpc="1">
                  <a:prstTxWarp prst="textNoShape">
                    <a:avLst/>
                  </a:prstTxWarp>
                </a:bodyPr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en-GB" sz="1600" b="1" kern="0" dirty="0">
                    <a:solidFill>
                      <a:prstClr val="black"/>
                    </a:solidFill>
                    <a:cs typeface="Arial" charset="0"/>
                  </a:endParaRPr>
                </a:p>
              </p:txBody>
            </p:sp>
          </p:grpSp>
          <p:grpSp>
            <p:nvGrpSpPr>
              <p:cNvPr id="2317" name="Group 2316"/>
              <p:cNvGrpSpPr/>
              <p:nvPr/>
            </p:nvGrpSpPr>
            <p:grpSpPr>
              <a:xfrm flipH="1">
                <a:off x="1284691" y="3340894"/>
                <a:ext cx="135877" cy="377058"/>
                <a:chOff x="4419600" y="2886076"/>
                <a:chExt cx="306388" cy="1073149"/>
              </a:xfrm>
              <a:solidFill>
                <a:srgbClr val="A92229"/>
              </a:solidFill>
            </p:grpSpPr>
            <p:sp>
              <p:nvSpPr>
                <p:cNvPr id="2321" name="Freeform 6"/>
                <p:cNvSpPr>
                  <a:spLocks/>
                </p:cNvSpPr>
                <p:nvPr/>
              </p:nvSpPr>
              <p:spPr bwMode="auto">
                <a:xfrm>
                  <a:off x="4479925" y="2886076"/>
                  <a:ext cx="190500" cy="192087"/>
                </a:xfrm>
                <a:custGeom>
                  <a:avLst/>
                  <a:gdLst>
                    <a:gd name="T0" fmla="*/ 19 w 51"/>
                    <a:gd name="T1" fmla="*/ 48 h 51"/>
                    <a:gd name="T2" fmla="*/ 47 w 51"/>
                    <a:gd name="T3" fmla="*/ 32 h 51"/>
                    <a:gd name="T4" fmla="*/ 32 w 51"/>
                    <a:gd name="T5" fmla="*/ 3 h 51"/>
                    <a:gd name="T6" fmla="*/ 3 w 51"/>
                    <a:gd name="T7" fmla="*/ 19 h 51"/>
                    <a:gd name="T8" fmla="*/ 19 w 51"/>
                    <a:gd name="T9" fmla="*/ 48 h 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1" h="51">
                      <a:moveTo>
                        <a:pt x="19" y="48"/>
                      </a:moveTo>
                      <a:cubicBezTo>
                        <a:pt x="31" y="51"/>
                        <a:pt x="44" y="44"/>
                        <a:pt x="47" y="32"/>
                      </a:cubicBezTo>
                      <a:cubicBezTo>
                        <a:pt x="51" y="20"/>
                        <a:pt x="44" y="7"/>
                        <a:pt x="32" y="3"/>
                      </a:cubicBezTo>
                      <a:cubicBezTo>
                        <a:pt x="19" y="0"/>
                        <a:pt x="7" y="7"/>
                        <a:pt x="3" y="19"/>
                      </a:cubicBezTo>
                      <a:cubicBezTo>
                        <a:pt x="0" y="31"/>
                        <a:pt x="7" y="44"/>
                        <a:pt x="19" y="4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51435" tIns="25718" rIns="51435" bIns="25718" numCol="1" anchor="t" anchorCtr="0" compatLnSpc="1">
                  <a:prstTxWarp prst="textNoShape">
                    <a:avLst/>
                  </a:prstTxWarp>
                </a:bodyPr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en-GB" sz="1600" b="1" kern="0" dirty="0">
                    <a:solidFill>
                      <a:prstClr val="black"/>
                    </a:solidFill>
                    <a:cs typeface="Arial" charset="0"/>
                  </a:endParaRPr>
                </a:p>
              </p:txBody>
            </p:sp>
            <p:sp>
              <p:nvSpPr>
                <p:cNvPr id="2322" name="Freeform 7"/>
                <p:cNvSpPr>
                  <a:spLocks/>
                </p:cNvSpPr>
                <p:nvPr/>
              </p:nvSpPr>
              <p:spPr bwMode="auto">
                <a:xfrm>
                  <a:off x="4419600" y="3122613"/>
                  <a:ext cx="306388" cy="836612"/>
                </a:xfrm>
                <a:custGeom>
                  <a:avLst/>
                  <a:gdLst>
                    <a:gd name="T0" fmla="*/ 70 w 82"/>
                    <a:gd name="T1" fmla="*/ 0 h 223"/>
                    <a:gd name="T2" fmla="*/ 70 w 82"/>
                    <a:gd name="T3" fmla="*/ 0 h 223"/>
                    <a:gd name="T4" fmla="*/ 12 w 82"/>
                    <a:gd name="T5" fmla="*/ 0 h 223"/>
                    <a:gd name="T6" fmla="*/ 12 w 82"/>
                    <a:gd name="T7" fmla="*/ 0 h 223"/>
                    <a:gd name="T8" fmla="*/ 0 w 82"/>
                    <a:gd name="T9" fmla="*/ 12 h 223"/>
                    <a:gd name="T10" fmla="*/ 0 w 82"/>
                    <a:gd name="T11" fmla="*/ 100 h 223"/>
                    <a:gd name="T12" fmla="*/ 12 w 82"/>
                    <a:gd name="T13" fmla="*/ 112 h 223"/>
                    <a:gd name="T14" fmla="*/ 16 w 82"/>
                    <a:gd name="T15" fmla="*/ 112 h 223"/>
                    <a:gd name="T16" fmla="*/ 16 w 82"/>
                    <a:gd name="T17" fmla="*/ 211 h 223"/>
                    <a:gd name="T18" fmla="*/ 28 w 82"/>
                    <a:gd name="T19" fmla="*/ 223 h 223"/>
                    <a:gd name="T20" fmla="*/ 41 w 82"/>
                    <a:gd name="T21" fmla="*/ 211 h 223"/>
                    <a:gd name="T22" fmla="*/ 41 w 82"/>
                    <a:gd name="T23" fmla="*/ 121 h 223"/>
                    <a:gd name="T24" fmla="*/ 42 w 82"/>
                    <a:gd name="T25" fmla="*/ 121 h 223"/>
                    <a:gd name="T26" fmla="*/ 42 w 82"/>
                    <a:gd name="T27" fmla="*/ 211 h 223"/>
                    <a:gd name="T28" fmla="*/ 54 w 82"/>
                    <a:gd name="T29" fmla="*/ 223 h 223"/>
                    <a:gd name="T30" fmla="*/ 66 w 82"/>
                    <a:gd name="T31" fmla="*/ 211 h 223"/>
                    <a:gd name="T32" fmla="*/ 66 w 82"/>
                    <a:gd name="T33" fmla="*/ 112 h 223"/>
                    <a:gd name="T34" fmla="*/ 70 w 82"/>
                    <a:gd name="T35" fmla="*/ 112 h 223"/>
                    <a:gd name="T36" fmla="*/ 82 w 82"/>
                    <a:gd name="T37" fmla="*/ 100 h 223"/>
                    <a:gd name="T38" fmla="*/ 82 w 82"/>
                    <a:gd name="T39" fmla="*/ 12 h 223"/>
                    <a:gd name="T40" fmla="*/ 70 w 82"/>
                    <a:gd name="T41" fmla="*/ 0 h 2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82" h="223">
                      <a:moveTo>
                        <a:pt x="70" y="0"/>
                      </a:moveTo>
                      <a:cubicBezTo>
                        <a:pt x="70" y="0"/>
                        <a:pt x="70" y="0"/>
                        <a:pt x="70" y="0"/>
                      </a:cubicBezTo>
                      <a:cubicBezTo>
                        <a:pt x="12" y="0"/>
                        <a:pt x="12" y="0"/>
                        <a:pt x="12" y="0"/>
                      </a:cubicBezTo>
                      <a:cubicBezTo>
                        <a:pt x="12" y="0"/>
                        <a:pt x="12" y="0"/>
                        <a:pt x="12" y="0"/>
                      </a:cubicBezTo>
                      <a:cubicBezTo>
                        <a:pt x="6" y="0"/>
                        <a:pt x="0" y="5"/>
                        <a:pt x="0" y="12"/>
                      </a:cubicBezTo>
                      <a:cubicBezTo>
                        <a:pt x="0" y="100"/>
                        <a:pt x="0" y="100"/>
                        <a:pt x="0" y="100"/>
                      </a:cubicBezTo>
                      <a:cubicBezTo>
                        <a:pt x="0" y="107"/>
                        <a:pt x="6" y="112"/>
                        <a:pt x="12" y="112"/>
                      </a:cubicBezTo>
                      <a:cubicBezTo>
                        <a:pt x="14" y="112"/>
                        <a:pt x="15" y="112"/>
                        <a:pt x="16" y="112"/>
                      </a:cubicBezTo>
                      <a:cubicBezTo>
                        <a:pt x="16" y="211"/>
                        <a:pt x="16" y="211"/>
                        <a:pt x="16" y="211"/>
                      </a:cubicBezTo>
                      <a:cubicBezTo>
                        <a:pt x="16" y="218"/>
                        <a:pt x="22" y="223"/>
                        <a:pt x="28" y="223"/>
                      </a:cubicBezTo>
                      <a:cubicBezTo>
                        <a:pt x="35" y="223"/>
                        <a:pt x="41" y="218"/>
                        <a:pt x="41" y="211"/>
                      </a:cubicBezTo>
                      <a:cubicBezTo>
                        <a:pt x="41" y="121"/>
                        <a:pt x="41" y="121"/>
                        <a:pt x="41" y="121"/>
                      </a:cubicBezTo>
                      <a:cubicBezTo>
                        <a:pt x="42" y="121"/>
                        <a:pt x="42" y="121"/>
                        <a:pt x="42" y="121"/>
                      </a:cubicBezTo>
                      <a:cubicBezTo>
                        <a:pt x="42" y="211"/>
                        <a:pt x="42" y="211"/>
                        <a:pt x="42" y="211"/>
                      </a:cubicBezTo>
                      <a:cubicBezTo>
                        <a:pt x="42" y="218"/>
                        <a:pt x="47" y="223"/>
                        <a:pt x="54" y="223"/>
                      </a:cubicBezTo>
                      <a:cubicBezTo>
                        <a:pt x="61" y="223"/>
                        <a:pt x="66" y="218"/>
                        <a:pt x="66" y="211"/>
                      </a:cubicBezTo>
                      <a:cubicBezTo>
                        <a:pt x="66" y="112"/>
                        <a:pt x="66" y="112"/>
                        <a:pt x="66" y="112"/>
                      </a:cubicBezTo>
                      <a:cubicBezTo>
                        <a:pt x="67" y="112"/>
                        <a:pt x="69" y="112"/>
                        <a:pt x="70" y="112"/>
                      </a:cubicBezTo>
                      <a:cubicBezTo>
                        <a:pt x="76" y="112"/>
                        <a:pt x="82" y="107"/>
                        <a:pt x="82" y="100"/>
                      </a:cubicBezTo>
                      <a:cubicBezTo>
                        <a:pt x="82" y="12"/>
                        <a:pt x="82" y="12"/>
                        <a:pt x="82" y="12"/>
                      </a:cubicBezTo>
                      <a:cubicBezTo>
                        <a:pt x="82" y="5"/>
                        <a:pt x="76" y="0"/>
                        <a:pt x="7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51435" tIns="25718" rIns="51435" bIns="25718" numCol="1" anchor="t" anchorCtr="0" compatLnSpc="1">
                  <a:prstTxWarp prst="textNoShape">
                    <a:avLst/>
                  </a:prstTxWarp>
                </a:bodyPr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en-GB" sz="1600" b="1" kern="0" dirty="0">
                    <a:solidFill>
                      <a:prstClr val="black"/>
                    </a:solidFill>
                    <a:cs typeface="Arial" charset="0"/>
                  </a:endParaRPr>
                </a:p>
              </p:txBody>
            </p:sp>
          </p:grpSp>
          <p:grpSp>
            <p:nvGrpSpPr>
              <p:cNvPr id="2318" name="Group 2317"/>
              <p:cNvGrpSpPr/>
              <p:nvPr/>
            </p:nvGrpSpPr>
            <p:grpSpPr>
              <a:xfrm flipH="1">
                <a:off x="1476140" y="3340894"/>
                <a:ext cx="135877" cy="377058"/>
                <a:chOff x="4419600" y="2886076"/>
                <a:chExt cx="306388" cy="1073149"/>
              </a:xfrm>
              <a:solidFill>
                <a:srgbClr val="A92229"/>
              </a:solidFill>
            </p:grpSpPr>
            <p:sp>
              <p:nvSpPr>
                <p:cNvPr id="2319" name="Freeform 6"/>
                <p:cNvSpPr>
                  <a:spLocks/>
                </p:cNvSpPr>
                <p:nvPr/>
              </p:nvSpPr>
              <p:spPr bwMode="auto">
                <a:xfrm>
                  <a:off x="4479925" y="2886076"/>
                  <a:ext cx="190500" cy="192087"/>
                </a:xfrm>
                <a:custGeom>
                  <a:avLst/>
                  <a:gdLst>
                    <a:gd name="T0" fmla="*/ 19 w 51"/>
                    <a:gd name="T1" fmla="*/ 48 h 51"/>
                    <a:gd name="T2" fmla="*/ 47 w 51"/>
                    <a:gd name="T3" fmla="*/ 32 h 51"/>
                    <a:gd name="T4" fmla="*/ 32 w 51"/>
                    <a:gd name="T5" fmla="*/ 3 h 51"/>
                    <a:gd name="T6" fmla="*/ 3 w 51"/>
                    <a:gd name="T7" fmla="*/ 19 h 51"/>
                    <a:gd name="T8" fmla="*/ 19 w 51"/>
                    <a:gd name="T9" fmla="*/ 48 h 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1" h="51">
                      <a:moveTo>
                        <a:pt x="19" y="48"/>
                      </a:moveTo>
                      <a:cubicBezTo>
                        <a:pt x="31" y="51"/>
                        <a:pt x="44" y="44"/>
                        <a:pt x="47" y="32"/>
                      </a:cubicBezTo>
                      <a:cubicBezTo>
                        <a:pt x="51" y="20"/>
                        <a:pt x="44" y="7"/>
                        <a:pt x="32" y="3"/>
                      </a:cubicBezTo>
                      <a:cubicBezTo>
                        <a:pt x="19" y="0"/>
                        <a:pt x="7" y="7"/>
                        <a:pt x="3" y="19"/>
                      </a:cubicBezTo>
                      <a:cubicBezTo>
                        <a:pt x="0" y="31"/>
                        <a:pt x="7" y="44"/>
                        <a:pt x="19" y="4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51435" tIns="25718" rIns="51435" bIns="25718" numCol="1" anchor="t" anchorCtr="0" compatLnSpc="1">
                  <a:prstTxWarp prst="textNoShape">
                    <a:avLst/>
                  </a:prstTxWarp>
                </a:bodyPr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en-GB" sz="1600" b="1" kern="0" dirty="0">
                    <a:solidFill>
                      <a:prstClr val="black"/>
                    </a:solidFill>
                    <a:cs typeface="Arial" charset="0"/>
                  </a:endParaRPr>
                </a:p>
              </p:txBody>
            </p:sp>
            <p:sp>
              <p:nvSpPr>
                <p:cNvPr id="2320" name="Freeform 7"/>
                <p:cNvSpPr>
                  <a:spLocks/>
                </p:cNvSpPr>
                <p:nvPr/>
              </p:nvSpPr>
              <p:spPr bwMode="auto">
                <a:xfrm>
                  <a:off x="4419600" y="3122613"/>
                  <a:ext cx="306388" cy="836612"/>
                </a:xfrm>
                <a:custGeom>
                  <a:avLst/>
                  <a:gdLst>
                    <a:gd name="T0" fmla="*/ 70 w 82"/>
                    <a:gd name="T1" fmla="*/ 0 h 223"/>
                    <a:gd name="T2" fmla="*/ 70 w 82"/>
                    <a:gd name="T3" fmla="*/ 0 h 223"/>
                    <a:gd name="T4" fmla="*/ 12 w 82"/>
                    <a:gd name="T5" fmla="*/ 0 h 223"/>
                    <a:gd name="T6" fmla="*/ 12 w 82"/>
                    <a:gd name="T7" fmla="*/ 0 h 223"/>
                    <a:gd name="T8" fmla="*/ 0 w 82"/>
                    <a:gd name="T9" fmla="*/ 12 h 223"/>
                    <a:gd name="T10" fmla="*/ 0 w 82"/>
                    <a:gd name="T11" fmla="*/ 100 h 223"/>
                    <a:gd name="T12" fmla="*/ 12 w 82"/>
                    <a:gd name="T13" fmla="*/ 112 h 223"/>
                    <a:gd name="T14" fmla="*/ 16 w 82"/>
                    <a:gd name="T15" fmla="*/ 112 h 223"/>
                    <a:gd name="T16" fmla="*/ 16 w 82"/>
                    <a:gd name="T17" fmla="*/ 211 h 223"/>
                    <a:gd name="T18" fmla="*/ 28 w 82"/>
                    <a:gd name="T19" fmla="*/ 223 h 223"/>
                    <a:gd name="T20" fmla="*/ 41 w 82"/>
                    <a:gd name="T21" fmla="*/ 211 h 223"/>
                    <a:gd name="T22" fmla="*/ 41 w 82"/>
                    <a:gd name="T23" fmla="*/ 121 h 223"/>
                    <a:gd name="T24" fmla="*/ 42 w 82"/>
                    <a:gd name="T25" fmla="*/ 121 h 223"/>
                    <a:gd name="T26" fmla="*/ 42 w 82"/>
                    <a:gd name="T27" fmla="*/ 211 h 223"/>
                    <a:gd name="T28" fmla="*/ 54 w 82"/>
                    <a:gd name="T29" fmla="*/ 223 h 223"/>
                    <a:gd name="T30" fmla="*/ 66 w 82"/>
                    <a:gd name="T31" fmla="*/ 211 h 223"/>
                    <a:gd name="T32" fmla="*/ 66 w 82"/>
                    <a:gd name="T33" fmla="*/ 112 h 223"/>
                    <a:gd name="T34" fmla="*/ 70 w 82"/>
                    <a:gd name="T35" fmla="*/ 112 h 223"/>
                    <a:gd name="T36" fmla="*/ 82 w 82"/>
                    <a:gd name="T37" fmla="*/ 100 h 223"/>
                    <a:gd name="T38" fmla="*/ 82 w 82"/>
                    <a:gd name="T39" fmla="*/ 12 h 223"/>
                    <a:gd name="T40" fmla="*/ 70 w 82"/>
                    <a:gd name="T41" fmla="*/ 0 h 2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82" h="223">
                      <a:moveTo>
                        <a:pt x="70" y="0"/>
                      </a:moveTo>
                      <a:cubicBezTo>
                        <a:pt x="70" y="0"/>
                        <a:pt x="70" y="0"/>
                        <a:pt x="70" y="0"/>
                      </a:cubicBezTo>
                      <a:cubicBezTo>
                        <a:pt x="12" y="0"/>
                        <a:pt x="12" y="0"/>
                        <a:pt x="12" y="0"/>
                      </a:cubicBezTo>
                      <a:cubicBezTo>
                        <a:pt x="12" y="0"/>
                        <a:pt x="12" y="0"/>
                        <a:pt x="12" y="0"/>
                      </a:cubicBezTo>
                      <a:cubicBezTo>
                        <a:pt x="6" y="0"/>
                        <a:pt x="0" y="5"/>
                        <a:pt x="0" y="12"/>
                      </a:cubicBezTo>
                      <a:cubicBezTo>
                        <a:pt x="0" y="100"/>
                        <a:pt x="0" y="100"/>
                        <a:pt x="0" y="100"/>
                      </a:cubicBezTo>
                      <a:cubicBezTo>
                        <a:pt x="0" y="107"/>
                        <a:pt x="6" y="112"/>
                        <a:pt x="12" y="112"/>
                      </a:cubicBezTo>
                      <a:cubicBezTo>
                        <a:pt x="14" y="112"/>
                        <a:pt x="15" y="112"/>
                        <a:pt x="16" y="112"/>
                      </a:cubicBezTo>
                      <a:cubicBezTo>
                        <a:pt x="16" y="211"/>
                        <a:pt x="16" y="211"/>
                        <a:pt x="16" y="211"/>
                      </a:cubicBezTo>
                      <a:cubicBezTo>
                        <a:pt x="16" y="218"/>
                        <a:pt x="22" y="223"/>
                        <a:pt x="28" y="223"/>
                      </a:cubicBezTo>
                      <a:cubicBezTo>
                        <a:pt x="35" y="223"/>
                        <a:pt x="41" y="218"/>
                        <a:pt x="41" y="211"/>
                      </a:cubicBezTo>
                      <a:cubicBezTo>
                        <a:pt x="41" y="121"/>
                        <a:pt x="41" y="121"/>
                        <a:pt x="41" y="121"/>
                      </a:cubicBezTo>
                      <a:cubicBezTo>
                        <a:pt x="42" y="121"/>
                        <a:pt x="42" y="121"/>
                        <a:pt x="42" y="121"/>
                      </a:cubicBezTo>
                      <a:cubicBezTo>
                        <a:pt x="42" y="211"/>
                        <a:pt x="42" y="211"/>
                        <a:pt x="42" y="211"/>
                      </a:cubicBezTo>
                      <a:cubicBezTo>
                        <a:pt x="42" y="218"/>
                        <a:pt x="47" y="223"/>
                        <a:pt x="54" y="223"/>
                      </a:cubicBezTo>
                      <a:cubicBezTo>
                        <a:pt x="61" y="223"/>
                        <a:pt x="66" y="218"/>
                        <a:pt x="66" y="211"/>
                      </a:cubicBezTo>
                      <a:cubicBezTo>
                        <a:pt x="66" y="112"/>
                        <a:pt x="66" y="112"/>
                        <a:pt x="66" y="112"/>
                      </a:cubicBezTo>
                      <a:cubicBezTo>
                        <a:pt x="67" y="112"/>
                        <a:pt x="69" y="112"/>
                        <a:pt x="70" y="112"/>
                      </a:cubicBezTo>
                      <a:cubicBezTo>
                        <a:pt x="76" y="112"/>
                        <a:pt x="82" y="107"/>
                        <a:pt x="82" y="100"/>
                      </a:cubicBezTo>
                      <a:cubicBezTo>
                        <a:pt x="82" y="12"/>
                        <a:pt x="82" y="12"/>
                        <a:pt x="82" y="12"/>
                      </a:cubicBezTo>
                      <a:cubicBezTo>
                        <a:pt x="82" y="5"/>
                        <a:pt x="76" y="0"/>
                        <a:pt x="7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51435" tIns="25718" rIns="51435" bIns="25718" numCol="1" anchor="t" anchorCtr="0" compatLnSpc="1">
                  <a:prstTxWarp prst="textNoShape">
                    <a:avLst/>
                  </a:prstTxWarp>
                </a:bodyPr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en-GB" sz="1600" b="1" kern="0" dirty="0">
                    <a:solidFill>
                      <a:prstClr val="black"/>
                    </a:solidFill>
                    <a:cs typeface="Arial" charset="0"/>
                  </a:endParaRPr>
                </a:p>
              </p:txBody>
            </p:sp>
          </p:grpSp>
          <p:grpSp>
            <p:nvGrpSpPr>
              <p:cNvPr id="2278" name="Group 2277"/>
              <p:cNvGrpSpPr/>
              <p:nvPr/>
            </p:nvGrpSpPr>
            <p:grpSpPr>
              <a:xfrm flipH="1">
                <a:off x="3593094" y="2933339"/>
                <a:ext cx="135877" cy="377058"/>
                <a:chOff x="4419600" y="2886076"/>
                <a:chExt cx="306388" cy="1073149"/>
              </a:xfrm>
              <a:solidFill>
                <a:srgbClr val="A4AEB5">
                  <a:lumMod val="75000"/>
                </a:srgbClr>
              </a:solidFill>
            </p:grpSpPr>
            <p:sp>
              <p:nvSpPr>
                <p:cNvPr id="2307" name="Freeform 6"/>
                <p:cNvSpPr>
                  <a:spLocks/>
                </p:cNvSpPr>
                <p:nvPr/>
              </p:nvSpPr>
              <p:spPr bwMode="auto">
                <a:xfrm>
                  <a:off x="4479925" y="2886076"/>
                  <a:ext cx="190500" cy="192087"/>
                </a:xfrm>
                <a:custGeom>
                  <a:avLst/>
                  <a:gdLst>
                    <a:gd name="T0" fmla="*/ 19 w 51"/>
                    <a:gd name="T1" fmla="*/ 48 h 51"/>
                    <a:gd name="T2" fmla="*/ 47 w 51"/>
                    <a:gd name="T3" fmla="*/ 32 h 51"/>
                    <a:gd name="T4" fmla="*/ 32 w 51"/>
                    <a:gd name="T5" fmla="*/ 3 h 51"/>
                    <a:gd name="T6" fmla="*/ 3 w 51"/>
                    <a:gd name="T7" fmla="*/ 19 h 51"/>
                    <a:gd name="T8" fmla="*/ 19 w 51"/>
                    <a:gd name="T9" fmla="*/ 48 h 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1" h="51">
                      <a:moveTo>
                        <a:pt x="19" y="48"/>
                      </a:moveTo>
                      <a:cubicBezTo>
                        <a:pt x="31" y="51"/>
                        <a:pt x="44" y="44"/>
                        <a:pt x="47" y="32"/>
                      </a:cubicBezTo>
                      <a:cubicBezTo>
                        <a:pt x="51" y="20"/>
                        <a:pt x="44" y="7"/>
                        <a:pt x="32" y="3"/>
                      </a:cubicBezTo>
                      <a:cubicBezTo>
                        <a:pt x="19" y="0"/>
                        <a:pt x="7" y="7"/>
                        <a:pt x="3" y="19"/>
                      </a:cubicBezTo>
                      <a:cubicBezTo>
                        <a:pt x="0" y="31"/>
                        <a:pt x="7" y="44"/>
                        <a:pt x="19" y="4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51435" tIns="25718" rIns="51435" bIns="25718" numCol="1" anchor="t" anchorCtr="0" compatLnSpc="1">
                  <a:prstTxWarp prst="textNoShape">
                    <a:avLst/>
                  </a:prstTxWarp>
                </a:bodyPr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en-GB" sz="1600" b="1" kern="0" dirty="0">
                    <a:solidFill>
                      <a:prstClr val="black"/>
                    </a:solidFill>
                    <a:cs typeface="Arial" charset="0"/>
                  </a:endParaRPr>
                </a:p>
              </p:txBody>
            </p:sp>
            <p:sp>
              <p:nvSpPr>
                <p:cNvPr id="2308" name="Freeform 7"/>
                <p:cNvSpPr>
                  <a:spLocks/>
                </p:cNvSpPr>
                <p:nvPr/>
              </p:nvSpPr>
              <p:spPr bwMode="auto">
                <a:xfrm>
                  <a:off x="4419600" y="3122613"/>
                  <a:ext cx="306388" cy="836612"/>
                </a:xfrm>
                <a:custGeom>
                  <a:avLst/>
                  <a:gdLst>
                    <a:gd name="T0" fmla="*/ 70 w 82"/>
                    <a:gd name="T1" fmla="*/ 0 h 223"/>
                    <a:gd name="T2" fmla="*/ 70 w 82"/>
                    <a:gd name="T3" fmla="*/ 0 h 223"/>
                    <a:gd name="T4" fmla="*/ 12 w 82"/>
                    <a:gd name="T5" fmla="*/ 0 h 223"/>
                    <a:gd name="T6" fmla="*/ 12 w 82"/>
                    <a:gd name="T7" fmla="*/ 0 h 223"/>
                    <a:gd name="T8" fmla="*/ 0 w 82"/>
                    <a:gd name="T9" fmla="*/ 12 h 223"/>
                    <a:gd name="T10" fmla="*/ 0 w 82"/>
                    <a:gd name="T11" fmla="*/ 100 h 223"/>
                    <a:gd name="T12" fmla="*/ 12 w 82"/>
                    <a:gd name="T13" fmla="*/ 112 h 223"/>
                    <a:gd name="T14" fmla="*/ 16 w 82"/>
                    <a:gd name="T15" fmla="*/ 112 h 223"/>
                    <a:gd name="T16" fmla="*/ 16 w 82"/>
                    <a:gd name="T17" fmla="*/ 211 h 223"/>
                    <a:gd name="T18" fmla="*/ 28 w 82"/>
                    <a:gd name="T19" fmla="*/ 223 h 223"/>
                    <a:gd name="T20" fmla="*/ 41 w 82"/>
                    <a:gd name="T21" fmla="*/ 211 h 223"/>
                    <a:gd name="T22" fmla="*/ 41 w 82"/>
                    <a:gd name="T23" fmla="*/ 121 h 223"/>
                    <a:gd name="T24" fmla="*/ 42 w 82"/>
                    <a:gd name="T25" fmla="*/ 121 h 223"/>
                    <a:gd name="T26" fmla="*/ 42 w 82"/>
                    <a:gd name="T27" fmla="*/ 211 h 223"/>
                    <a:gd name="T28" fmla="*/ 54 w 82"/>
                    <a:gd name="T29" fmla="*/ 223 h 223"/>
                    <a:gd name="T30" fmla="*/ 66 w 82"/>
                    <a:gd name="T31" fmla="*/ 211 h 223"/>
                    <a:gd name="T32" fmla="*/ 66 w 82"/>
                    <a:gd name="T33" fmla="*/ 112 h 223"/>
                    <a:gd name="T34" fmla="*/ 70 w 82"/>
                    <a:gd name="T35" fmla="*/ 112 h 223"/>
                    <a:gd name="T36" fmla="*/ 82 w 82"/>
                    <a:gd name="T37" fmla="*/ 100 h 223"/>
                    <a:gd name="T38" fmla="*/ 82 w 82"/>
                    <a:gd name="T39" fmla="*/ 12 h 223"/>
                    <a:gd name="T40" fmla="*/ 70 w 82"/>
                    <a:gd name="T41" fmla="*/ 0 h 2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82" h="223">
                      <a:moveTo>
                        <a:pt x="70" y="0"/>
                      </a:moveTo>
                      <a:cubicBezTo>
                        <a:pt x="70" y="0"/>
                        <a:pt x="70" y="0"/>
                        <a:pt x="70" y="0"/>
                      </a:cubicBezTo>
                      <a:cubicBezTo>
                        <a:pt x="12" y="0"/>
                        <a:pt x="12" y="0"/>
                        <a:pt x="12" y="0"/>
                      </a:cubicBezTo>
                      <a:cubicBezTo>
                        <a:pt x="12" y="0"/>
                        <a:pt x="12" y="0"/>
                        <a:pt x="12" y="0"/>
                      </a:cubicBezTo>
                      <a:cubicBezTo>
                        <a:pt x="6" y="0"/>
                        <a:pt x="0" y="5"/>
                        <a:pt x="0" y="12"/>
                      </a:cubicBezTo>
                      <a:cubicBezTo>
                        <a:pt x="0" y="100"/>
                        <a:pt x="0" y="100"/>
                        <a:pt x="0" y="100"/>
                      </a:cubicBezTo>
                      <a:cubicBezTo>
                        <a:pt x="0" y="107"/>
                        <a:pt x="6" y="112"/>
                        <a:pt x="12" y="112"/>
                      </a:cubicBezTo>
                      <a:cubicBezTo>
                        <a:pt x="14" y="112"/>
                        <a:pt x="15" y="112"/>
                        <a:pt x="16" y="112"/>
                      </a:cubicBezTo>
                      <a:cubicBezTo>
                        <a:pt x="16" y="211"/>
                        <a:pt x="16" y="211"/>
                        <a:pt x="16" y="211"/>
                      </a:cubicBezTo>
                      <a:cubicBezTo>
                        <a:pt x="16" y="218"/>
                        <a:pt x="22" y="223"/>
                        <a:pt x="28" y="223"/>
                      </a:cubicBezTo>
                      <a:cubicBezTo>
                        <a:pt x="35" y="223"/>
                        <a:pt x="41" y="218"/>
                        <a:pt x="41" y="211"/>
                      </a:cubicBezTo>
                      <a:cubicBezTo>
                        <a:pt x="41" y="121"/>
                        <a:pt x="41" y="121"/>
                        <a:pt x="41" y="121"/>
                      </a:cubicBezTo>
                      <a:cubicBezTo>
                        <a:pt x="42" y="121"/>
                        <a:pt x="42" y="121"/>
                        <a:pt x="42" y="121"/>
                      </a:cubicBezTo>
                      <a:cubicBezTo>
                        <a:pt x="42" y="211"/>
                        <a:pt x="42" y="211"/>
                        <a:pt x="42" y="211"/>
                      </a:cubicBezTo>
                      <a:cubicBezTo>
                        <a:pt x="42" y="218"/>
                        <a:pt x="47" y="223"/>
                        <a:pt x="54" y="223"/>
                      </a:cubicBezTo>
                      <a:cubicBezTo>
                        <a:pt x="61" y="223"/>
                        <a:pt x="66" y="218"/>
                        <a:pt x="66" y="211"/>
                      </a:cubicBezTo>
                      <a:cubicBezTo>
                        <a:pt x="66" y="112"/>
                        <a:pt x="66" y="112"/>
                        <a:pt x="66" y="112"/>
                      </a:cubicBezTo>
                      <a:cubicBezTo>
                        <a:pt x="67" y="112"/>
                        <a:pt x="69" y="112"/>
                        <a:pt x="70" y="112"/>
                      </a:cubicBezTo>
                      <a:cubicBezTo>
                        <a:pt x="76" y="112"/>
                        <a:pt x="82" y="107"/>
                        <a:pt x="82" y="100"/>
                      </a:cubicBezTo>
                      <a:cubicBezTo>
                        <a:pt x="82" y="12"/>
                        <a:pt x="82" y="12"/>
                        <a:pt x="82" y="12"/>
                      </a:cubicBezTo>
                      <a:cubicBezTo>
                        <a:pt x="82" y="5"/>
                        <a:pt x="76" y="0"/>
                        <a:pt x="7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51435" tIns="25718" rIns="51435" bIns="25718" numCol="1" anchor="t" anchorCtr="0" compatLnSpc="1">
                  <a:prstTxWarp prst="textNoShape">
                    <a:avLst/>
                  </a:prstTxWarp>
                </a:bodyPr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en-GB" sz="1600" b="1" kern="0" dirty="0">
                    <a:solidFill>
                      <a:prstClr val="black"/>
                    </a:solidFill>
                    <a:cs typeface="Arial" charset="0"/>
                  </a:endParaRPr>
                </a:p>
              </p:txBody>
            </p:sp>
          </p:grpSp>
          <p:grpSp>
            <p:nvGrpSpPr>
              <p:cNvPr id="2279" name="Group 2278"/>
              <p:cNvGrpSpPr/>
              <p:nvPr/>
            </p:nvGrpSpPr>
            <p:grpSpPr>
              <a:xfrm flipH="1">
                <a:off x="3784541" y="2933339"/>
                <a:ext cx="135877" cy="377058"/>
                <a:chOff x="4419600" y="2886076"/>
                <a:chExt cx="306388" cy="1073149"/>
              </a:xfrm>
              <a:solidFill>
                <a:srgbClr val="A4AEB5">
                  <a:lumMod val="75000"/>
                </a:srgbClr>
              </a:solidFill>
            </p:grpSpPr>
            <p:sp>
              <p:nvSpPr>
                <p:cNvPr id="2305" name="Freeform 6"/>
                <p:cNvSpPr>
                  <a:spLocks/>
                </p:cNvSpPr>
                <p:nvPr/>
              </p:nvSpPr>
              <p:spPr bwMode="auto">
                <a:xfrm>
                  <a:off x="4479925" y="2886076"/>
                  <a:ext cx="190500" cy="192087"/>
                </a:xfrm>
                <a:custGeom>
                  <a:avLst/>
                  <a:gdLst>
                    <a:gd name="T0" fmla="*/ 19 w 51"/>
                    <a:gd name="T1" fmla="*/ 48 h 51"/>
                    <a:gd name="T2" fmla="*/ 47 w 51"/>
                    <a:gd name="T3" fmla="*/ 32 h 51"/>
                    <a:gd name="T4" fmla="*/ 32 w 51"/>
                    <a:gd name="T5" fmla="*/ 3 h 51"/>
                    <a:gd name="T6" fmla="*/ 3 w 51"/>
                    <a:gd name="T7" fmla="*/ 19 h 51"/>
                    <a:gd name="T8" fmla="*/ 19 w 51"/>
                    <a:gd name="T9" fmla="*/ 48 h 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1" h="51">
                      <a:moveTo>
                        <a:pt x="19" y="48"/>
                      </a:moveTo>
                      <a:cubicBezTo>
                        <a:pt x="31" y="51"/>
                        <a:pt x="44" y="44"/>
                        <a:pt x="47" y="32"/>
                      </a:cubicBezTo>
                      <a:cubicBezTo>
                        <a:pt x="51" y="20"/>
                        <a:pt x="44" y="7"/>
                        <a:pt x="32" y="3"/>
                      </a:cubicBezTo>
                      <a:cubicBezTo>
                        <a:pt x="19" y="0"/>
                        <a:pt x="7" y="7"/>
                        <a:pt x="3" y="19"/>
                      </a:cubicBezTo>
                      <a:cubicBezTo>
                        <a:pt x="0" y="31"/>
                        <a:pt x="7" y="44"/>
                        <a:pt x="19" y="4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51435" tIns="25718" rIns="51435" bIns="25718" numCol="1" anchor="t" anchorCtr="0" compatLnSpc="1">
                  <a:prstTxWarp prst="textNoShape">
                    <a:avLst/>
                  </a:prstTxWarp>
                </a:bodyPr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en-GB" sz="1600" b="1" kern="0" dirty="0">
                    <a:solidFill>
                      <a:prstClr val="black"/>
                    </a:solidFill>
                    <a:cs typeface="Arial" charset="0"/>
                  </a:endParaRPr>
                </a:p>
              </p:txBody>
            </p:sp>
            <p:sp>
              <p:nvSpPr>
                <p:cNvPr id="2306" name="Freeform 7"/>
                <p:cNvSpPr>
                  <a:spLocks/>
                </p:cNvSpPr>
                <p:nvPr/>
              </p:nvSpPr>
              <p:spPr bwMode="auto">
                <a:xfrm>
                  <a:off x="4419600" y="3122613"/>
                  <a:ext cx="306388" cy="836612"/>
                </a:xfrm>
                <a:custGeom>
                  <a:avLst/>
                  <a:gdLst>
                    <a:gd name="T0" fmla="*/ 70 w 82"/>
                    <a:gd name="T1" fmla="*/ 0 h 223"/>
                    <a:gd name="T2" fmla="*/ 70 w 82"/>
                    <a:gd name="T3" fmla="*/ 0 h 223"/>
                    <a:gd name="T4" fmla="*/ 12 w 82"/>
                    <a:gd name="T5" fmla="*/ 0 h 223"/>
                    <a:gd name="T6" fmla="*/ 12 w 82"/>
                    <a:gd name="T7" fmla="*/ 0 h 223"/>
                    <a:gd name="T8" fmla="*/ 0 w 82"/>
                    <a:gd name="T9" fmla="*/ 12 h 223"/>
                    <a:gd name="T10" fmla="*/ 0 w 82"/>
                    <a:gd name="T11" fmla="*/ 100 h 223"/>
                    <a:gd name="T12" fmla="*/ 12 w 82"/>
                    <a:gd name="T13" fmla="*/ 112 h 223"/>
                    <a:gd name="T14" fmla="*/ 16 w 82"/>
                    <a:gd name="T15" fmla="*/ 112 h 223"/>
                    <a:gd name="T16" fmla="*/ 16 w 82"/>
                    <a:gd name="T17" fmla="*/ 211 h 223"/>
                    <a:gd name="T18" fmla="*/ 28 w 82"/>
                    <a:gd name="T19" fmla="*/ 223 h 223"/>
                    <a:gd name="T20" fmla="*/ 41 w 82"/>
                    <a:gd name="T21" fmla="*/ 211 h 223"/>
                    <a:gd name="T22" fmla="*/ 41 w 82"/>
                    <a:gd name="T23" fmla="*/ 121 h 223"/>
                    <a:gd name="T24" fmla="*/ 42 w 82"/>
                    <a:gd name="T25" fmla="*/ 121 h 223"/>
                    <a:gd name="T26" fmla="*/ 42 w 82"/>
                    <a:gd name="T27" fmla="*/ 211 h 223"/>
                    <a:gd name="T28" fmla="*/ 54 w 82"/>
                    <a:gd name="T29" fmla="*/ 223 h 223"/>
                    <a:gd name="T30" fmla="*/ 66 w 82"/>
                    <a:gd name="T31" fmla="*/ 211 h 223"/>
                    <a:gd name="T32" fmla="*/ 66 w 82"/>
                    <a:gd name="T33" fmla="*/ 112 h 223"/>
                    <a:gd name="T34" fmla="*/ 70 w 82"/>
                    <a:gd name="T35" fmla="*/ 112 h 223"/>
                    <a:gd name="T36" fmla="*/ 82 w 82"/>
                    <a:gd name="T37" fmla="*/ 100 h 223"/>
                    <a:gd name="T38" fmla="*/ 82 w 82"/>
                    <a:gd name="T39" fmla="*/ 12 h 223"/>
                    <a:gd name="T40" fmla="*/ 70 w 82"/>
                    <a:gd name="T41" fmla="*/ 0 h 2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82" h="223">
                      <a:moveTo>
                        <a:pt x="70" y="0"/>
                      </a:moveTo>
                      <a:cubicBezTo>
                        <a:pt x="70" y="0"/>
                        <a:pt x="70" y="0"/>
                        <a:pt x="70" y="0"/>
                      </a:cubicBezTo>
                      <a:cubicBezTo>
                        <a:pt x="12" y="0"/>
                        <a:pt x="12" y="0"/>
                        <a:pt x="12" y="0"/>
                      </a:cubicBezTo>
                      <a:cubicBezTo>
                        <a:pt x="12" y="0"/>
                        <a:pt x="12" y="0"/>
                        <a:pt x="12" y="0"/>
                      </a:cubicBezTo>
                      <a:cubicBezTo>
                        <a:pt x="6" y="0"/>
                        <a:pt x="0" y="5"/>
                        <a:pt x="0" y="12"/>
                      </a:cubicBezTo>
                      <a:cubicBezTo>
                        <a:pt x="0" y="100"/>
                        <a:pt x="0" y="100"/>
                        <a:pt x="0" y="100"/>
                      </a:cubicBezTo>
                      <a:cubicBezTo>
                        <a:pt x="0" y="107"/>
                        <a:pt x="6" y="112"/>
                        <a:pt x="12" y="112"/>
                      </a:cubicBezTo>
                      <a:cubicBezTo>
                        <a:pt x="14" y="112"/>
                        <a:pt x="15" y="112"/>
                        <a:pt x="16" y="112"/>
                      </a:cubicBezTo>
                      <a:cubicBezTo>
                        <a:pt x="16" y="211"/>
                        <a:pt x="16" y="211"/>
                        <a:pt x="16" y="211"/>
                      </a:cubicBezTo>
                      <a:cubicBezTo>
                        <a:pt x="16" y="218"/>
                        <a:pt x="22" y="223"/>
                        <a:pt x="28" y="223"/>
                      </a:cubicBezTo>
                      <a:cubicBezTo>
                        <a:pt x="35" y="223"/>
                        <a:pt x="41" y="218"/>
                        <a:pt x="41" y="211"/>
                      </a:cubicBezTo>
                      <a:cubicBezTo>
                        <a:pt x="41" y="121"/>
                        <a:pt x="41" y="121"/>
                        <a:pt x="41" y="121"/>
                      </a:cubicBezTo>
                      <a:cubicBezTo>
                        <a:pt x="42" y="121"/>
                        <a:pt x="42" y="121"/>
                        <a:pt x="42" y="121"/>
                      </a:cubicBezTo>
                      <a:cubicBezTo>
                        <a:pt x="42" y="211"/>
                        <a:pt x="42" y="211"/>
                        <a:pt x="42" y="211"/>
                      </a:cubicBezTo>
                      <a:cubicBezTo>
                        <a:pt x="42" y="218"/>
                        <a:pt x="47" y="223"/>
                        <a:pt x="54" y="223"/>
                      </a:cubicBezTo>
                      <a:cubicBezTo>
                        <a:pt x="61" y="223"/>
                        <a:pt x="66" y="218"/>
                        <a:pt x="66" y="211"/>
                      </a:cubicBezTo>
                      <a:cubicBezTo>
                        <a:pt x="66" y="112"/>
                        <a:pt x="66" y="112"/>
                        <a:pt x="66" y="112"/>
                      </a:cubicBezTo>
                      <a:cubicBezTo>
                        <a:pt x="67" y="112"/>
                        <a:pt x="69" y="112"/>
                        <a:pt x="70" y="112"/>
                      </a:cubicBezTo>
                      <a:cubicBezTo>
                        <a:pt x="76" y="112"/>
                        <a:pt x="82" y="107"/>
                        <a:pt x="82" y="100"/>
                      </a:cubicBezTo>
                      <a:cubicBezTo>
                        <a:pt x="82" y="12"/>
                        <a:pt x="82" y="12"/>
                        <a:pt x="82" y="12"/>
                      </a:cubicBezTo>
                      <a:cubicBezTo>
                        <a:pt x="82" y="5"/>
                        <a:pt x="76" y="0"/>
                        <a:pt x="7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51435" tIns="25718" rIns="51435" bIns="25718" numCol="1" anchor="t" anchorCtr="0" compatLnSpc="1">
                  <a:prstTxWarp prst="textNoShape">
                    <a:avLst/>
                  </a:prstTxWarp>
                </a:bodyPr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en-GB" sz="1600" b="1" kern="0" dirty="0">
                    <a:solidFill>
                      <a:prstClr val="black"/>
                    </a:solidFill>
                    <a:cs typeface="Arial" charset="0"/>
                  </a:endParaRPr>
                </a:p>
              </p:txBody>
            </p:sp>
          </p:grpSp>
          <p:grpSp>
            <p:nvGrpSpPr>
              <p:cNvPr id="2280" name="Group 2279"/>
              <p:cNvGrpSpPr/>
              <p:nvPr/>
            </p:nvGrpSpPr>
            <p:grpSpPr>
              <a:xfrm flipH="1">
                <a:off x="3975987" y="2933339"/>
                <a:ext cx="135877" cy="377058"/>
                <a:chOff x="4419600" y="2886076"/>
                <a:chExt cx="306388" cy="1073149"/>
              </a:xfrm>
              <a:solidFill>
                <a:srgbClr val="A4AEB5">
                  <a:lumMod val="75000"/>
                </a:srgbClr>
              </a:solidFill>
            </p:grpSpPr>
            <p:sp>
              <p:nvSpPr>
                <p:cNvPr id="2303" name="Freeform 6"/>
                <p:cNvSpPr>
                  <a:spLocks/>
                </p:cNvSpPr>
                <p:nvPr/>
              </p:nvSpPr>
              <p:spPr bwMode="auto">
                <a:xfrm>
                  <a:off x="4479925" y="2886076"/>
                  <a:ext cx="190500" cy="192087"/>
                </a:xfrm>
                <a:custGeom>
                  <a:avLst/>
                  <a:gdLst>
                    <a:gd name="T0" fmla="*/ 19 w 51"/>
                    <a:gd name="T1" fmla="*/ 48 h 51"/>
                    <a:gd name="T2" fmla="*/ 47 w 51"/>
                    <a:gd name="T3" fmla="*/ 32 h 51"/>
                    <a:gd name="T4" fmla="*/ 32 w 51"/>
                    <a:gd name="T5" fmla="*/ 3 h 51"/>
                    <a:gd name="T6" fmla="*/ 3 w 51"/>
                    <a:gd name="T7" fmla="*/ 19 h 51"/>
                    <a:gd name="T8" fmla="*/ 19 w 51"/>
                    <a:gd name="T9" fmla="*/ 48 h 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1" h="51">
                      <a:moveTo>
                        <a:pt x="19" y="48"/>
                      </a:moveTo>
                      <a:cubicBezTo>
                        <a:pt x="31" y="51"/>
                        <a:pt x="44" y="44"/>
                        <a:pt x="47" y="32"/>
                      </a:cubicBezTo>
                      <a:cubicBezTo>
                        <a:pt x="51" y="20"/>
                        <a:pt x="44" y="7"/>
                        <a:pt x="32" y="3"/>
                      </a:cubicBezTo>
                      <a:cubicBezTo>
                        <a:pt x="19" y="0"/>
                        <a:pt x="7" y="7"/>
                        <a:pt x="3" y="19"/>
                      </a:cubicBezTo>
                      <a:cubicBezTo>
                        <a:pt x="0" y="31"/>
                        <a:pt x="7" y="44"/>
                        <a:pt x="19" y="4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51435" tIns="25718" rIns="51435" bIns="25718" numCol="1" anchor="t" anchorCtr="0" compatLnSpc="1">
                  <a:prstTxWarp prst="textNoShape">
                    <a:avLst/>
                  </a:prstTxWarp>
                </a:bodyPr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en-GB" sz="1600" b="1" kern="0" dirty="0">
                    <a:solidFill>
                      <a:prstClr val="black"/>
                    </a:solidFill>
                    <a:cs typeface="Arial" charset="0"/>
                  </a:endParaRPr>
                </a:p>
              </p:txBody>
            </p:sp>
            <p:sp>
              <p:nvSpPr>
                <p:cNvPr id="2304" name="Freeform 7"/>
                <p:cNvSpPr>
                  <a:spLocks/>
                </p:cNvSpPr>
                <p:nvPr/>
              </p:nvSpPr>
              <p:spPr bwMode="auto">
                <a:xfrm>
                  <a:off x="4419600" y="3122613"/>
                  <a:ext cx="306388" cy="836612"/>
                </a:xfrm>
                <a:custGeom>
                  <a:avLst/>
                  <a:gdLst>
                    <a:gd name="T0" fmla="*/ 70 w 82"/>
                    <a:gd name="T1" fmla="*/ 0 h 223"/>
                    <a:gd name="T2" fmla="*/ 70 w 82"/>
                    <a:gd name="T3" fmla="*/ 0 h 223"/>
                    <a:gd name="T4" fmla="*/ 12 w 82"/>
                    <a:gd name="T5" fmla="*/ 0 h 223"/>
                    <a:gd name="T6" fmla="*/ 12 w 82"/>
                    <a:gd name="T7" fmla="*/ 0 h 223"/>
                    <a:gd name="T8" fmla="*/ 0 w 82"/>
                    <a:gd name="T9" fmla="*/ 12 h 223"/>
                    <a:gd name="T10" fmla="*/ 0 w 82"/>
                    <a:gd name="T11" fmla="*/ 100 h 223"/>
                    <a:gd name="T12" fmla="*/ 12 w 82"/>
                    <a:gd name="T13" fmla="*/ 112 h 223"/>
                    <a:gd name="T14" fmla="*/ 16 w 82"/>
                    <a:gd name="T15" fmla="*/ 112 h 223"/>
                    <a:gd name="T16" fmla="*/ 16 w 82"/>
                    <a:gd name="T17" fmla="*/ 211 h 223"/>
                    <a:gd name="T18" fmla="*/ 28 w 82"/>
                    <a:gd name="T19" fmla="*/ 223 h 223"/>
                    <a:gd name="T20" fmla="*/ 41 w 82"/>
                    <a:gd name="T21" fmla="*/ 211 h 223"/>
                    <a:gd name="T22" fmla="*/ 41 w 82"/>
                    <a:gd name="T23" fmla="*/ 121 h 223"/>
                    <a:gd name="T24" fmla="*/ 42 w 82"/>
                    <a:gd name="T25" fmla="*/ 121 h 223"/>
                    <a:gd name="T26" fmla="*/ 42 w 82"/>
                    <a:gd name="T27" fmla="*/ 211 h 223"/>
                    <a:gd name="T28" fmla="*/ 54 w 82"/>
                    <a:gd name="T29" fmla="*/ 223 h 223"/>
                    <a:gd name="T30" fmla="*/ 66 w 82"/>
                    <a:gd name="T31" fmla="*/ 211 h 223"/>
                    <a:gd name="T32" fmla="*/ 66 w 82"/>
                    <a:gd name="T33" fmla="*/ 112 h 223"/>
                    <a:gd name="T34" fmla="*/ 70 w 82"/>
                    <a:gd name="T35" fmla="*/ 112 h 223"/>
                    <a:gd name="T36" fmla="*/ 82 w 82"/>
                    <a:gd name="T37" fmla="*/ 100 h 223"/>
                    <a:gd name="T38" fmla="*/ 82 w 82"/>
                    <a:gd name="T39" fmla="*/ 12 h 223"/>
                    <a:gd name="T40" fmla="*/ 70 w 82"/>
                    <a:gd name="T41" fmla="*/ 0 h 2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82" h="223">
                      <a:moveTo>
                        <a:pt x="70" y="0"/>
                      </a:moveTo>
                      <a:cubicBezTo>
                        <a:pt x="70" y="0"/>
                        <a:pt x="70" y="0"/>
                        <a:pt x="70" y="0"/>
                      </a:cubicBezTo>
                      <a:cubicBezTo>
                        <a:pt x="12" y="0"/>
                        <a:pt x="12" y="0"/>
                        <a:pt x="12" y="0"/>
                      </a:cubicBezTo>
                      <a:cubicBezTo>
                        <a:pt x="12" y="0"/>
                        <a:pt x="12" y="0"/>
                        <a:pt x="12" y="0"/>
                      </a:cubicBezTo>
                      <a:cubicBezTo>
                        <a:pt x="6" y="0"/>
                        <a:pt x="0" y="5"/>
                        <a:pt x="0" y="12"/>
                      </a:cubicBezTo>
                      <a:cubicBezTo>
                        <a:pt x="0" y="100"/>
                        <a:pt x="0" y="100"/>
                        <a:pt x="0" y="100"/>
                      </a:cubicBezTo>
                      <a:cubicBezTo>
                        <a:pt x="0" y="107"/>
                        <a:pt x="6" y="112"/>
                        <a:pt x="12" y="112"/>
                      </a:cubicBezTo>
                      <a:cubicBezTo>
                        <a:pt x="14" y="112"/>
                        <a:pt x="15" y="112"/>
                        <a:pt x="16" y="112"/>
                      </a:cubicBezTo>
                      <a:cubicBezTo>
                        <a:pt x="16" y="211"/>
                        <a:pt x="16" y="211"/>
                        <a:pt x="16" y="211"/>
                      </a:cubicBezTo>
                      <a:cubicBezTo>
                        <a:pt x="16" y="218"/>
                        <a:pt x="22" y="223"/>
                        <a:pt x="28" y="223"/>
                      </a:cubicBezTo>
                      <a:cubicBezTo>
                        <a:pt x="35" y="223"/>
                        <a:pt x="41" y="218"/>
                        <a:pt x="41" y="211"/>
                      </a:cubicBezTo>
                      <a:cubicBezTo>
                        <a:pt x="41" y="121"/>
                        <a:pt x="41" y="121"/>
                        <a:pt x="41" y="121"/>
                      </a:cubicBezTo>
                      <a:cubicBezTo>
                        <a:pt x="42" y="121"/>
                        <a:pt x="42" y="121"/>
                        <a:pt x="42" y="121"/>
                      </a:cubicBezTo>
                      <a:cubicBezTo>
                        <a:pt x="42" y="211"/>
                        <a:pt x="42" y="211"/>
                        <a:pt x="42" y="211"/>
                      </a:cubicBezTo>
                      <a:cubicBezTo>
                        <a:pt x="42" y="218"/>
                        <a:pt x="47" y="223"/>
                        <a:pt x="54" y="223"/>
                      </a:cubicBezTo>
                      <a:cubicBezTo>
                        <a:pt x="61" y="223"/>
                        <a:pt x="66" y="218"/>
                        <a:pt x="66" y="211"/>
                      </a:cubicBezTo>
                      <a:cubicBezTo>
                        <a:pt x="66" y="112"/>
                        <a:pt x="66" y="112"/>
                        <a:pt x="66" y="112"/>
                      </a:cubicBezTo>
                      <a:cubicBezTo>
                        <a:pt x="67" y="112"/>
                        <a:pt x="69" y="112"/>
                        <a:pt x="70" y="112"/>
                      </a:cubicBezTo>
                      <a:cubicBezTo>
                        <a:pt x="76" y="112"/>
                        <a:pt x="82" y="107"/>
                        <a:pt x="82" y="100"/>
                      </a:cubicBezTo>
                      <a:cubicBezTo>
                        <a:pt x="82" y="12"/>
                        <a:pt x="82" y="12"/>
                        <a:pt x="82" y="12"/>
                      </a:cubicBezTo>
                      <a:cubicBezTo>
                        <a:pt x="82" y="5"/>
                        <a:pt x="76" y="0"/>
                        <a:pt x="7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51435" tIns="25718" rIns="51435" bIns="25718" numCol="1" anchor="t" anchorCtr="0" compatLnSpc="1">
                  <a:prstTxWarp prst="textNoShape">
                    <a:avLst/>
                  </a:prstTxWarp>
                </a:bodyPr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en-GB" sz="1600" b="1" kern="0" dirty="0">
                    <a:solidFill>
                      <a:prstClr val="black"/>
                    </a:solidFill>
                    <a:cs typeface="Arial" charset="0"/>
                  </a:endParaRPr>
                </a:p>
              </p:txBody>
            </p:sp>
          </p:grpSp>
          <p:grpSp>
            <p:nvGrpSpPr>
              <p:cNvPr id="2281" name="Group 2280"/>
              <p:cNvGrpSpPr/>
              <p:nvPr/>
            </p:nvGrpSpPr>
            <p:grpSpPr>
              <a:xfrm flipH="1">
                <a:off x="4167435" y="2933339"/>
                <a:ext cx="135877" cy="377058"/>
                <a:chOff x="4419600" y="2886076"/>
                <a:chExt cx="306388" cy="1073149"/>
              </a:xfrm>
              <a:solidFill>
                <a:srgbClr val="A4AEB5">
                  <a:lumMod val="75000"/>
                </a:srgbClr>
              </a:solidFill>
            </p:grpSpPr>
            <p:sp>
              <p:nvSpPr>
                <p:cNvPr id="2301" name="Freeform 6"/>
                <p:cNvSpPr>
                  <a:spLocks/>
                </p:cNvSpPr>
                <p:nvPr/>
              </p:nvSpPr>
              <p:spPr bwMode="auto">
                <a:xfrm>
                  <a:off x="4479925" y="2886076"/>
                  <a:ext cx="190500" cy="192087"/>
                </a:xfrm>
                <a:custGeom>
                  <a:avLst/>
                  <a:gdLst>
                    <a:gd name="T0" fmla="*/ 19 w 51"/>
                    <a:gd name="T1" fmla="*/ 48 h 51"/>
                    <a:gd name="T2" fmla="*/ 47 w 51"/>
                    <a:gd name="T3" fmla="*/ 32 h 51"/>
                    <a:gd name="T4" fmla="*/ 32 w 51"/>
                    <a:gd name="T5" fmla="*/ 3 h 51"/>
                    <a:gd name="T6" fmla="*/ 3 w 51"/>
                    <a:gd name="T7" fmla="*/ 19 h 51"/>
                    <a:gd name="T8" fmla="*/ 19 w 51"/>
                    <a:gd name="T9" fmla="*/ 48 h 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1" h="51">
                      <a:moveTo>
                        <a:pt x="19" y="48"/>
                      </a:moveTo>
                      <a:cubicBezTo>
                        <a:pt x="31" y="51"/>
                        <a:pt x="44" y="44"/>
                        <a:pt x="47" y="32"/>
                      </a:cubicBezTo>
                      <a:cubicBezTo>
                        <a:pt x="51" y="20"/>
                        <a:pt x="44" y="7"/>
                        <a:pt x="32" y="3"/>
                      </a:cubicBezTo>
                      <a:cubicBezTo>
                        <a:pt x="19" y="0"/>
                        <a:pt x="7" y="7"/>
                        <a:pt x="3" y="19"/>
                      </a:cubicBezTo>
                      <a:cubicBezTo>
                        <a:pt x="0" y="31"/>
                        <a:pt x="7" y="44"/>
                        <a:pt x="19" y="4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51435" tIns="25718" rIns="51435" bIns="25718" numCol="1" anchor="t" anchorCtr="0" compatLnSpc="1">
                  <a:prstTxWarp prst="textNoShape">
                    <a:avLst/>
                  </a:prstTxWarp>
                </a:bodyPr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en-GB" sz="1600" b="1" kern="0" dirty="0">
                    <a:solidFill>
                      <a:prstClr val="black"/>
                    </a:solidFill>
                    <a:cs typeface="Arial" charset="0"/>
                  </a:endParaRPr>
                </a:p>
              </p:txBody>
            </p:sp>
            <p:sp>
              <p:nvSpPr>
                <p:cNvPr id="2302" name="Freeform 7"/>
                <p:cNvSpPr>
                  <a:spLocks/>
                </p:cNvSpPr>
                <p:nvPr/>
              </p:nvSpPr>
              <p:spPr bwMode="auto">
                <a:xfrm>
                  <a:off x="4419600" y="3122613"/>
                  <a:ext cx="306388" cy="836612"/>
                </a:xfrm>
                <a:custGeom>
                  <a:avLst/>
                  <a:gdLst>
                    <a:gd name="T0" fmla="*/ 70 w 82"/>
                    <a:gd name="T1" fmla="*/ 0 h 223"/>
                    <a:gd name="T2" fmla="*/ 70 w 82"/>
                    <a:gd name="T3" fmla="*/ 0 h 223"/>
                    <a:gd name="T4" fmla="*/ 12 w 82"/>
                    <a:gd name="T5" fmla="*/ 0 h 223"/>
                    <a:gd name="T6" fmla="*/ 12 w 82"/>
                    <a:gd name="T7" fmla="*/ 0 h 223"/>
                    <a:gd name="T8" fmla="*/ 0 w 82"/>
                    <a:gd name="T9" fmla="*/ 12 h 223"/>
                    <a:gd name="T10" fmla="*/ 0 w 82"/>
                    <a:gd name="T11" fmla="*/ 100 h 223"/>
                    <a:gd name="T12" fmla="*/ 12 w 82"/>
                    <a:gd name="T13" fmla="*/ 112 h 223"/>
                    <a:gd name="T14" fmla="*/ 16 w 82"/>
                    <a:gd name="T15" fmla="*/ 112 h 223"/>
                    <a:gd name="T16" fmla="*/ 16 w 82"/>
                    <a:gd name="T17" fmla="*/ 211 h 223"/>
                    <a:gd name="T18" fmla="*/ 28 w 82"/>
                    <a:gd name="T19" fmla="*/ 223 h 223"/>
                    <a:gd name="T20" fmla="*/ 41 w 82"/>
                    <a:gd name="T21" fmla="*/ 211 h 223"/>
                    <a:gd name="T22" fmla="*/ 41 w 82"/>
                    <a:gd name="T23" fmla="*/ 121 h 223"/>
                    <a:gd name="T24" fmla="*/ 42 w 82"/>
                    <a:gd name="T25" fmla="*/ 121 h 223"/>
                    <a:gd name="T26" fmla="*/ 42 w 82"/>
                    <a:gd name="T27" fmla="*/ 211 h 223"/>
                    <a:gd name="T28" fmla="*/ 54 w 82"/>
                    <a:gd name="T29" fmla="*/ 223 h 223"/>
                    <a:gd name="T30" fmla="*/ 66 w 82"/>
                    <a:gd name="T31" fmla="*/ 211 h 223"/>
                    <a:gd name="T32" fmla="*/ 66 w 82"/>
                    <a:gd name="T33" fmla="*/ 112 h 223"/>
                    <a:gd name="T34" fmla="*/ 70 w 82"/>
                    <a:gd name="T35" fmla="*/ 112 h 223"/>
                    <a:gd name="T36" fmla="*/ 82 w 82"/>
                    <a:gd name="T37" fmla="*/ 100 h 223"/>
                    <a:gd name="T38" fmla="*/ 82 w 82"/>
                    <a:gd name="T39" fmla="*/ 12 h 223"/>
                    <a:gd name="T40" fmla="*/ 70 w 82"/>
                    <a:gd name="T41" fmla="*/ 0 h 2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82" h="223">
                      <a:moveTo>
                        <a:pt x="70" y="0"/>
                      </a:moveTo>
                      <a:cubicBezTo>
                        <a:pt x="70" y="0"/>
                        <a:pt x="70" y="0"/>
                        <a:pt x="70" y="0"/>
                      </a:cubicBezTo>
                      <a:cubicBezTo>
                        <a:pt x="12" y="0"/>
                        <a:pt x="12" y="0"/>
                        <a:pt x="12" y="0"/>
                      </a:cubicBezTo>
                      <a:cubicBezTo>
                        <a:pt x="12" y="0"/>
                        <a:pt x="12" y="0"/>
                        <a:pt x="12" y="0"/>
                      </a:cubicBezTo>
                      <a:cubicBezTo>
                        <a:pt x="6" y="0"/>
                        <a:pt x="0" y="5"/>
                        <a:pt x="0" y="12"/>
                      </a:cubicBezTo>
                      <a:cubicBezTo>
                        <a:pt x="0" y="100"/>
                        <a:pt x="0" y="100"/>
                        <a:pt x="0" y="100"/>
                      </a:cubicBezTo>
                      <a:cubicBezTo>
                        <a:pt x="0" y="107"/>
                        <a:pt x="6" y="112"/>
                        <a:pt x="12" y="112"/>
                      </a:cubicBezTo>
                      <a:cubicBezTo>
                        <a:pt x="14" y="112"/>
                        <a:pt x="15" y="112"/>
                        <a:pt x="16" y="112"/>
                      </a:cubicBezTo>
                      <a:cubicBezTo>
                        <a:pt x="16" y="211"/>
                        <a:pt x="16" y="211"/>
                        <a:pt x="16" y="211"/>
                      </a:cubicBezTo>
                      <a:cubicBezTo>
                        <a:pt x="16" y="218"/>
                        <a:pt x="22" y="223"/>
                        <a:pt x="28" y="223"/>
                      </a:cubicBezTo>
                      <a:cubicBezTo>
                        <a:pt x="35" y="223"/>
                        <a:pt x="41" y="218"/>
                        <a:pt x="41" y="211"/>
                      </a:cubicBezTo>
                      <a:cubicBezTo>
                        <a:pt x="41" y="121"/>
                        <a:pt x="41" y="121"/>
                        <a:pt x="41" y="121"/>
                      </a:cubicBezTo>
                      <a:cubicBezTo>
                        <a:pt x="42" y="121"/>
                        <a:pt x="42" y="121"/>
                        <a:pt x="42" y="121"/>
                      </a:cubicBezTo>
                      <a:cubicBezTo>
                        <a:pt x="42" y="211"/>
                        <a:pt x="42" y="211"/>
                        <a:pt x="42" y="211"/>
                      </a:cubicBezTo>
                      <a:cubicBezTo>
                        <a:pt x="42" y="218"/>
                        <a:pt x="47" y="223"/>
                        <a:pt x="54" y="223"/>
                      </a:cubicBezTo>
                      <a:cubicBezTo>
                        <a:pt x="61" y="223"/>
                        <a:pt x="66" y="218"/>
                        <a:pt x="66" y="211"/>
                      </a:cubicBezTo>
                      <a:cubicBezTo>
                        <a:pt x="66" y="112"/>
                        <a:pt x="66" y="112"/>
                        <a:pt x="66" y="112"/>
                      </a:cubicBezTo>
                      <a:cubicBezTo>
                        <a:pt x="67" y="112"/>
                        <a:pt x="69" y="112"/>
                        <a:pt x="70" y="112"/>
                      </a:cubicBezTo>
                      <a:cubicBezTo>
                        <a:pt x="76" y="112"/>
                        <a:pt x="82" y="107"/>
                        <a:pt x="82" y="100"/>
                      </a:cubicBezTo>
                      <a:cubicBezTo>
                        <a:pt x="82" y="12"/>
                        <a:pt x="82" y="12"/>
                        <a:pt x="82" y="12"/>
                      </a:cubicBezTo>
                      <a:cubicBezTo>
                        <a:pt x="82" y="5"/>
                        <a:pt x="76" y="0"/>
                        <a:pt x="7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51435" tIns="25718" rIns="51435" bIns="25718" numCol="1" anchor="t" anchorCtr="0" compatLnSpc="1">
                  <a:prstTxWarp prst="textNoShape">
                    <a:avLst/>
                  </a:prstTxWarp>
                </a:bodyPr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en-GB" sz="1600" b="1" kern="0" dirty="0">
                    <a:solidFill>
                      <a:prstClr val="black"/>
                    </a:solidFill>
                    <a:cs typeface="Arial" charset="0"/>
                  </a:endParaRPr>
                </a:p>
              </p:txBody>
            </p:sp>
          </p:grpSp>
          <p:grpSp>
            <p:nvGrpSpPr>
              <p:cNvPr id="2282" name="Group 2281"/>
              <p:cNvGrpSpPr/>
              <p:nvPr/>
            </p:nvGrpSpPr>
            <p:grpSpPr>
              <a:xfrm flipH="1">
                <a:off x="4358878" y="2933339"/>
                <a:ext cx="135877" cy="377058"/>
                <a:chOff x="4419600" y="2886076"/>
                <a:chExt cx="306388" cy="1073149"/>
              </a:xfrm>
              <a:solidFill>
                <a:srgbClr val="A4AEB5">
                  <a:lumMod val="75000"/>
                </a:srgbClr>
              </a:solidFill>
            </p:grpSpPr>
            <p:sp>
              <p:nvSpPr>
                <p:cNvPr id="2299" name="Freeform 6"/>
                <p:cNvSpPr>
                  <a:spLocks/>
                </p:cNvSpPr>
                <p:nvPr/>
              </p:nvSpPr>
              <p:spPr bwMode="auto">
                <a:xfrm>
                  <a:off x="4479925" y="2886076"/>
                  <a:ext cx="190500" cy="192087"/>
                </a:xfrm>
                <a:custGeom>
                  <a:avLst/>
                  <a:gdLst>
                    <a:gd name="T0" fmla="*/ 19 w 51"/>
                    <a:gd name="T1" fmla="*/ 48 h 51"/>
                    <a:gd name="T2" fmla="*/ 47 w 51"/>
                    <a:gd name="T3" fmla="*/ 32 h 51"/>
                    <a:gd name="T4" fmla="*/ 32 w 51"/>
                    <a:gd name="T5" fmla="*/ 3 h 51"/>
                    <a:gd name="T6" fmla="*/ 3 w 51"/>
                    <a:gd name="T7" fmla="*/ 19 h 51"/>
                    <a:gd name="T8" fmla="*/ 19 w 51"/>
                    <a:gd name="T9" fmla="*/ 48 h 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1" h="51">
                      <a:moveTo>
                        <a:pt x="19" y="48"/>
                      </a:moveTo>
                      <a:cubicBezTo>
                        <a:pt x="31" y="51"/>
                        <a:pt x="44" y="44"/>
                        <a:pt x="47" y="32"/>
                      </a:cubicBezTo>
                      <a:cubicBezTo>
                        <a:pt x="51" y="20"/>
                        <a:pt x="44" y="7"/>
                        <a:pt x="32" y="3"/>
                      </a:cubicBezTo>
                      <a:cubicBezTo>
                        <a:pt x="19" y="0"/>
                        <a:pt x="7" y="7"/>
                        <a:pt x="3" y="19"/>
                      </a:cubicBezTo>
                      <a:cubicBezTo>
                        <a:pt x="0" y="31"/>
                        <a:pt x="7" y="44"/>
                        <a:pt x="19" y="4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51435" tIns="25718" rIns="51435" bIns="25718" numCol="1" anchor="t" anchorCtr="0" compatLnSpc="1">
                  <a:prstTxWarp prst="textNoShape">
                    <a:avLst/>
                  </a:prstTxWarp>
                </a:bodyPr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en-GB" sz="1600" b="1" kern="0" dirty="0">
                    <a:solidFill>
                      <a:prstClr val="black"/>
                    </a:solidFill>
                    <a:cs typeface="Arial" charset="0"/>
                  </a:endParaRPr>
                </a:p>
              </p:txBody>
            </p:sp>
            <p:sp>
              <p:nvSpPr>
                <p:cNvPr id="2300" name="Freeform 7"/>
                <p:cNvSpPr>
                  <a:spLocks/>
                </p:cNvSpPr>
                <p:nvPr/>
              </p:nvSpPr>
              <p:spPr bwMode="auto">
                <a:xfrm>
                  <a:off x="4419600" y="3122613"/>
                  <a:ext cx="306388" cy="836612"/>
                </a:xfrm>
                <a:custGeom>
                  <a:avLst/>
                  <a:gdLst>
                    <a:gd name="T0" fmla="*/ 70 w 82"/>
                    <a:gd name="T1" fmla="*/ 0 h 223"/>
                    <a:gd name="T2" fmla="*/ 70 w 82"/>
                    <a:gd name="T3" fmla="*/ 0 h 223"/>
                    <a:gd name="T4" fmla="*/ 12 w 82"/>
                    <a:gd name="T5" fmla="*/ 0 h 223"/>
                    <a:gd name="T6" fmla="*/ 12 w 82"/>
                    <a:gd name="T7" fmla="*/ 0 h 223"/>
                    <a:gd name="T8" fmla="*/ 0 w 82"/>
                    <a:gd name="T9" fmla="*/ 12 h 223"/>
                    <a:gd name="T10" fmla="*/ 0 w 82"/>
                    <a:gd name="T11" fmla="*/ 100 h 223"/>
                    <a:gd name="T12" fmla="*/ 12 w 82"/>
                    <a:gd name="T13" fmla="*/ 112 h 223"/>
                    <a:gd name="T14" fmla="*/ 16 w 82"/>
                    <a:gd name="T15" fmla="*/ 112 h 223"/>
                    <a:gd name="T16" fmla="*/ 16 w 82"/>
                    <a:gd name="T17" fmla="*/ 211 h 223"/>
                    <a:gd name="T18" fmla="*/ 28 w 82"/>
                    <a:gd name="T19" fmla="*/ 223 h 223"/>
                    <a:gd name="T20" fmla="*/ 41 w 82"/>
                    <a:gd name="T21" fmla="*/ 211 h 223"/>
                    <a:gd name="T22" fmla="*/ 41 w 82"/>
                    <a:gd name="T23" fmla="*/ 121 h 223"/>
                    <a:gd name="T24" fmla="*/ 42 w 82"/>
                    <a:gd name="T25" fmla="*/ 121 h 223"/>
                    <a:gd name="T26" fmla="*/ 42 w 82"/>
                    <a:gd name="T27" fmla="*/ 211 h 223"/>
                    <a:gd name="T28" fmla="*/ 54 w 82"/>
                    <a:gd name="T29" fmla="*/ 223 h 223"/>
                    <a:gd name="T30" fmla="*/ 66 w 82"/>
                    <a:gd name="T31" fmla="*/ 211 h 223"/>
                    <a:gd name="T32" fmla="*/ 66 w 82"/>
                    <a:gd name="T33" fmla="*/ 112 h 223"/>
                    <a:gd name="T34" fmla="*/ 70 w 82"/>
                    <a:gd name="T35" fmla="*/ 112 h 223"/>
                    <a:gd name="T36" fmla="*/ 82 w 82"/>
                    <a:gd name="T37" fmla="*/ 100 h 223"/>
                    <a:gd name="T38" fmla="*/ 82 w 82"/>
                    <a:gd name="T39" fmla="*/ 12 h 223"/>
                    <a:gd name="T40" fmla="*/ 70 w 82"/>
                    <a:gd name="T41" fmla="*/ 0 h 2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82" h="223">
                      <a:moveTo>
                        <a:pt x="70" y="0"/>
                      </a:moveTo>
                      <a:cubicBezTo>
                        <a:pt x="70" y="0"/>
                        <a:pt x="70" y="0"/>
                        <a:pt x="70" y="0"/>
                      </a:cubicBezTo>
                      <a:cubicBezTo>
                        <a:pt x="12" y="0"/>
                        <a:pt x="12" y="0"/>
                        <a:pt x="12" y="0"/>
                      </a:cubicBezTo>
                      <a:cubicBezTo>
                        <a:pt x="12" y="0"/>
                        <a:pt x="12" y="0"/>
                        <a:pt x="12" y="0"/>
                      </a:cubicBezTo>
                      <a:cubicBezTo>
                        <a:pt x="6" y="0"/>
                        <a:pt x="0" y="5"/>
                        <a:pt x="0" y="12"/>
                      </a:cubicBezTo>
                      <a:cubicBezTo>
                        <a:pt x="0" y="100"/>
                        <a:pt x="0" y="100"/>
                        <a:pt x="0" y="100"/>
                      </a:cubicBezTo>
                      <a:cubicBezTo>
                        <a:pt x="0" y="107"/>
                        <a:pt x="6" y="112"/>
                        <a:pt x="12" y="112"/>
                      </a:cubicBezTo>
                      <a:cubicBezTo>
                        <a:pt x="14" y="112"/>
                        <a:pt x="15" y="112"/>
                        <a:pt x="16" y="112"/>
                      </a:cubicBezTo>
                      <a:cubicBezTo>
                        <a:pt x="16" y="211"/>
                        <a:pt x="16" y="211"/>
                        <a:pt x="16" y="211"/>
                      </a:cubicBezTo>
                      <a:cubicBezTo>
                        <a:pt x="16" y="218"/>
                        <a:pt x="22" y="223"/>
                        <a:pt x="28" y="223"/>
                      </a:cubicBezTo>
                      <a:cubicBezTo>
                        <a:pt x="35" y="223"/>
                        <a:pt x="41" y="218"/>
                        <a:pt x="41" y="211"/>
                      </a:cubicBezTo>
                      <a:cubicBezTo>
                        <a:pt x="41" y="121"/>
                        <a:pt x="41" y="121"/>
                        <a:pt x="41" y="121"/>
                      </a:cubicBezTo>
                      <a:cubicBezTo>
                        <a:pt x="42" y="121"/>
                        <a:pt x="42" y="121"/>
                        <a:pt x="42" y="121"/>
                      </a:cubicBezTo>
                      <a:cubicBezTo>
                        <a:pt x="42" y="211"/>
                        <a:pt x="42" y="211"/>
                        <a:pt x="42" y="211"/>
                      </a:cubicBezTo>
                      <a:cubicBezTo>
                        <a:pt x="42" y="218"/>
                        <a:pt x="47" y="223"/>
                        <a:pt x="54" y="223"/>
                      </a:cubicBezTo>
                      <a:cubicBezTo>
                        <a:pt x="61" y="223"/>
                        <a:pt x="66" y="218"/>
                        <a:pt x="66" y="211"/>
                      </a:cubicBezTo>
                      <a:cubicBezTo>
                        <a:pt x="66" y="112"/>
                        <a:pt x="66" y="112"/>
                        <a:pt x="66" y="112"/>
                      </a:cubicBezTo>
                      <a:cubicBezTo>
                        <a:pt x="67" y="112"/>
                        <a:pt x="69" y="112"/>
                        <a:pt x="70" y="112"/>
                      </a:cubicBezTo>
                      <a:cubicBezTo>
                        <a:pt x="76" y="112"/>
                        <a:pt x="82" y="107"/>
                        <a:pt x="82" y="100"/>
                      </a:cubicBezTo>
                      <a:cubicBezTo>
                        <a:pt x="82" y="12"/>
                        <a:pt x="82" y="12"/>
                        <a:pt x="82" y="12"/>
                      </a:cubicBezTo>
                      <a:cubicBezTo>
                        <a:pt x="82" y="5"/>
                        <a:pt x="76" y="0"/>
                        <a:pt x="7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51435" tIns="25718" rIns="51435" bIns="25718" numCol="1" anchor="t" anchorCtr="0" compatLnSpc="1">
                  <a:prstTxWarp prst="textNoShape">
                    <a:avLst/>
                  </a:prstTxWarp>
                </a:bodyPr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en-GB" sz="1600" b="1" kern="0" dirty="0">
                    <a:solidFill>
                      <a:prstClr val="black"/>
                    </a:solidFill>
                    <a:cs typeface="Arial" charset="0"/>
                  </a:endParaRPr>
                </a:p>
              </p:txBody>
            </p:sp>
          </p:grpSp>
          <p:grpSp>
            <p:nvGrpSpPr>
              <p:cNvPr id="2283" name="Group 2282"/>
              <p:cNvGrpSpPr/>
              <p:nvPr/>
            </p:nvGrpSpPr>
            <p:grpSpPr>
              <a:xfrm>
                <a:off x="3593094" y="3332361"/>
                <a:ext cx="901667" cy="377058"/>
                <a:chOff x="2011993" y="1413159"/>
                <a:chExt cx="717181" cy="355345"/>
              </a:xfrm>
              <a:solidFill>
                <a:srgbClr val="A4AEB5">
                  <a:lumMod val="75000"/>
                </a:srgbClr>
              </a:solidFill>
            </p:grpSpPr>
            <p:grpSp>
              <p:nvGrpSpPr>
                <p:cNvPr id="2284" name="Group 2283"/>
                <p:cNvGrpSpPr/>
                <p:nvPr/>
              </p:nvGrpSpPr>
              <p:grpSpPr>
                <a:xfrm flipH="1">
                  <a:off x="2011993" y="1413159"/>
                  <a:ext cx="108076" cy="355345"/>
                  <a:chOff x="4419600" y="2886076"/>
                  <a:chExt cx="306388" cy="1073149"/>
                </a:xfrm>
                <a:grpFill/>
              </p:grpSpPr>
              <p:sp>
                <p:nvSpPr>
                  <p:cNvPr id="2297" name="Freeform 6"/>
                  <p:cNvSpPr>
                    <a:spLocks/>
                  </p:cNvSpPr>
                  <p:nvPr/>
                </p:nvSpPr>
                <p:spPr bwMode="auto">
                  <a:xfrm>
                    <a:off x="4479925" y="2886076"/>
                    <a:ext cx="190500" cy="192087"/>
                  </a:xfrm>
                  <a:custGeom>
                    <a:avLst/>
                    <a:gdLst>
                      <a:gd name="T0" fmla="*/ 19 w 51"/>
                      <a:gd name="T1" fmla="*/ 48 h 51"/>
                      <a:gd name="T2" fmla="*/ 47 w 51"/>
                      <a:gd name="T3" fmla="*/ 32 h 51"/>
                      <a:gd name="T4" fmla="*/ 32 w 51"/>
                      <a:gd name="T5" fmla="*/ 3 h 51"/>
                      <a:gd name="T6" fmla="*/ 3 w 51"/>
                      <a:gd name="T7" fmla="*/ 19 h 51"/>
                      <a:gd name="T8" fmla="*/ 19 w 51"/>
                      <a:gd name="T9" fmla="*/ 48 h 5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51" h="51">
                        <a:moveTo>
                          <a:pt x="19" y="48"/>
                        </a:moveTo>
                        <a:cubicBezTo>
                          <a:pt x="31" y="51"/>
                          <a:pt x="44" y="44"/>
                          <a:pt x="47" y="32"/>
                        </a:cubicBezTo>
                        <a:cubicBezTo>
                          <a:pt x="51" y="20"/>
                          <a:pt x="44" y="7"/>
                          <a:pt x="32" y="3"/>
                        </a:cubicBezTo>
                        <a:cubicBezTo>
                          <a:pt x="19" y="0"/>
                          <a:pt x="7" y="7"/>
                          <a:pt x="3" y="19"/>
                        </a:cubicBezTo>
                        <a:cubicBezTo>
                          <a:pt x="0" y="31"/>
                          <a:pt x="7" y="44"/>
                          <a:pt x="19" y="48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txBody>
                  <a:bodyPr vert="horz" wrap="square" lIns="51435" tIns="25718" rIns="51435" bIns="25718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fontAlgn="base">
                      <a:spcBef>
                        <a:spcPct val="0"/>
                      </a:spcBef>
                      <a:spcAft>
                        <a:spcPct val="0"/>
                      </a:spcAft>
                      <a:defRPr/>
                    </a:pPr>
                    <a:endParaRPr lang="en-GB" sz="1600" b="1" kern="0" dirty="0">
                      <a:solidFill>
                        <a:prstClr val="black"/>
                      </a:solidFill>
                      <a:cs typeface="Arial" charset="0"/>
                    </a:endParaRPr>
                  </a:p>
                </p:txBody>
              </p:sp>
              <p:sp>
                <p:nvSpPr>
                  <p:cNvPr id="2298" name="Freeform 7"/>
                  <p:cNvSpPr>
                    <a:spLocks/>
                  </p:cNvSpPr>
                  <p:nvPr/>
                </p:nvSpPr>
                <p:spPr bwMode="auto">
                  <a:xfrm>
                    <a:off x="4419600" y="3122613"/>
                    <a:ext cx="306388" cy="836612"/>
                  </a:xfrm>
                  <a:custGeom>
                    <a:avLst/>
                    <a:gdLst>
                      <a:gd name="T0" fmla="*/ 70 w 82"/>
                      <a:gd name="T1" fmla="*/ 0 h 223"/>
                      <a:gd name="T2" fmla="*/ 70 w 82"/>
                      <a:gd name="T3" fmla="*/ 0 h 223"/>
                      <a:gd name="T4" fmla="*/ 12 w 82"/>
                      <a:gd name="T5" fmla="*/ 0 h 223"/>
                      <a:gd name="T6" fmla="*/ 12 w 82"/>
                      <a:gd name="T7" fmla="*/ 0 h 223"/>
                      <a:gd name="T8" fmla="*/ 0 w 82"/>
                      <a:gd name="T9" fmla="*/ 12 h 223"/>
                      <a:gd name="T10" fmla="*/ 0 w 82"/>
                      <a:gd name="T11" fmla="*/ 100 h 223"/>
                      <a:gd name="T12" fmla="*/ 12 w 82"/>
                      <a:gd name="T13" fmla="*/ 112 h 223"/>
                      <a:gd name="T14" fmla="*/ 16 w 82"/>
                      <a:gd name="T15" fmla="*/ 112 h 223"/>
                      <a:gd name="T16" fmla="*/ 16 w 82"/>
                      <a:gd name="T17" fmla="*/ 211 h 223"/>
                      <a:gd name="T18" fmla="*/ 28 w 82"/>
                      <a:gd name="T19" fmla="*/ 223 h 223"/>
                      <a:gd name="T20" fmla="*/ 41 w 82"/>
                      <a:gd name="T21" fmla="*/ 211 h 223"/>
                      <a:gd name="T22" fmla="*/ 41 w 82"/>
                      <a:gd name="T23" fmla="*/ 121 h 223"/>
                      <a:gd name="T24" fmla="*/ 42 w 82"/>
                      <a:gd name="T25" fmla="*/ 121 h 223"/>
                      <a:gd name="T26" fmla="*/ 42 w 82"/>
                      <a:gd name="T27" fmla="*/ 211 h 223"/>
                      <a:gd name="T28" fmla="*/ 54 w 82"/>
                      <a:gd name="T29" fmla="*/ 223 h 223"/>
                      <a:gd name="T30" fmla="*/ 66 w 82"/>
                      <a:gd name="T31" fmla="*/ 211 h 223"/>
                      <a:gd name="T32" fmla="*/ 66 w 82"/>
                      <a:gd name="T33" fmla="*/ 112 h 223"/>
                      <a:gd name="T34" fmla="*/ 70 w 82"/>
                      <a:gd name="T35" fmla="*/ 112 h 223"/>
                      <a:gd name="T36" fmla="*/ 82 w 82"/>
                      <a:gd name="T37" fmla="*/ 100 h 223"/>
                      <a:gd name="T38" fmla="*/ 82 w 82"/>
                      <a:gd name="T39" fmla="*/ 12 h 223"/>
                      <a:gd name="T40" fmla="*/ 70 w 82"/>
                      <a:gd name="T41" fmla="*/ 0 h 22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</a:cxnLst>
                    <a:rect l="0" t="0" r="r" b="b"/>
                    <a:pathLst>
                      <a:path w="82" h="223">
                        <a:moveTo>
                          <a:pt x="70" y="0"/>
                        </a:moveTo>
                        <a:cubicBezTo>
                          <a:pt x="70" y="0"/>
                          <a:pt x="70" y="0"/>
                          <a:pt x="70" y="0"/>
                        </a:cubicBezTo>
                        <a:cubicBezTo>
                          <a:pt x="12" y="0"/>
                          <a:pt x="12" y="0"/>
                          <a:pt x="12" y="0"/>
                        </a:cubicBezTo>
                        <a:cubicBezTo>
                          <a:pt x="12" y="0"/>
                          <a:pt x="12" y="0"/>
                          <a:pt x="12" y="0"/>
                        </a:cubicBezTo>
                        <a:cubicBezTo>
                          <a:pt x="6" y="0"/>
                          <a:pt x="0" y="5"/>
                          <a:pt x="0" y="12"/>
                        </a:cubicBezTo>
                        <a:cubicBezTo>
                          <a:pt x="0" y="100"/>
                          <a:pt x="0" y="100"/>
                          <a:pt x="0" y="100"/>
                        </a:cubicBezTo>
                        <a:cubicBezTo>
                          <a:pt x="0" y="107"/>
                          <a:pt x="6" y="112"/>
                          <a:pt x="12" y="112"/>
                        </a:cubicBezTo>
                        <a:cubicBezTo>
                          <a:pt x="14" y="112"/>
                          <a:pt x="15" y="112"/>
                          <a:pt x="16" y="112"/>
                        </a:cubicBezTo>
                        <a:cubicBezTo>
                          <a:pt x="16" y="211"/>
                          <a:pt x="16" y="211"/>
                          <a:pt x="16" y="211"/>
                        </a:cubicBezTo>
                        <a:cubicBezTo>
                          <a:pt x="16" y="218"/>
                          <a:pt x="22" y="223"/>
                          <a:pt x="28" y="223"/>
                        </a:cubicBezTo>
                        <a:cubicBezTo>
                          <a:pt x="35" y="223"/>
                          <a:pt x="41" y="218"/>
                          <a:pt x="41" y="211"/>
                        </a:cubicBezTo>
                        <a:cubicBezTo>
                          <a:pt x="41" y="121"/>
                          <a:pt x="41" y="121"/>
                          <a:pt x="41" y="121"/>
                        </a:cubicBezTo>
                        <a:cubicBezTo>
                          <a:pt x="42" y="121"/>
                          <a:pt x="42" y="121"/>
                          <a:pt x="42" y="121"/>
                        </a:cubicBezTo>
                        <a:cubicBezTo>
                          <a:pt x="42" y="211"/>
                          <a:pt x="42" y="211"/>
                          <a:pt x="42" y="211"/>
                        </a:cubicBezTo>
                        <a:cubicBezTo>
                          <a:pt x="42" y="218"/>
                          <a:pt x="47" y="223"/>
                          <a:pt x="54" y="223"/>
                        </a:cubicBezTo>
                        <a:cubicBezTo>
                          <a:pt x="61" y="223"/>
                          <a:pt x="66" y="218"/>
                          <a:pt x="66" y="211"/>
                        </a:cubicBezTo>
                        <a:cubicBezTo>
                          <a:pt x="66" y="112"/>
                          <a:pt x="66" y="112"/>
                          <a:pt x="66" y="112"/>
                        </a:cubicBezTo>
                        <a:cubicBezTo>
                          <a:pt x="67" y="112"/>
                          <a:pt x="69" y="112"/>
                          <a:pt x="70" y="112"/>
                        </a:cubicBezTo>
                        <a:cubicBezTo>
                          <a:pt x="76" y="112"/>
                          <a:pt x="82" y="107"/>
                          <a:pt x="82" y="100"/>
                        </a:cubicBezTo>
                        <a:cubicBezTo>
                          <a:pt x="82" y="12"/>
                          <a:pt x="82" y="12"/>
                          <a:pt x="82" y="12"/>
                        </a:cubicBezTo>
                        <a:cubicBezTo>
                          <a:pt x="82" y="5"/>
                          <a:pt x="76" y="0"/>
                          <a:pt x="70" y="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txBody>
                  <a:bodyPr vert="horz" wrap="square" lIns="51435" tIns="25718" rIns="51435" bIns="25718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fontAlgn="base">
                      <a:spcBef>
                        <a:spcPct val="0"/>
                      </a:spcBef>
                      <a:spcAft>
                        <a:spcPct val="0"/>
                      </a:spcAft>
                      <a:defRPr/>
                    </a:pPr>
                    <a:endParaRPr lang="en-GB" sz="1600" b="1" kern="0" dirty="0">
                      <a:solidFill>
                        <a:prstClr val="black"/>
                      </a:solidFill>
                      <a:cs typeface="Arial" charset="0"/>
                    </a:endParaRPr>
                  </a:p>
                </p:txBody>
              </p:sp>
            </p:grpSp>
            <p:grpSp>
              <p:nvGrpSpPr>
                <p:cNvPr id="2285" name="Group 2284"/>
                <p:cNvGrpSpPr/>
                <p:nvPr/>
              </p:nvGrpSpPr>
              <p:grpSpPr>
                <a:xfrm flipH="1">
                  <a:off x="2164269" y="1413159"/>
                  <a:ext cx="108076" cy="355345"/>
                  <a:chOff x="4419600" y="2886076"/>
                  <a:chExt cx="306388" cy="1073149"/>
                </a:xfrm>
                <a:grpFill/>
              </p:grpSpPr>
              <p:sp>
                <p:nvSpPr>
                  <p:cNvPr id="2295" name="Freeform 6"/>
                  <p:cNvSpPr>
                    <a:spLocks/>
                  </p:cNvSpPr>
                  <p:nvPr/>
                </p:nvSpPr>
                <p:spPr bwMode="auto">
                  <a:xfrm>
                    <a:off x="4479925" y="2886076"/>
                    <a:ext cx="190500" cy="192087"/>
                  </a:xfrm>
                  <a:custGeom>
                    <a:avLst/>
                    <a:gdLst>
                      <a:gd name="T0" fmla="*/ 19 w 51"/>
                      <a:gd name="T1" fmla="*/ 48 h 51"/>
                      <a:gd name="T2" fmla="*/ 47 w 51"/>
                      <a:gd name="T3" fmla="*/ 32 h 51"/>
                      <a:gd name="T4" fmla="*/ 32 w 51"/>
                      <a:gd name="T5" fmla="*/ 3 h 51"/>
                      <a:gd name="T6" fmla="*/ 3 w 51"/>
                      <a:gd name="T7" fmla="*/ 19 h 51"/>
                      <a:gd name="T8" fmla="*/ 19 w 51"/>
                      <a:gd name="T9" fmla="*/ 48 h 5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51" h="51">
                        <a:moveTo>
                          <a:pt x="19" y="48"/>
                        </a:moveTo>
                        <a:cubicBezTo>
                          <a:pt x="31" y="51"/>
                          <a:pt x="44" y="44"/>
                          <a:pt x="47" y="32"/>
                        </a:cubicBezTo>
                        <a:cubicBezTo>
                          <a:pt x="51" y="20"/>
                          <a:pt x="44" y="7"/>
                          <a:pt x="32" y="3"/>
                        </a:cubicBezTo>
                        <a:cubicBezTo>
                          <a:pt x="19" y="0"/>
                          <a:pt x="7" y="7"/>
                          <a:pt x="3" y="19"/>
                        </a:cubicBezTo>
                        <a:cubicBezTo>
                          <a:pt x="0" y="31"/>
                          <a:pt x="7" y="44"/>
                          <a:pt x="19" y="48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txBody>
                  <a:bodyPr vert="horz" wrap="square" lIns="51435" tIns="25718" rIns="51435" bIns="25718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fontAlgn="base">
                      <a:spcBef>
                        <a:spcPct val="0"/>
                      </a:spcBef>
                      <a:spcAft>
                        <a:spcPct val="0"/>
                      </a:spcAft>
                      <a:defRPr/>
                    </a:pPr>
                    <a:endParaRPr lang="en-GB" sz="1600" b="1" kern="0" dirty="0">
                      <a:solidFill>
                        <a:prstClr val="black"/>
                      </a:solidFill>
                      <a:cs typeface="Arial" charset="0"/>
                    </a:endParaRPr>
                  </a:p>
                </p:txBody>
              </p:sp>
              <p:sp>
                <p:nvSpPr>
                  <p:cNvPr id="2296" name="Freeform 7"/>
                  <p:cNvSpPr>
                    <a:spLocks/>
                  </p:cNvSpPr>
                  <p:nvPr/>
                </p:nvSpPr>
                <p:spPr bwMode="auto">
                  <a:xfrm>
                    <a:off x="4419600" y="3122613"/>
                    <a:ext cx="306388" cy="836612"/>
                  </a:xfrm>
                  <a:custGeom>
                    <a:avLst/>
                    <a:gdLst>
                      <a:gd name="T0" fmla="*/ 70 w 82"/>
                      <a:gd name="T1" fmla="*/ 0 h 223"/>
                      <a:gd name="T2" fmla="*/ 70 w 82"/>
                      <a:gd name="T3" fmla="*/ 0 h 223"/>
                      <a:gd name="T4" fmla="*/ 12 w 82"/>
                      <a:gd name="T5" fmla="*/ 0 h 223"/>
                      <a:gd name="T6" fmla="*/ 12 w 82"/>
                      <a:gd name="T7" fmla="*/ 0 h 223"/>
                      <a:gd name="T8" fmla="*/ 0 w 82"/>
                      <a:gd name="T9" fmla="*/ 12 h 223"/>
                      <a:gd name="T10" fmla="*/ 0 w 82"/>
                      <a:gd name="T11" fmla="*/ 100 h 223"/>
                      <a:gd name="T12" fmla="*/ 12 w 82"/>
                      <a:gd name="T13" fmla="*/ 112 h 223"/>
                      <a:gd name="T14" fmla="*/ 16 w 82"/>
                      <a:gd name="T15" fmla="*/ 112 h 223"/>
                      <a:gd name="T16" fmla="*/ 16 w 82"/>
                      <a:gd name="T17" fmla="*/ 211 h 223"/>
                      <a:gd name="T18" fmla="*/ 28 w 82"/>
                      <a:gd name="T19" fmla="*/ 223 h 223"/>
                      <a:gd name="T20" fmla="*/ 41 w 82"/>
                      <a:gd name="T21" fmla="*/ 211 h 223"/>
                      <a:gd name="T22" fmla="*/ 41 w 82"/>
                      <a:gd name="T23" fmla="*/ 121 h 223"/>
                      <a:gd name="T24" fmla="*/ 42 w 82"/>
                      <a:gd name="T25" fmla="*/ 121 h 223"/>
                      <a:gd name="T26" fmla="*/ 42 w 82"/>
                      <a:gd name="T27" fmla="*/ 211 h 223"/>
                      <a:gd name="T28" fmla="*/ 54 w 82"/>
                      <a:gd name="T29" fmla="*/ 223 h 223"/>
                      <a:gd name="T30" fmla="*/ 66 w 82"/>
                      <a:gd name="T31" fmla="*/ 211 h 223"/>
                      <a:gd name="T32" fmla="*/ 66 w 82"/>
                      <a:gd name="T33" fmla="*/ 112 h 223"/>
                      <a:gd name="T34" fmla="*/ 70 w 82"/>
                      <a:gd name="T35" fmla="*/ 112 h 223"/>
                      <a:gd name="T36" fmla="*/ 82 w 82"/>
                      <a:gd name="T37" fmla="*/ 100 h 223"/>
                      <a:gd name="T38" fmla="*/ 82 w 82"/>
                      <a:gd name="T39" fmla="*/ 12 h 223"/>
                      <a:gd name="T40" fmla="*/ 70 w 82"/>
                      <a:gd name="T41" fmla="*/ 0 h 22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</a:cxnLst>
                    <a:rect l="0" t="0" r="r" b="b"/>
                    <a:pathLst>
                      <a:path w="82" h="223">
                        <a:moveTo>
                          <a:pt x="70" y="0"/>
                        </a:moveTo>
                        <a:cubicBezTo>
                          <a:pt x="70" y="0"/>
                          <a:pt x="70" y="0"/>
                          <a:pt x="70" y="0"/>
                        </a:cubicBezTo>
                        <a:cubicBezTo>
                          <a:pt x="12" y="0"/>
                          <a:pt x="12" y="0"/>
                          <a:pt x="12" y="0"/>
                        </a:cubicBezTo>
                        <a:cubicBezTo>
                          <a:pt x="12" y="0"/>
                          <a:pt x="12" y="0"/>
                          <a:pt x="12" y="0"/>
                        </a:cubicBezTo>
                        <a:cubicBezTo>
                          <a:pt x="6" y="0"/>
                          <a:pt x="0" y="5"/>
                          <a:pt x="0" y="12"/>
                        </a:cubicBezTo>
                        <a:cubicBezTo>
                          <a:pt x="0" y="100"/>
                          <a:pt x="0" y="100"/>
                          <a:pt x="0" y="100"/>
                        </a:cubicBezTo>
                        <a:cubicBezTo>
                          <a:pt x="0" y="107"/>
                          <a:pt x="6" y="112"/>
                          <a:pt x="12" y="112"/>
                        </a:cubicBezTo>
                        <a:cubicBezTo>
                          <a:pt x="14" y="112"/>
                          <a:pt x="15" y="112"/>
                          <a:pt x="16" y="112"/>
                        </a:cubicBezTo>
                        <a:cubicBezTo>
                          <a:pt x="16" y="211"/>
                          <a:pt x="16" y="211"/>
                          <a:pt x="16" y="211"/>
                        </a:cubicBezTo>
                        <a:cubicBezTo>
                          <a:pt x="16" y="218"/>
                          <a:pt x="22" y="223"/>
                          <a:pt x="28" y="223"/>
                        </a:cubicBezTo>
                        <a:cubicBezTo>
                          <a:pt x="35" y="223"/>
                          <a:pt x="41" y="218"/>
                          <a:pt x="41" y="211"/>
                        </a:cubicBezTo>
                        <a:cubicBezTo>
                          <a:pt x="41" y="121"/>
                          <a:pt x="41" y="121"/>
                          <a:pt x="41" y="121"/>
                        </a:cubicBezTo>
                        <a:cubicBezTo>
                          <a:pt x="42" y="121"/>
                          <a:pt x="42" y="121"/>
                          <a:pt x="42" y="121"/>
                        </a:cubicBezTo>
                        <a:cubicBezTo>
                          <a:pt x="42" y="211"/>
                          <a:pt x="42" y="211"/>
                          <a:pt x="42" y="211"/>
                        </a:cubicBezTo>
                        <a:cubicBezTo>
                          <a:pt x="42" y="218"/>
                          <a:pt x="47" y="223"/>
                          <a:pt x="54" y="223"/>
                        </a:cubicBezTo>
                        <a:cubicBezTo>
                          <a:pt x="61" y="223"/>
                          <a:pt x="66" y="218"/>
                          <a:pt x="66" y="211"/>
                        </a:cubicBezTo>
                        <a:cubicBezTo>
                          <a:pt x="66" y="112"/>
                          <a:pt x="66" y="112"/>
                          <a:pt x="66" y="112"/>
                        </a:cubicBezTo>
                        <a:cubicBezTo>
                          <a:pt x="67" y="112"/>
                          <a:pt x="69" y="112"/>
                          <a:pt x="70" y="112"/>
                        </a:cubicBezTo>
                        <a:cubicBezTo>
                          <a:pt x="76" y="112"/>
                          <a:pt x="82" y="107"/>
                          <a:pt x="82" y="100"/>
                        </a:cubicBezTo>
                        <a:cubicBezTo>
                          <a:pt x="82" y="12"/>
                          <a:pt x="82" y="12"/>
                          <a:pt x="82" y="12"/>
                        </a:cubicBezTo>
                        <a:cubicBezTo>
                          <a:pt x="82" y="5"/>
                          <a:pt x="76" y="0"/>
                          <a:pt x="70" y="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txBody>
                  <a:bodyPr vert="horz" wrap="square" lIns="51435" tIns="25718" rIns="51435" bIns="25718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fontAlgn="base">
                      <a:spcBef>
                        <a:spcPct val="0"/>
                      </a:spcBef>
                      <a:spcAft>
                        <a:spcPct val="0"/>
                      </a:spcAft>
                      <a:defRPr/>
                    </a:pPr>
                    <a:endParaRPr lang="en-GB" sz="1600" b="1" kern="0" dirty="0">
                      <a:solidFill>
                        <a:prstClr val="black"/>
                      </a:solidFill>
                      <a:cs typeface="Arial" charset="0"/>
                    </a:endParaRPr>
                  </a:p>
                </p:txBody>
              </p:sp>
            </p:grpSp>
            <p:grpSp>
              <p:nvGrpSpPr>
                <p:cNvPr id="2286" name="Group 2285"/>
                <p:cNvGrpSpPr/>
                <p:nvPr/>
              </p:nvGrpSpPr>
              <p:grpSpPr>
                <a:xfrm flipH="1">
                  <a:off x="2316545" y="1413159"/>
                  <a:ext cx="108076" cy="355345"/>
                  <a:chOff x="4419600" y="2886076"/>
                  <a:chExt cx="306388" cy="1073149"/>
                </a:xfrm>
                <a:grpFill/>
              </p:grpSpPr>
              <p:sp>
                <p:nvSpPr>
                  <p:cNvPr id="2293" name="Freeform 6"/>
                  <p:cNvSpPr>
                    <a:spLocks/>
                  </p:cNvSpPr>
                  <p:nvPr/>
                </p:nvSpPr>
                <p:spPr bwMode="auto">
                  <a:xfrm>
                    <a:off x="4479925" y="2886076"/>
                    <a:ext cx="190500" cy="192087"/>
                  </a:xfrm>
                  <a:custGeom>
                    <a:avLst/>
                    <a:gdLst>
                      <a:gd name="T0" fmla="*/ 19 w 51"/>
                      <a:gd name="T1" fmla="*/ 48 h 51"/>
                      <a:gd name="T2" fmla="*/ 47 w 51"/>
                      <a:gd name="T3" fmla="*/ 32 h 51"/>
                      <a:gd name="T4" fmla="*/ 32 w 51"/>
                      <a:gd name="T5" fmla="*/ 3 h 51"/>
                      <a:gd name="T6" fmla="*/ 3 w 51"/>
                      <a:gd name="T7" fmla="*/ 19 h 51"/>
                      <a:gd name="T8" fmla="*/ 19 w 51"/>
                      <a:gd name="T9" fmla="*/ 48 h 5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51" h="51">
                        <a:moveTo>
                          <a:pt x="19" y="48"/>
                        </a:moveTo>
                        <a:cubicBezTo>
                          <a:pt x="31" y="51"/>
                          <a:pt x="44" y="44"/>
                          <a:pt x="47" y="32"/>
                        </a:cubicBezTo>
                        <a:cubicBezTo>
                          <a:pt x="51" y="20"/>
                          <a:pt x="44" y="7"/>
                          <a:pt x="32" y="3"/>
                        </a:cubicBezTo>
                        <a:cubicBezTo>
                          <a:pt x="19" y="0"/>
                          <a:pt x="7" y="7"/>
                          <a:pt x="3" y="19"/>
                        </a:cubicBezTo>
                        <a:cubicBezTo>
                          <a:pt x="0" y="31"/>
                          <a:pt x="7" y="44"/>
                          <a:pt x="19" y="48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txBody>
                  <a:bodyPr vert="horz" wrap="square" lIns="51435" tIns="25718" rIns="51435" bIns="25718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fontAlgn="base">
                      <a:spcBef>
                        <a:spcPct val="0"/>
                      </a:spcBef>
                      <a:spcAft>
                        <a:spcPct val="0"/>
                      </a:spcAft>
                      <a:defRPr/>
                    </a:pPr>
                    <a:endParaRPr lang="en-GB" sz="1600" b="1" kern="0" dirty="0">
                      <a:solidFill>
                        <a:prstClr val="black"/>
                      </a:solidFill>
                      <a:cs typeface="Arial" charset="0"/>
                    </a:endParaRPr>
                  </a:p>
                </p:txBody>
              </p:sp>
              <p:sp>
                <p:nvSpPr>
                  <p:cNvPr id="2294" name="Freeform 7"/>
                  <p:cNvSpPr>
                    <a:spLocks/>
                  </p:cNvSpPr>
                  <p:nvPr/>
                </p:nvSpPr>
                <p:spPr bwMode="auto">
                  <a:xfrm>
                    <a:off x="4419600" y="3122613"/>
                    <a:ext cx="306388" cy="836612"/>
                  </a:xfrm>
                  <a:custGeom>
                    <a:avLst/>
                    <a:gdLst>
                      <a:gd name="T0" fmla="*/ 70 w 82"/>
                      <a:gd name="T1" fmla="*/ 0 h 223"/>
                      <a:gd name="T2" fmla="*/ 70 w 82"/>
                      <a:gd name="T3" fmla="*/ 0 h 223"/>
                      <a:gd name="T4" fmla="*/ 12 w 82"/>
                      <a:gd name="T5" fmla="*/ 0 h 223"/>
                      <a:gd name="T6" fmla="*/ 12 w 82"/>
                      <a:gd name="T7" fmla="*/ 0 h 223"/>
                      <a:gd name="T8" fmla="*/ 0 w 82"/>
                      <a:gd name="T9" fmla="*/ 12 h 223"/>
                      <a:gd name="T10" fmla="*/ 0 w 82"/>
                      <a:gd name="T11" fmla="*/ 100 h 223"/>
                      <a:gd name="T12" fmla="*/ 12 w 82"/>
                      <a:gd name="T13" fmla="*/ 112 h 223"/>
                      <a:gd name="T14" fmla="*/ 16 w 82"/>
                      <a:gd name="T15" fmla="*/ 112 h 223"/>
                      <a:gd name="T16" fmla="*/ 16 w 82"/>
                      <a:gd name="T17" fmla="*/ 211 h 223"/>
                      <a:gd name="T18" fmla="*/ 28 w 82"/>
                      <a:gd name="T19" fmla="*/ 223 h 223"/>
                      <a:gd name="T20" fmla="*/ 41 w 82"/>
                      <a:gd name="T21" fmla="*/ 211 h 223"/>
                      <a:gd name="T22" fmla="*/ 41 w 82"/>
                      <a:gd name="T23" fmla="*/ 121 h 223"/>
                      <a:gd name="T24" fmla="*/ 42 w 82"/>
                      <a:gd name="T25" fmla="*/ 121 h 223"/>
                      <a:gd name="T26" fmla="*/ 42 w 82"/>
                      <a:gd name="T27" fmla="*/ 211 h 223"/>
                      <a:gd name="T28" fmla="*/ 54 w 82"/>
                      <a:gd name="T29" fmla="*/ 223 h 223"/>
                      <a:gd name="T30" fmla="*/ 66 w 82"/>
                      <a:gd name="T31" fmla="*/ 211 h 223"/>
                      <a:gd name="T32" fmla="*/ 66 w 82"/>
                      <a:gd name="T33" fmla="*/ 112 h 223"/>
                      <a:gd name="T34" fmla="*/ 70 w 82"/>
                      <a:gd name="T35" fmla="*/ 112 h 223"/>
                      <a:gd name="T36" fmla="*/ 82 w 82"/>
                      <a:gd name="T37" fmla="*/ 100 h 223"/>
                      <a:gd name="T38" fmla="*/ 82 w 82"/>
                      <a:gd name="T39" fmla="*/ 12 h 223"/>
                      <a:gd name="T40" fmla="*/ 70 w 82"/>
                      <a:gd name="T41" fmla="*/ 0 h 22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</a:cxnLst>
                    <a:rect l="0" t="0" r="r" b="b"/>
                    <a:pathLst>
                      <a:path w="82" h="223">
                        <a:moveTo>
                          <a:pt x="70" y="0"/>
                        </a:moveTo>
                        <a:cubicBezTo>
                          <a:pt x="70" y="0"/>
                          <a:pt x="70" y="0"/>
                          <a:pt x="70" y="0"/>
                        </a:cubicBezTo>
                        <a:cubicBezTo>
                          <a:pt x="12" y="0"/>
                          <a:pt x="12" y="0"/>
                          <a:pt x="12" y="0"/>
                        </a:cubicBezTo>
                        <a:cubicBezTo>
                          <a:pt x="12" y="0"/>
                          <a:pt x="12" y="0"/>
                          <a:pt x="12" y="0"/>
                        </a:cubicBezTo>
                        <a:cubicBezTo>
                          <a:pt x="6" y="0"/>
                          <a:pt x="0" y="5"/>
                          <a:pt x="0" y="12"/>
                        </a:cubicBezTo>
                        <a:cubicBezTo>
                          <a:pt x="0" y="100"/>
                          <a:pt x="0" y="100"/>
                          <a:pt x="0" y="100"/>
                        </a:cubicBezTo>
                        <a:cubicBezTo>
                          <a:pt x="0" y="107"/>
                          <a:pt x="6" y="112"/>
                          <a:pt x="12" y="112"/>
                        </a:cubicBezTo>
                        <a:cubicBezTo>
                          <a:pt x="14" y="112"/>
                          <a:pt x="15" y="112"/>
                          <a:pt x="16" y="112"/>
                        </a:cubicBezTo>
                        <a:cubicBezTo>
                          <a:pt x="16" y="211"/>
                          <a:pt x="16" y="211"/>
                          <a:pt x="16" y="211"/>
                        </a:cubicBezTo>
                        <a:cubicBezTo>
                          <a:pt x="16" y="218"/>
                          <a:pt x="22" y="223"/>
                          <a:pt x="28" y="223"/>
                        </a:cubicBezTo>
                        <a:cubicBezTo>
                          <a:pt x="35" y="223"/>
                          <a:pt x="41" y="218"/>
                          <a:pt x="41" y="211"/>
                        </a:cubicBezTo>
                        <a:cubicBezTo>
                          <a:pt x="41" y="121"/>
                          <a:pt x="41" y="121"/>
                          <a:pt x="41" y="121"/>
                        </a:cubicBezTo>
                        <a:cubicBezTo>
                          <a:pt x="42" y="121"/>
                          <a:pt x="42" y="121"/>
                          <a:pt x="42" y="121"/>
                        </a:cubicBezTo>
                        <a:cubicBezTo>
                          <a:pt x="42" y="211"/>
                          <a:pt x="42" y="211"/>
                          <a:pt x="42" y="211"/>
                        </a:cubicBezTo>
                        <a:cubicBezTo>
                          <a:pt x="42" y="218"/>
                          <a:pt x="47" y="223"/>
                          <a:pt x="54" y="223"/>
                        </a:cubicBezTo>
                        <a:cubicBezTo>
                          <a:pt x="61" y="223"/>
                          <a:pt x="66" y="218"/>
                          <a:pt x="66" y="211"/>
                        </a:cubicBezTo>
                        <a:cubicBezTo>
                          <a:pt x="66" y="112"/>
                          <a:pt x="66" y="112"/>
                          <a:pt x="66" y="112"/>
                        </a:cubicBezTo>
                        <a:cubicBezTo>
                          <a:pt x="67" y="112"/>
                          <a:pt x="69" y="112"/>
                          <a:pt x="70" y="112"/>
                        </a:cubicBezTo>
                        <a:cubicBezTo>
                          <a:pt x="76" y="112"/>
                          <a:pt x="82" y="107"/>
                          <a:pt x="82" y="100"/>
                        </a:cubicBezTo>
                        <a:cubicBezTo>
                          <a:pt x="82" y="12"/>
                          <a:pt x="82" y="12"/>
                          <a:pt x="82" y="12"/>
                        </a:cubicBezTo>
                        <a:cubicBezTo>
                          <a:pt x="82" y="5"/>
                          <a:pt x="76" y="0"/>
                          <a:pt x="70" y="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txBody>
                  <a:bodyPr vert="horz" wrap="square" lIns="51435" tIns="25718" rIns="51435" bIns="25718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fontAlgn="base">
                      <a:spcBef>
                        <a:spcPct val="0"/>
                      </a:spcBef>
                      <a:spcAft>
                        <a:spcPct val="0"/>
                      </a:spcAft>
                      <a:defRPr/>
                    </a:pPr>
                    <a:endParaRPr lang="en-GB" sz="1600" b="1" kern="0" dirty="0">
                      <a:solidFill>
                        <a:prstClr val="black"/>
                      </a:solidFill>
                      <a:cs typeface="Arial" charset="0"/>
                    </a:endParaRPr>
                  </a:p>
                </p:txBody>
              </p:sp>
            </p:grpSp>
            <p:grpSp>
              <p:nvGrpSpPr>
                <p:cNvPr id="2287" name="Group 2286"/>
                <p:cNvGrpSpPr/>
                <p:nvPr/>
              </p:nvGrpSpPr>
              <p:grpSpPr>
                <a:xfrm flipH="1">
                  <a:off x="2468821" y="1413159"/>
                  <a:ext cx="108076" cy="355345"/>
                  <a:chOff x="4419600" y="2886076"/>
                  <a:chExt cx="306388" cy="1073149"/>
                </a:xfrm>
                <a:grpFill/>
              </p:grpSpPr>
              <p:sp>
                <p:nvSpPr>
                  <p:cNvPr id="2291" name="Freeform 6"/>
                  <p:cNvSpPr>
                    <a:spLocks/>
                  </p:cNvSpPr>
                  <p:nvPr/>
                </p:nvSpPr>
                <p:spPr bwMode="auto">
                  <a:xfrm>
                    <a:off x="4479925" y="2886076"/>
                    <a:ext cx="190500" cy="192087"/>
                  </a:xfrm>
                  <a:custGeom>
                    <a:avLst/>
                    <a:gdLst>
                      <a:gd name="T0" fmla="*/ 19 w 51"/>
                      <a:gd name="T1" fmla="*/ 48 h 51"/>
                      <a:gd name="T2" fmla="*/ 47 w 51"/>
                      <a:gd name="T3" fmla="*/ 32 h 51"/>
                      <a:gd name="T4" fmla="*/ 32 w 51"/>
                      <a:gd name="T5" fmla="*/ 3 h 51"/>
                      <a:gd name="T6" fmla="*/ 3 w 51"/>
                      <a:gd name="T7" fmla="*/ 19 h 51"/>
                      <a:gd name="T8" fmla="*/ 19 w 51"/>
                      <a:gd name="T9" fmla="*/ 48 h 5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51" h="51">
                        <a:moveTo>
                          <a:pt x="19" y="48"/>
                        </a:moveTo>
                        <a:cubicBezTo>
                          <a:pt x="31" y="51"/>
                          <a:pt x="44" y="44"/>
                          <a:pt x="47" y="32"/>
                        </a:cubicBezTo>
                        <a:cubicBezTo>
                          <a:pt x="51" y="20"/>
                          <a:pt x="44" y="7"/>
                          <a:pt x="32" y="3"/>
                        </a:cubicBezTo>
                        <a:cubicBezTo>
                          <a:pt x="19" y="0"/>
                          <a:pt x="7" y="7"/>
                          <a:pt x="3" y="19"/>
                        </a:cubicBezTo>
                        <a:cubicBezTo>
                          <a:pt x="0" y="31"/>
                          <a:pt x="7" y="44"/>
                          <a:pt x="19" y="48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txBody>
                  <a:bodyPr vert="horz" wrap="square" lIns="51435" tIns="25718" rIns="51435" bIns="25718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fontAlgn="base">
                      <a:spcBef>
                        <a:spcPct val="0"/>
                      </a:spcBef>
                      <a:spcAft>
                        <a:spcPct val="0"/>
                      </a:spcAft>
                      <a:defRPr/>
                    </a:pPr>
                    <a:endParaRPr lang="en-GB" sz="1600" b="1" kern="0" dirty="0">
                      <a:solidFill>
                        <a:prstClr val="black"/>
                      </a:solidFill>
                      <a:cs typeface="Arial" charset="0"/>
                    </a:endParaRPr>
                  </a:p>
                </p:txBody>
              </p:sp>
              <p:sp>
                <p:nvSpPr>
                  <p:cNvPr id="2292" name="Freeform 7"/>
                  <p:cNvSpPr>
                    <a:spLocks/>
                  </p:cNvSpPr>
                  <p:nvPr/>
                </p:nvSpPr>
                <p:spPr bwMode="auto">
                  <a:xfrm>
                    <a:off x="4419600" y="3122613"/>
                    <a:ext cx="306388" cy="836612"/>
                  </a:xfrm>
                  <a:custGeom>
                    <a:avLst/>
                    <a:gdLst>
                      <a:gd name="T0" fmla="*/ 70 w 82"/>
                      <a:gd name="T1" fmla="*/ 0 h 223"/>
                      <a:gd name="T2" fmla="*/ 70 w 82"/>
                      <a:gd name="T3" fmla="*/ 0 h 223"/>
                      <a:gd name="T4" fmla="*/ 12 w 82"/>
                      <a:gd name="T5" fmla="*/ 0 h 223"/>
                      <a:gd name="T6" fmla="*/ 12 w 82"/>
                      <a:gd name="T7" fmla="*/ 0 h 223"/>
                      <a:gd name="T8" fmla="*/ 0 w 82"/>
                      <a:gd name="T9" fmla="*/ 12 h 223"/>
                      <a:gd name="T10" fmla="*/ 0 w 82"/>
                      <a:gd name="T11" fmla="*/ 100 h 223"/>
                      <a:gd name="T12" fmla="*/ 12 w 82"/>
                      <a:gd name="T13" fmla="*/ 112 h 223"/>
                      <a:gd name="T14" fmla="*/ 16 w 82"/>
                      <a:gd name="T15" fmla="*/ 112 h 223"/>
                      <a:gd name="T16" fmla="*/ 16 w 82"/>
                      <a:gd name="T17" fmla="*/ 211 h 223"/>
                      <a:gd name="T18" fmla="*/ 28 w 82"/>
                      <a:gd name="T19" fmla="*/ 223 h 223"/>
                      <a:gd name="T20" fmla="*/ 41 w 82"/>
                      <a:gd name="T21" fmla="*/ 211 h 223"/>
                      <a:gd name="T22" fmla="*/ 41 w 82"/>
                      <a:gd name="T23" fmla="*/ 121 h 223"/>
                      <a:gd name="T24" fmla="*/ 42 w 82"/>
                      <a:gd name="T25" fmla="*/ 121 h 223"/>
                      <a:gd name="T26" fmla="*/ 42 w 82"/>
                      <a:gd name="T27" fmla="*/ 211 h 223"/>
                      <a:gd name="T28" fmla="*/ 54 w 82"/>
                      <a:gd name="T29" fmla="*/ 223 h 223"/>
                      <a:gd name="T30" fmla="*/ 66 w 82"/>
                      <a:gd name="T31" fmla="*/ 211 h 223"/>
                      <a:gd name="T32" fmla="*/ 66 w 82"/>
                      <a:gd name="T33" fmla="*/ 112 h 223"/>
                      <a:gd name="T34" fmla="*/ 70 w 82"/>
                      <a:gd name="T35" fmla="*/ 112 h 223"/>
                      <a:gd name="T36" fmla="*/ 82 w 82"/>
                      <a:gd name="T37" fmla="*/ 100 h 223"/>
                      <a:gd name="T38" fmla="*/ 82 w 82"/>
                      <a:gd name="T39" fmla="*/ 12 h 223"/>
                      <a:gd name="T40" fmla="*/ 70 w 82"/>
                      <a:gd name="T41" fmla="*/ 0 h 22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</a:cxnLst>
                    <a:rect l="0" t="0" r="r" b="b"/>
                    <a:pathLst>
                      <a:path w="82" h="223">
                        <a:moveTo>
                          <a:pt x="70" y="0"/>
                        </a:moveTo>
                        <a:cubicBezTo>
                          <a:pt x="70" y="0"/>
                          <a:pt x="70" y="0"/>
                          <a:pt x="70" y="0"/>
                        </a:cubicBezTo>
                        <a:cubicBezTo>
                          <a:pt x="12" y="0"/>
                          <a:pt x="12" y="0"/>
                          <a:pt x="12" y="0"/>
                        </a:cubicBezTo>
                        <a:cubicBezTo>
                          <a:pt x="12" y="0"/>
                          <a:pt x="12" y="0"/>
                          <a:pt x="12" y="0"/>
                        </a:cubicBezTo>
                        <a:cubicBezTo>
                          <a:pt x="6" y="0"/>
                          <a:pt x="0" y="5"/>
                          <a:pt x="0" y="12"/>
                        </a:cubicBezTo>
                        <a:cubicBezTo>
                          <a:pt x="0" y="100"/>
                          <a:pt x="0" y="100"/>
                          <a:pt x="0" y="100"/>
                        </a:cubicBezTo>
                        <a:cubicBezTo>
                          <a:pt x="0" y="107"/>
                          <a:pt x="6" y="112"/>
                          <a:pt x="12" y="112"/>
                        </a:cubicBezTo>
                        <a:cubicBezTo>
                          <a:pt x="14" y="112"/>
                          <a:pt x="15" y="112"/>
                          <a:pt x="16" y="112"/>
                        </a:cubicBezTo>
                        <a:cubicBezTo>
                          <a:pt x="16" y="211"/>
                          <a:pt x="16" y="211"/>
                          <a:pt x="16" y="211"/>
                        </a:cubicBezTo>
                        <a:cubicBezTo>
                          <a:pt x="16" y="218"/>
                          <a:pt x="22" y="223"/>
                          <a:pt x="28" y="223"/>
                        </a:cubicBezTo>
                        <a:cubicBezTo>
                          <a:pt x="35" y="223"/>
                          <a:pt x="41" y="218"/>
                          <a:pt x="41" y="211"/>
                        </a:cubicBezTo>
                        <a:cubicBezTo>
                          <a:pt x="41" y="121"/>
                          <a:pt x="41" y="121"/>
                          <a:pt x="41" y="121"/>
                        </a:cubicBezTo>
                        <a:cubicBezTo>
                          <a:pt x="42" y="121"/>
                          <a:pt x="42" y="121"/>
                          <a:pt x="42" y="121"/>
                        </a:cubicBezTo>
                        <a:cubicBezTo>
                          <a:pt x="42" y="211"/>
                          <a:pt x="42" y="211"/>
                          <a:pt x="42" y="211"/>
                        </a:cubicBezTo>
                        <a:cubicBezTo>
                          <a:pt x="42" y="218"/>
                          <a:pt x="47" y="223"/>
                          <a:pt x="54" y="223"/>
                        </a:cubicBezTo>
                        <a:cubicBezTo>
                          <a:pt x="61" y="223"/>
                          <a:pt x="66" y="218"/>
                          <a:pt x="66" y="211"/>
                        </a:cubicBezTo>
                        <a:cubicBezTo>
                          <a:pt x="66" y="112"/>
                          <a:pt x="66" y="112"/>
                          <a:pt x="66" y="112"/>
                        </a:cubicBezTo>
                        <a:cubicBezTo>
                          <a:pt x="67" y="112"/>
                          <a:pt x="69" y="112"/>
                          <a:pt x="70" y="112"/>
                        </a:cubicBezTo>
                        <a:cubicBezTo>
                          <a:pt x="76" y="112"/>
                          <a:pt x="82" y="107"/>
                          <a:pt x="82" y="100"/>
                        </a:cubicBezTo>
                        <a:cubicBezTo>
                          <a:pt x="82" y="12"/>
                          <a:pt x="82" y="12"/>
                          <a:pt x="82" y="12"/>
                        </a:cubicBezTo>
                        <a:cubicBezTo>
                          <a:pt x="82" y="5"/>
                          <a:pt x="76" y="0"/>
                          <a:pt x="70" y="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txBody>
                  <a:bodyPr vert="horz" wrap="square" lIns="51435" tIns="25718" rIns="51435" bIns="25718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fontAlgn="base">
                      <a:spcBef>
                        <a:spcPct val="0"/>
                      </a:spcBef>
                      <a:spcAft>
                        <a:spcPct val="0"/>
                      </a:spcAft>
                      <a:defRPr/>
                    </a:pPr>
                    <a:endParaRPr lang="en-GB" sz="1600" b="1" kern="0" dirty="0">
                      <a:solidFill>
                        <a:prstClr val="black"/>
                      </a:solidFill>
                      <a:cs typeface="Arial" charset="0"/>
                    </a:endParaRPr>
                  </a:p>
                </p:txBody>
              </p:sp>
            </p:grpSp>
            <p:grpSp>
              <p:nvGrpSpPr>
                <p:cNvPr id="2288" name="Group 2287"/>
                <p:cNvGrpSpPr/>
                <p:nvPr/>
              </p:nvGrpSpPr>
              <p:grpSpPr>
                <a:xfrm flipH="1">
                  <a:off x="2621098" y="1413159"/>
                  <a:ext cx="108076" cy="355345"/>
                  <a:chOff x="4419600" y="2886076"/>
                  <a:chExt cx="306388" cy="1073149"/>
                </a:xfrm>
                <a:grpFill/>
              </p:grpSpPr>
              <p:sp>
                <p:nvSpPr>
                  <p:cNvPr id="2289" name="Freeform 6"/>
                  <p:cNvSpPr>
                    <a:spLocks/>
                  </p:cNvSpPr>
                  <p:nvPr/>
                </p:nvSpPr>
                <p:spPr bwMode="auto">
                  <a:xfrm>
                    <a:off x="4479925" y="2886076"/>
                    <a:ext cx="190500" cy="192087"/>
                  </a:xfrm>
                  <a:custGeom>
                    <a:avLst/>
                    <a:gdLst>
                      <a:gd name="T0" fmla="*/ 19 w 51"/>
                      <a:gd name="T1" fmla="*/ 48 h 51"/>
                      <a:gd name="T2" fmla="*/ 47 w 51"/>
                      <a:gd name="T3" fmla="*/ 32 h 51"/>
                      <a:gd name="T4" fmla="*/ 32 w 51"/>
                      <a:gd name="T5" fmla="*/ 3 h 51"/>
                      <a:gd name="T6" fmla="*/ 3 w 51"/>
                      <a:gd name="T7" fmla="*/ 19 h 51"/>
                      <a:gd name="T8" fmla="*/ 19 w 51"/>
                      <a:gd name="T9" fmla="*/ 48 h 5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51" h="51">
                        <a:moveTo>
                          <a:pt x="19" y="48"/>
                        </a:moveTo>
                        <a:cubicBezTo>
                          <a:pt x="31" y="51"/>
                          <a:pt x="44" y="44"/>
                          <a:pt x="47" y="32"/>
                        </a:cubicBezTo>
                        <a:cubicBezTo>
                          <a:pt x="51" y="20"/>
                          <a:pt x="44" y="7"/>
                          <a:pt x="32" y="3"/>
                        </a:cubicBezTo>
                        <a:cubicBezTo>
                          <a:pt x="19" y="0"/>
                          <a:pt x="7" y="7"/>
                          <a:pt x="3" y="19"/>
                        </a:cubicBezTo>
                        <a:cubicBezTo>
                          <a:pt x="0" y="31"/>
                          <a:pt x="7" y="44"/>
                          <a:pt x="19" y="48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txBody>
                  <a:bodyPr vert="horz" wrap="square" lIns="51435" tIns="25718" rIns="51435" bIns="25718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fontAlgn="base">
                      <a:spcBef>
                        <a:spcPct val="0"/>
                      </a:spcBef>
                      <a:spcAft>
                        <a:spcPct val="0"/>
                      </a:spcAft>
                      <a:defRPr/>
                    </a:pPr>
                    <a:endParaRPr lang="en-GB" sz="1600" b="1" kern="0" dirty="0">
                      <a:solidFill>
                        <a:prstClr val="black"/>
                      </a:solidFill>
                      <a:cs typeface="Arial" charset="0"/>
                    </a:endParaRPr>
                  </a:p>
                </p:txBody>
              </p:sp>
              <p:sp>
                <p:nvSpPr>
                  <p:cNvPr id="2290" name="Freeform 7"/>
                  <p:cNvSpPr>
                    <a:spLocks/>
                  </p:cNvSpPr>
                  <p:nvPr/>
                </p:nvSpPr>
                <p:spPr bwMode="auto">
                  <a:xfrm>
                    <a:off x="4419600" y="3122613"/>
                    <a:ext cx="306388" cy="836612"/>
                  </a:xfrm>
                  <a:custGeom>
                    <a:avLst/>
                    <a:gdLst>
                      <a:gd name="T0" fmla="*/ 70 w 82"/>
                      <a:gd name="T1" fmla="*/ 0 h 223"/>
                      <a:gd name="T2" fmla="*/ 70 w 82"/>
                      <a:gd name="T3" fmla="*/ 0 h 223"/>
                      <a:gd name="T4" fmla="*/ 12 w 82"/>
                      <a:gd name="T5" fmla="*/ 0 h 223"/>
                      <a:gd name="T6" fmla="*/ 12 w 82"/>
                      <a:gd name="T7" fmla="*/ 0 h 223"/>
                      <a:gd name="T8" fmla="*/ 0 w 82"/>
                      <a:gd name="T9" fmla="*/ 12 h 223"/>
                      <a:gd name="T10" fmla="*/ 0 w 82"/>
                      <a:gd name="T11" fmla="*/ 100 h 223"/>
                      <a:gd name="T12" fmla="*/ 12 w 82"/>
                      <a:gd name="T13" fmla="*/ 112 h 223"/>
                      <a:gd name="T14" fmla="*/ 16 w 82"/>
                      <a:gd name="T15" fmla="*/ 112 h 223"/>
                      <a:gd name="T16" fmla="*/ 16 w 82"/>
                      <a:gd name="T17" fmla="*/ 211 h 223"/>
                      <a:gd name="T18" fmla="*/ 28 w 82"/>
                      <a:gd name="T19" fmla="*/ 223 h 223"/>
                      <a:gd name="T20" fmla="*/ 41 w 82"/>
                      <a:gd name="T21" fmla="*/ 211 h 223"/>
                      <a:gd name="T22" fmla="*/ 41 w 82"/>
                      <a:gd name="T23" fmla="*/ 121 h 223"/>
                      <a:gd name="T24" fmla="*/ 42 w 82"/>
                      <a:gd name="T25" fmla="*/ 121 h 223"/>
                      <a:gd name="T26" fmla="*/ 42 w 82"/>
                      <a:gd name="T27" fmla="*/ 211 h 223"/>
                      <a:gd name="T28" fmla="*/ 54 w 82"/>
                      <a:gd name="T29" fmla="*/ 223 h 223"/>
                      <a:gd name="T30" fmla="*/ 66 w 82"/>
                      <a:gd name="T31" fmla="*/ 211 h 223"/>
                      <a:gd name="T32" fmla="*/ 66 w 82"/>
                      <a:gd name="T33" fmla="*/ 112 h 223"/>
                      <a:gd name="T34" fmla="*/ 70 w 82"/>
                      <a:gd name="T35" fmla="*/ 112 h 223"/>
                      <a:gd name="T36" fmla="*/ 82 w 82"/>
                      <a:gd name="T37" fmla="*/ 100 h 223"/>
                      <a:gd name="T38" fmla="*/ 82 w 82"/>
                      <a:gd name="T39" fmla="*/ 12 h 223"/>
                      <a:gd name="T40" fmla="*/ 70 w 82"/>
                      <a:gd name="T41" fmla="*/ 0 h 22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</a:cxnLst>
                    <a:rect l="0" t="0" r="r" b="b"/>
                    <a:pathLst>
                      <a:path w="82" h="223">
                        <a:moveTo>
                          <a:pt x="70" y="0"/>
                        </a:moveTo>
                        <a:cubicBezTo>
                          <a:pt x="70" y="0"/>
                          <a:pt x="70" y="0"/>
                          <a:pt x="70" y="0"/>
                        </a:cubicBezTo>
                        <a:cubicBezTo>
                          <a:pt x="12" y="0"/>
                          <a:pt x="12" y="0"/>
                          <a:pt x="12" y="0"/>
                        </a:cubicBezTo>
                        <a:cubicBezTo>
                          <a:pt x="12" y="0"/>
                          <a:pt x="12" y="0"/>
                          <a:pt x="12" y="0"/>
                        </a:cubicBezTo>
                        <a:cubicBezTo>
                          <a:pt x="6" y="0"/>
                          <a:pt x="0" y="5"/>
                          <a:pt x="0" y="12"/>
                        </a:cubicBezTo>
                        <a:cubicBezTo>
                          <a:pt x="0" y="100"/>
                          <a:pt x="0" y="100"/>
                          <a:pt x="0" y="100"/>
                        </a:cubicBezTo>
                        <a:cubicBezTo>
                          <a:pt x="0" y="107"/>
                          <a:pt x="6" y="112"/>
                          <a:pt x="12" y="112"/>
                        </a:cubicBezTo>
                        <a:cubicBezTo>
                          <a:pt x="14" y="112"/>
                          <a:pt x="15" y="112"/>
                          <a:pt x="16" y="112"/>
                        </a:cubicBezTo>
                        <a:cubicBezTo>
                          <a:pt x="16" y="211"/>
                          <a:pt x="16" y="211"/>
                          <a:pt x="16" y="211"/>
                        </a:cubicBezTo>
                        <a:cubicBezTo>
                          <a:pt x="16" y="218"/>
                          <a:pt x="22" y="223"/>
                          <a:pt x="28" y="223"/>
                        </a:cubicBezTo>
                        <a:cubicBezTo>
                          <a:pt x="35" y="223"/>
                          <a:pt x="41" y="218"/>
                          <a:pt x="41" y="211"/>
                        </a:cubicBezTo>
                        <a:cubicBezTo>
                          <a:pt x="41" y="121"/>
                          <a:pt x="41" y="121"/>
                          <a:pt x="41" y="121"/>
                        </a:cubicBezTo>
                        <a:cubicBezTo>
                          <a:pt x="42" y="121"/>
                          <a:pt x="42" y="121"/>
                          <a:pt x="42" y="121"/>
                        </a:cubicBezTo>
                        <a:cubicBezTo>
                          <a:pt x="42" y="211"/>
                          <a:pt x="42" y="211"/>
                          <a:pt x="42" y="211"/>
                        </a:cubicBezTo>
                        <a:cubicBezTo>
                          <a:pt x="42" y="218"/>
                          <a:pt x="47" y="223"/>
                          <a:pt x="54" y="223"/>
                        </a:cubicBezTo>
                        <a:cubicBezTo>
                          <a:pt x="61" y="223"/>
                          <a:pt x="66" y="218"/>
                          <a:pt x="66" y="211"/>
                        </a:cubicBezTo>
                        <a:cubicBezTo>
                          <a:pt x="66" y="112"/>
                          <a:pt x="66" y="112"/>
                          <a:pt x="66" y="112"/>
                        </a:cubicBezTo>
                        <a:cubicBezTo>
                          <a:pt x="67" y="112"/>
                          <a:pt x="69" y="112"/>
                          <a:pt x="70" y="112"/>
                        </a:cubicBezTo>
                        <a:cubicBezTo>
                          <a:pt x="76" y="112"/>
                          <a:pt x="82" y="107"/>
                          <a:pt x="82" y="100"/>
                        </a:cubicBezTo>
                        <a:cubicBezTo>
                          <a:pt x="82" y="12"/>
                          <a:pt x="82" y="12"/>
                          <a:pt x="82" y="12"/>
                        </a:cubicBezTo>
                        <a:cubicBezTo>
                          <a:pt x="82" y="5"/>
                          <a:pt x="76" y="0"/>
                          <a:pt x="70" y="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txBody>
                  <a:bodyPr vert="horz" wrap="square" lIns="51435" tIns="25718" rIns="51435" bIns="25718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fontAlgn="base">
                      <a:spcBef>
                        <a:spcPct val="0"/>
                      </a:spcBef>
                      <a:spcAft>
                        <a:spcPct val="0"/>
                      </a:spcAft>
                      <a:defRPr/>
                    </a:pPr>
                    <a:endParaRPr lang="en-GB" sz="1600" b="1" kern="0" dirty="0">
                      <a:solidFill>
                        <a:prstClr val="black"/>
                      </a:solidFill>
                      <a:cs typeface="Arial" charset="0"/>
                    </a:endParaRPr>
                  </a:p>
                </p:txBody>
              </p:sp>
            </p:grpSp>
          </p:grpSp>
          <p:grpSp>
            <p:nvGrpSpPr>
              <p:cNvPr id="2247" name="Group 2246"/>
              <p:cNvGrpSpPr/>
              <p:nvPr/>
            </p:nvGrpSpPr>
            <p:grpSpPr>
              <a:xfrm flipH="1">
                <a:off x="2828230" y="2933339"/>
                <a:ext cx="135877" cy="377058"/>
                <a:chOff x="4419600" y="2886076"/>
                <a:chExt cx="306388" cy="1073149"/>
              </a:xfrm>
              <a:solidFill>
                <a:srgbClr val="A4AEB5">
                  <a:lumMod val="75000"/>
                </a:srgbClr>
              </a:solidFill>
            </p:grpSpPr>
            <p:sp>
              <p:nvSpPr>
                <p:cNvPr id="2276" name="Freeform 6"/>
                <p:cNvSpPr>
                  <a:spLocks/>
                </p:cNvSpPr>
                <p:nvPr/>
              </p:nvSpPr>
              <p:spPr bwMode="auto">
                <a:xfrm>
                  <a:off x="4479925" y="2886076"/>
                  <a:ext cx="190500" cy="192087"/>
                </a:xfrm>
                <a:custGeom>
                  <a:avLst/>
                  <a:gdLst>
                    <a:gd name="T0" fmla="*/ 19 w 51"/>
                    <a:gd name="T1" fmla="*/ 48 h 51"/>
                    <a:gd name="T2" fmla="*/ 47 w 51"/>
                    <a:gd name="T3" fmla="*/ 32 h 51"/>
                    <a:gd name="T4" fmla="*/ 32 w 51"/>
                    <a:gd name="T5" fmla="*/ 3 h 51"/>
                    <a:gd name="T6" fmla="*/ 3 w 51"/>
                    <a:gd name="T7" fmla="*/ 19 h 51"/>
                    <a:gd name="T8" fmla="*/ 19 w 51"/>
                    <a:gd name="T9" fmla="*/ 48 h 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1" h="51">
                      <a:moveTo>
                        <a:pt x="19" y="48"/>
                      </a:moveTo>
                      <a:cubicBezTo>
                        <a:pt x="31" y="51"/>
                        <a:pt x="44" y="44"/>
                        <a:pt x="47" y="32"/>
                      </a:cubicBezTo>
                      <a:cubicBezTo>
                        <a:pt x="51" y="20"/>
                        <a:pt x="44" y="7"/>
                        <a:pt x="32" y="3"/>
                      </a:cubicBezTo>
                      <a:cubicBezTo>
                        <a:pt x="19" y="0"/>
                        <a:pt x="7" y="7"/>
                        <a:pt x="3" y="19"/>
                      </a:cubicBezTo>
                      <a:cubicBezTo>
                        <a:pt x="0" y="31"/>
                        <a:pt x="7" y="44"/>
                        <a:pt x="19" y="4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51435" tIns="25718" rIns="51435" bIns="25718" numCol="1" anchor="t" anchorCtr="0" compatLnSpc="1">
                  <a:prstTxWarp prst="textNoShape">
                    <a:avLst/>
                  </a:prstTxWarp>
                </a:bodyPr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en-GB" sz="1600" b="1" kern="0" dirty="0">
                    <a:solidFill>
                      <a:prstClr val="black"/>
                    </a:solidFill>
                    <a:cs typeface="Arial" charset="0"/>
                  </a:endParaRPr>
                </a:p>
              </p:txBody>
            </p:sp>
            <p:sp>
              <p:nvSpPr>
                <p:cNvPr id="2277" name="Freeform 7"/>
                <p:cNvSpPr>
                  <a:spLocks/>
                </p:cNvSpPr>
                <p:nvPr/>
              </p:nvSpPr>
              <p:spPr bwMode="auto">
                <a:xfrm>
                  <a:off x="4419600" y="3122613"/>
                  <a:ext cx="306388" cy="836612"/>
                </a:xfrm>
                <a:custGeom>
                  <a:avLst/>
                  <a:gdLst>
                    <a:gd name="T0" fmla="*/ 70 w 82"/>
                    <a:gd name="T1" fmla="*/ 0 h 223"/>
                    <a:gd name="T2" fmla="*/ 70 w 82"/>
                    <a:gd name="T3" fmla="*/ 0 h 223"/>
                    <a:gd name="T4" fmla="*/ 12 w 82"/>
                    <a:gd name="T5" fmla="*/ 0 h 223"/>
                    <a:gd name="T6" fmla="*/ 12 w 82"/>
                    <a:gd name="T7" fmla="*/ 0 h 223"/>
                    <a:gd name="T8" fmla="*/ 0 w 82"/>
                    <a:gd name="T9" fmla="*/ 12 h 223"/>
                    <a:gd name="T10" fmla="*/ 0 w 82"/>
                    <a:gd name="T11" fmla="*/ 100 h 223"/>
                    <a:gd name="T12" fmla="*/ 12 w 82"/>
                    <a:gd name="T13" fmla="*/ 112 h 223"/>
                    <a:gd name="T14" fmla="*/ 16 w 82"/>
                    <a:gd name="T15" fmla="*/ 112 h 223"/>
                    <a:gd name="T16" fmla="*/ 16 w 82"/>
                    <a:gd name="T17" fmla="*/ 211 h 223"/>
                    <a:gd name="T18" fmla="*/ 28 w 82"/>
                    <a:gd name="T19" fmla="*/ 223 h 223"/>
                    <a:gd name="T20" fmla="*/ 41 w 82"/>
                    <a:gd name="T21" fmla="*/ 211 h 223"/>
                    <a:gd name="T22" fmla="*/ 41 w 82"/>
                    <a:gd name="T23" fmla="*/ 121 h 223"/>
                    <a:gd name="T24" fmla="*/ 42 w 82"/>
                    <a:gd name="T25" fmla="*/ 121 h 223"/>
                    <a:gd name="T26" fmla="*/ 42 w 82"/>
                    <a:gd name="T27" fmla="*/ 211 h 223"/>
                    <a:gd name="T28" fmla="*/ 54 w 82"/>
                    <a:gd name="T29" fmla="*/ 223 h 223"/>
                    <a:gd name="T30" fmla="*/ 66 w 82"/>
                    <a:gd name="T31" fmla="*/ 211 h 223"/>
                    <a:gd name="T32" fmla="*/ 66 w 82"/>
                    <a:gd name="T33" fmla="*/ 112 h 223"/>
                    <a:gd name="T34" fmla="*/ 70 w 82"/>
                    <a:gd name="T35" fmla="*/ 112 h 223"/>
                    <a:gd name="T36" fmla="*/ 82 w 82"/>
                    <a:gd name="T37" fmla="*/ 100 h 223"/>
                    <a:gd name="T38" fmla="*/ 82 w 82"/>
                    <a:gd name="T39" fmla="*/ 12 h 223"/>
                    <a:gd name="T40" fmla="*/ 70 w 82"/>
                    <a:gd name="T41" fmla="*/ 0 h 2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82" h="223">
                      <a:moveTo>
                        <a:pt x="70" y="0"/>
                      </a:moveTo>
                      <a:cubicBezTo>
                        <a:pt x="70" y="0"/>
                        <a:pt x="70" y="0"/>
                        <a:pt x="70" y="0"/>
                      </a:cubicBezTo>
                      <a:cubicBezTo>
                        <a:pt x="12" y="0"/>
                        <a:pt x="12" y="0"/>
                        <a:pt x="12" y="0"/>
                      </a:cubicBezTo>
                      <a:cubicBezTo>
                        <a:pt x="12" y="0"/>
                        <a:pt x="12" y="0"/>
                        <a:pt x="12" y="0"/>
                      </a:cubicBezTo>
                      <a:cubicBezTo>
                        <a:pt x="6" y="0"/>
                        <a:pt x="0" y="5"/>
                        <a:pt x="0" y="12"/>
                      </a:cubicBezTo>
                      <a:cubicBezTo>
                        <a:pt x="0" y="100"/>
                        <a:pt x="0" y="100"/>
                        <a:pt x="0" y="100"/>
                      </a:cubicBezTo>
                      <a:cubicBezTo>
                        <a:pt x="0" y="107"/>
                        <a:pt x="6" y="112"/>
                        <a:pt x="12" y="112"/>
                      </a:cubicBezTo>
                      <a:cubicBezTo>
                        <a:pt x="14" y="112"/>
                        <a:pt x="15" y="112"/>
                        <a:pt x="16" y="112"/>
                      </a:cubicBezTo>
                      <a:cubicBezTo>
                        <a:pt x="16" y="211"/>
                        <a:pt x="16" y="211"/>
                        <a:pt x="16" y="211"/>
                      </a:cubicBezTo>
                      <a:cubicBezTo>
                        <a:pt x="16" y="218"/>
                        <a:pt x="22" y="223"/>
                        <a:pt x="28" y="223"/>
                      </a:cubicBezTo>
                      <a:cubicBezTo>
                        <a:pt x="35" y="223"/>
                        <a:pt x="41" y="218"/>
                        <a:pt x="41" y="211"/>
                      </a:cubicBezTo>
                      <a:cubicBezTo>
                        <a:pt x="41" y="121"/>
                        <a:pt x="41" y="121"/>
                        <a:pt x="41" y="121"/>
                      </a:cubicBezTo>
                      <a:cubicBezTo>
                        <a:pt x="42" y="121"/>
                        <a:pt x="42" y="121"/>
                        <a:pt x="42" y="121"/>
                      </a:cubicBezTo>
                      <a:cubicBezTo>
                        <a:pt x="42" y="211"/>
                        <a:pt x="42" y="211"/>
                        <a:pt x="42" y="211"/>
                      </a:cubicBezTo>
                      <a:cubicBezTo>
                        <a:pt x="42" y="218"/>
                        <a:pt x="47" y="223"/>
                        <a:pt x="54" y="223"/>
                      </a:cubicBezTo>
                      <a:cubicBezTo>
                        <a:pt x="61" y="223"/>
                        <a:pt x="66" y="218"/>
                        <a:pt x="66" y="211"/>
                      </a:cubicBezTo>
                      <a:cubicBezTo>
                        <a:pt x="66" y="112"/>
                        <a:pt x="66" y="112"/>
                        <a:pt x="66" y="112"/>
                      </a:cubicBezTo>
                      <a:cubicBezTo>
                        <a:pt x="67" y="112"/>
                        <a:pt x="69" y="112"/>
                        <a:pt x="70" y="112"/>
                      </a:cubicBezTo>
                      <a:cubicBezTo>
                        <a:pt x="76" y="112"/>
                        <a:pt x="82" y="107"/>
                        <a:pt x="82" y="100"/>
                      </a:cubicBezTo>
                      <a:cubicBezTo>
                        <a:pt x="82" y="12"/>
                        <a:pt x="82" y="12"/>
                        <a:pt x="82" y="12"/>
                      </a:cubicBezTo>
                      <a:cubicBezTo>
                        <a:pt x="82" y="5"/>
                        <a:pt x="76" y="0"/>
                        <a:pt x="7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51435" tIns="25718" rIns="51435" bIns="25718" numCol="1" anchor="t" anchorCtr="0" compatLnSpc="1">
                  <a:prstTxWarp prst="textNoShape">
                    <a:avLst/>
                  </a:prstTxWarp>
                </a:bodyPr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en-GB" sz="1600" b="1" kern="0" dirty="0">
                    <a:solidFill>
                      <a:prstClr val="black"/>
                    </a:solidFill>
                    <a:cs typeface="Arial" charset="0"/>
                  </a:endParaRPr>
                </a:p>
              </p:txBody>
            </p:sp>
          </p:grpSp>
          <p:grpSp>
            <p:nvGrpSpPr>
              <p:cNvPr id="2248" name="Group 2247"/>
              <p:cNvGrpSpPr/>
              <p:nvPr/>
            </p:nvGrpSpPr>
            <p:grpSpPr>
              <a:xfrm flipH="1">
                <a:off x="3019676" y="2933339"/>
                <a:ext cx="135877" cy="377058"/>
                <a:chOff x="4419600" y="2886076"/>
                <a:chExt cx="306388" cy="1073149"/>
              </a:xfrm>
              <a:solidFill>
                <a:srgbClr val="A4AEB5">
                  <a:lumMod val="75000"/>
                </a:srgbClr>
              </a:solidFill>
            </p:grpSpPr>
            <p:sp>
              <p:nvSpPr>
                <p:cNvPr id="2274" name="Freeform 6"/>
                <p:cNvSpPr>
                  <a:spLocks/>
                </p:cNvSpPr>
                <p:nvPr/>
              </p:nvSpPr>
              <p:spPr bwMode="auto">
                <a:xfrm>
                  <a:off x="4479925" y="2886076"/>
                  <a:ext cx="190500" cy="192087"/>
                </a:xfrm>
                <a:custGeom>
                  <a:avLst/>
                  <a:gdLst>
                    <a:gd name="T0" fmla="*/ 19 w 51"/>
                    <a:gd name="T1" fmla="*/ 48 h 51"/>
                    <a:gd name="T2" fmla="*/ 47 w 51"/>
                    <a:gd name="T3" fmla="*/ 32 h 51"/>
                    <a:gd name="T4" fmla="*/ 32 w 51"/>
                    <a:gd name="T5" fmla="*/ 3 h 51"/>
                    <a:gd name="T6" fmla="*/ 3 w 51"/>
                    <a:gd name="T7" fmla="*/ 19 h 51"/>
                    <a:gd name="T8" fmla="*/ 19 w 51"/>
                    <a:gd name="T9" fmla="*/ 48 h 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1" h="51">
                      <a:moveTo>
                        <a:pt x="19" y="48"/>
                      </a:moveTo>
                      <a:cubicBezTo>
                        <a:pt x="31" y="51"/>
                        <a:pt x="44" y="44"/>
                        <a:pt x="47" y="32"/>
                      </a:cubicBezTo>
                      <a:cubicBezTo>
                        <a:pt x="51" y="20"/>
                        <a:pt x="44" y="7"/>
                        <a:pt x="32" y="3"/>
                      </a:cubicBezTo>
                      <a:cubicBezTo>
                        <a:pt x="19" y="0"/>
                        <a:pt x="7" y="7"/>
                        <a:pt x="3" y="19"/>
                      </a:cubicBezTo>
                      <a:cubicBezTo>
                        <a:pt x="0" y="31"/>
                        <a:pt x="7" y="44"/>
                        <a:pt x="19" y="4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51435" tIns="25718" rIns="51435" bIns="25718" numCol="1" anchor="t" anchorCtr="0" compatLnSpc="1">
                  <a:prstTxWarp prst="textNoShape">
                    <a:avLst/>
                  </a:prstTxWarp>
                </a:bodyPr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en-GB" sz="1600" b="1" kern="0" dirty="0">
                    <a:solidFill>
                      <a:prstClr val="black"/>
                    </a:solidFill>
                    <a:cs typeface="Arial" charset="0"/>
                  </a:endParaRPr>
                </a:p>
              </p:txBody>
            </p:sp>
            <p:sp>
              <p:nvSpPr>
                <p:cNvPr id="2275" name="Freeform 7"/>
                <p:cNvSpPr>
                  <a:spLocks/>
                </p:cNvSpPr>
                <p:nvPr/>
              </p:nvSpPr>
              <p:spPr bwMode="auto">
                <a:xfrm>
                  <a:off x="4419600" y="3122613"/>
                  <a:ext cx="306388" cy="836612"/>
                </a:xfrm>
                <a:custGeom>
                  <a:avLst/>
                  <a:gdLst>
                    <a:gd name="T0" fmla="*/ 70 w 82"/>
                    <a:gd name="T1" fmla="*/ 0 h 223"/>
                    <a:gd name="T2" fmla="*/ 70 w 82"/>
                    <a:gd name="T3" fmla="*/ 0 h 223"/>
                    <a:gd name="T4" fmla="*/ 12 w 82"/>
                    <a:gd name="T5" fmla="*/ 0 h 223"/>
                    <a:gd name="T6" fmla="*/ 12 w 82"/>
                    <a:gd name="T7" fmla="*/ 0 h 223"/>
                    <a:gd name="T8" fmla="*/ 0 w 82"/>
                    <a:gd name="T9" fmla="*/ 12 h 223"/>
                    <a:gd name="T10" fmla="*/ 0 w 82"/>
                    <a:gd name="T11" fmla="*/ 100 h 223"/>
                    <a:gd name="T12" fmla="*/ 12 w 82"/>
                    <a:gd name="T13" fmla="*/ 112 h 223"/>
                    <a:gd name="T14" fmla="*/ 16 w 82"/>
                    <a:gd name="T15" fmla="*/ 112 h 223"/>
                    <a:gd name="T16" fmla="*/ 16 w 82"/>
                    <a:gd name="T17" fmla="*/ 211 h 223"/>
                    <a:gd name="T18" fmla="*/ 28 w 82"/>
                    <a:gd name="T19" fmla="*/ 223 h 223"/>
                    <a:gd name="T20" fmla="*/ 41 w 82"/>
                    <a:gd name="T21" fmla="*/ 211 h 223"/>
                    <a:gd name="T22" fmla="*/ 41 w 82"/>
                    <a:gd name="T23" fmla="*/ 121 h 223"/>
                    <a:gd name="T24" fmla="*/ 42 w 82"/>
                    <a:gd name="T25" fmla="*/ 121 h 223"/>
                    <a:gd name="T26" fmla="*/ 42 w 82"/>
                    <a:gd name="T27" fmla="*/ 211 h 223"/>
                    <a:gd name="T28" fmla="*/ 54 w 82"/>
                    <a:gd name="T29" fmla="*/ 223 h 223"/>
                    <a:gd name="T30" fmla="*/ 66 w 82"/>
                    <a:gd name="T31" fmla="*/ 211 h 223"/>
                    <a:gd name="T32" fmla="*/ 66 w 82"/>
                    <a:gd name="T33" fmla="*/ 112 h 223"/>
                    <a:gd name="T34" fmla="*/ 70 w 82"/>
                    <a:gd name="T35" fmla="*/ 112 h 223"/>
                    <a:gd name="T36" fmla="*/ 82 w 82"/>
                    <a:gd name="T37" fmla="*/ 100 h 223"/>
                    <a:gd name="T38" fmla="*/ 82 w 82"/>
                    <a:gd name="T39" fmla="*/ 12 h 223"/>
                    <a:gd name="T40" fmla="*/ 70 w 82"/>
                    <a:gd name="T41" fmla="*/ 0 h 2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82" h="223">
                      <a:moveTo>
                        <a:pt x="70" y="0"/>
                      </a:moveTo>
                      <a:cubicBezTo>
                        <a:pt x="70" y="0"/>
                        <a:pt x="70" y="0"/>
                        <a:pt x="70" y="0"/>
                      </a:cubicBezTo>
                      <a:cubicBezTo>
                        <a:pt x="12" y="0"/>
                        <a:pt x="12" y="0"/>
                        <a:pt x="12" y="0"/>
                      </a:cubicBezTo>
                      <a:cubicBezTo>
                        <a:pt x="12" y="0"/>
                        <a:pt x="12" y="0"/>
                        <a:pt x="12" y="0"/>
                      </a:cubicBezTo>
                      <a:cubicBezTo>
                        <a:pt x="6" y="0"/>
                        <a:pt x="0" y="5"/>
                        <a:pt x="0" y="12"/>
                      </a:cubicBezTo>
                      <a:cubicBezTo>
                        <a:pt x="0" y="100"/>
                        <a:pt x="0" y="100"/>
                        <a:pt x="0" y="100"/>
                      </a:cubicBezTo>
                      <a:cubicBezTo>
                        <a:pt x="0" y="107"/>
                        <a:pt x="6" y="112"/>
                        <a:pt x="12" y="112"/>
                      </a:cubicBezTo>
                      <a:cubicBezTo>
                        <a:pt x="14" y="112"/>
                        <a:pt x="15" y="112"/>
                        <a:pt x="16" y="112"/>
                      </a:cubicBezTo>
                      <a:cubicBezTo>
                        <a:pt x="16" y="211"/>
                        <a:pt x="16" y="211"/>
                        <a:pt x="16" y="211"/>
                      </a:cubicBezTo>
                      <a:cubicBezTo>
                        <a:pt x="16" y="218"/>
                        <a:pt x="22" y="223"/>
                        <a:pt x="28" y="223"/>
                      </a:cubicBezTo>
                      <a:cubicBezTo>
                        <a:pt x="35" y="223"/>
                        <a:pt x="41" y="218"/>
                        <a:pt x="41" y="211"/>
                      </a:cubicBezTo>
                      <a:cubicBezTo>
                        <a:pt x="41" y="121"/>
                        <a:pt x="41" y="121"/>
                        <a:pt x="41" y="121"/>
                      </a:cubicBezTo>
                      <a:cubicBezTo>
                        <a:pt x="42" y="121"/>
                        <a:pt x="42" y="121"/>
                        <a:pt x="42" y="121"/>
                      </a:cubicBezTo>
                      <a:cubicBezTo>
                        <a:pt x="42" y="211"/>
                        <a:pt x="42" y="211"/>
                        <a:pt x="42" y="211"/>
                      </a:cubicBezTo>
                      <a:cubicBezTo>
                        <a:pt x="42" y="218"/>
                        <a:pt x="47" y="223"/>
                        <a:pt x="54" y="223"/>
                      </a:cubicBezTo>
                      <a:cubicBezTo>
                        <a:pt x="61" y="223"/>
                        <a:pt x="66" y="218"/>
                        <a:pt x="66" y="211"/>
                      </a:cubicBezTo>
                      <a:cubicBezTo>
                        <a:pt x="66" y="112"/>
                        <a:pt x="66" y="112"/>
                        <a:pt x="66" y="112"/>
                      </a:cubicBezTo>
                      <a:cubicBezTo>
                        <a:pt x="67" y="112"/>
                        <a:pt x="69" y="112"/>
                        <a:pt x="70" y="112"/>
                      </a:cubicBezTo>
                      <a:cubicBezTo>
                        <a:pt x="76" y="112"/>
                        <a:pt x="82" y="107"/>
                        <a:pt x="82" y="100"/>
                      </a:cubicBezTo>
                      <a:cubicBezTo>
                        <a:pt x="82" y="12"/>
                        <a:pt x="82" y="12"/>
                        <a:pt x="82" y="12"/>
                      </a:cubicBezTo>
                      <a:cubicBezTo>
                        <a:pt x="82" y="5"/>
                        <a:pt x="76" y="0"/>
                        <a:pt x="7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51435" tIns="25718" rIns="51435" bIns="25718" numCol="1" anchor="t" anchorCtr="0" compatLnSpc="1">
                  <a:prstTxWarp prst="textNoShape">
                    <a:avLst/>
                  </a:prstTxWarp>
                </a:bodyPr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en-GB" sz="1600" b="1" kern="0" dirty="0">
                    <a:solidFill>
                      <a:prstClr val="black"/>
                    </a:solidFill>
                    <a:cs typeface="Arial" charset="0"/>
                  </a:endParaRPr>
                </a:p>
              </p:txBody>
            </p:sp>
          </p:grpSp>
          <p:grpSp>
            <p:nvGrpSpPr>
              <p:cNvPr id="2249" name="Group 2248"/>
              <p:cNvGrpSpPr/>
              <p:nvPr/>
            </p:nvGrpSpPr>
            <p:grpSpPr>
              <a:xfrm flipH="1">
                <a:off x="3211124" y="2933339"/>
                <a:ext cx="135877" cy="377058"/>
                <a:chOff x="4419600" y="2886076"/>
                <a:chExt cx="306388" cy="1073149"/>
              </a:xfrm>
              <a:solidFill>
                <a:srgbClr val="A4AEB5">
                  <a:lumMod val="75000"/>
                </a:srgbClr>
              </a:solidFill>
            </p:grpSpPr>
            <p:sp>
              <p:nvSpPr>
                <p:cNvPr id="2272" name="Freeform 6"/>
                <p:cNvSpPr>
                  <a:spLocks/>
                </p:cNvSpPr>
                <p:nvPr/>
              </p:nvSpPr>
              <p:spPr bwMode="auto">
                <a:xfrm>
                  <a:off x="4479925" y="2886076"/>
                  <a:ext cx="190500" cy="192087"/>
                </a:xfrm>
                <a:custGeom>
                  <a:avLst/>
                  <a:gdLst>
                    <a:gd name="T0" fmla="*/ 19 w 51"/>
                    <a:gd name="T1" fmla="*/ 48 h 51"/>
                    <a:gd name="T2" fmla="*/ 47 w 51"/>
                    <a:gd name="T3" fmla="*/ 32 h 51"/>
                    <a:gd name="T4" fmla="*/ 32 w 51"/>
                    <a:gd name="T5" fmla="*/ 3 h 51"/>
                    <a:gd name="T6" fmla="*/ 3 w 51"/>
                    <a:gd name="T7" fmla="*/ 19 h 51"/>
                    <a:gd name="T8" fmla="*/ 19 w 51"/>
                    <a:gd name="T9" fmla="*/ 48 h 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1" h="51">
                      <a:moveTo>
                        <a:pt x="19" y="48"/>
                      </a:moveTo>
                      <a:cubicBezTo>
                        <a:pt x="31" y="51"/>
                        <a:pt x="44" y="44"/>
                        <a:pt x="47" y="32"/>
                      </a:cubicBezTo>
                      <a:cubicBezTo>
                        <a:pt x="51" y="20"/>
                        <a:pt x="44" y="7"/>
                        <a:pt x="32" y="3"/>
                      </a:cubicBezTo>
                      <a:cubicBezTo>
                        <a:pt x="19" y="0"/>
                        <a:pt x="7" y="7"/>
                        <a:pt x="3" y="19"/>
                      </a:cubicBezTo>
                      <a:cubicBezTo>
                        <a:pt x="0" y="31"/>
                        <a:pt x="7" y="44"/>
                        <a:pt x="19" y="4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51435" tIns="25718" rIns="51435" bIns="25718" numCol="1" anchor="t" anchorCtr="0" compatLnSpc="1">
                  <a:prstTxWarp prst="textNoShape">
                    <a:avLst/>
                  </a:prstTxWarp>
                </a:bodyPr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en-GB" sz="1600" b="1" kern="0" dirty="0">
                    <a:solidFill>
                      <a:prstClr val="black"/>
                    </a:solidFill>
                    <a:cs typeface="Arial" charset="0"/>
                  </a:endParaRPr>
                </a:p>
              </p:txBody>
            </p:sp>
            <p:sp>
              <p:nvSpPr>
                <p:cNvPr id="2273" name="Freeform 7"/>
                <p:cNvSpPr>
                  <a:spLocks/>
                </p:cNvSpPr>
                <p:nvPr/>
              </p:nvSpPr>
              <p:spPr bwMode="auto">
                <a:xfrm>
                  <a:off x="4419600" y="3122613"/>
                  <a:ext cx="306388" cy="836612"/>
                </a:xfrm>
                <a:custGeom>
                  <a:avLst/>
                  <a:gdLst>
                    <a:gd name="T0" fmla="*/ 70 w 82"/>
                    <a:gd name="T1" fmla="*/ 0 h 223"/>
                    <a:gd name="T2" fmla="*/ 70 w 82"/>
                    <a:gd name="T3" fmla="*/ 0 h 223"/>
                    <a:gd name="T4" fmla="*/ 12 w 82"/>
                    <a:gd name="T5" fmla="*/ 0 h 223"/>
                    <a:gd name="T6" fmla="*/ 12 w 82"/>
                    <a:gd name="T7" fmla="*/ 0 h 223"/>
                    <a:gd name="T8" fmla="*/ 0 w 82"/>
                    <a:gd name="T9" fmla="*/ 12 h 223"/>
                    <a:gd name="T10" fmla="*/ 0 w 82"/>
                    <a:gd name="T11" fmla="*/ 100 h 223"/>
                    <a:gd name="T12" fmla="*/ 12 w 82"/>
                    <a:gd name="T13" fmla="*/ 112 h 223"/>
                    <a:gd name="T14" fmla="*/ 16 w 82"/>
                    <a:gd name="T15" fmla="*/ 112 h 223"/>
                    <a:gd name="T16" fmla="*/ 16 w 82"/>
                    <a:gd name="T17" fmla="*/ 211 h 223"/>
                    <a:gd name="T18" fmla="*/ 28 w 82"/>
                    <a:gd name="T19" fmla="*/ 223 h 223"/>
                    <a:gd name="T20" fmla="*/ 41 w 82"/>
                    <a:gd name="T21" fmla="*/ 211 h 223"/>
                    <a:gd name="T22" fmla="*/ 41 w 82"/>
                    <a:gd name="T23" fmla="*/ 121 h 223"/>
                    <a:gd name="T24" fmla="*/ 42 w 82"/>
                    <a:gd name="T25" fmla="*/ 121 h 223"/>
                    <a:gd name="T26" fmla="*/ 42 w 82"/>
                    <a:gd name="T27" fmla="*/ 211 h 223"/>
                    <a:gd name="T28" fmla="*/ 54 w 82"/>
                    <a:gd name="T29" fmla="*/ 223 h 223"/>
                    <a:gd name="T30" fmla="*/ 66 w 82"/>
                    <a:gd name="T31" fmla="*/ 211 h 223"/>
                    <a:gd name="T32" fmla="*/ 66 w 82"/>
                    <a:gd name="T33" fmla="*/ 112 h 223"/>
                    <a:gd name="T34" fmla="*/ 70 w 82"/>
                    <a:gd name="T35" fmla="*/ 112 h 223"/>
                    <a:gd name="T36" fmla="*/ 82 w 82"/>
                    <a:gd name="T37" fmla="*/ 100 h 223"/>
                    <a:gd name="T38" fmla="*/ 82 w 82"/>
                    <a:gd name="T39" fmla="*/ 12 h 223"/>
                    <a:gd name="T40" fmla="*/ 70 w 82"/>
                    <a:gd name="T41" fmla="*/ 0 h 2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82" h="223">
                      <a:moveTo>
                        <a:pt x="70" y="0"/>
                      </a:moveTo>
                      <a:cubicBezTo>
                        <a:pt x="70" y="0"/>
                        <a:pt x="70" y="0"/>
                        <a:pt x="70" y="0"/>
                      </a:cubicBezTo>
                      <a:cubicBezTo>
                        <a:pt x="12" y="0"/>
                        <a:pt x="12" y="0"/>
                        <a:pt x="12" y="0"/>
                      </a:cubicBezTo>
                      <a:cubicBezTo>
                        <a:pt x="12" y="0"/>
                        <a:pt x="12" y="0"/>
                        <a:pt x="12" y="0"/>
                      </a:cubicBezTo>
                      <a:cubicBezTo>
                        <a:pt x="6" y="0"/>
                        <a:pt x="0" y="5"/>
                        <a:pt x="0" y="12"/>
                      </a:cubicBezTo>
                      <a:cubicBezTo>
                        <a:pt x="0" y="100"/>
                        <a:pt x="0" y="100"/>
                        <a:pt x="0" y="100"/>
                      </a:cubicBezTo>
                      <a:cubicBezTo>
                        <a:pt x="0" y="107"/>
                        <a:pt x="6" y="112"/>
                        <a:pt x="12" y="112"/>
                      </a:cubicBezTo>
                      <a:cubicBezTo>
                        <a:pt x="14" y="112"/>
                        <a:pt x="15" y="112"/>
                        <a:pt x="16" y="112"/>
                      </a:cubicBezTo>
                      <a:cubicBezTo>
                        <a:pt x="16" y="211"/>
                        <a:pt x="16" y="211"/>
                        <a:pt x="16" y="211"/>
                      </a:cubicBezTo>
                      <a:cubicBezTo>
                        <a:pt x="16" y="218"/>
                        <a:pt x="22" y="223"/>
                        <a:pt x="28" y="223"/>
                      </a:cubicBezTo>
                      <a:cubicBezTo>
                        <a:pt x="35" y="223"/>
                        <a:pt x="41" y="218"/>
                        <a:pt x="41" y="211"/>
                      </a:cubicBezTo>
                      <a:cubicBezTo>
                        <a:pt x="41" y="121"/>
                        <a:pt x="41" y="121"/>
                        <a:pt x="41" y="121"/>
                      </a:cubicBezTo>
                      <a:cubicBezTo>
                        <a:pt x="42" y="121"/>
                        <a:pt x="42" y="121"/>
                        <a:pt x="42" y="121"/>
                      </a:cubicBezTo>
                      <a:cubicBezTo>
                        <a:pt x="42" y="211"/>
                        <a:pt x="42" y="211"/>
                        <a:pt x="42" y="211"/>
                      </a:cubicBezTo>
                      <a:cubicBezTo>
                        <a:pt x="42" y="218"/>
                        <a:pt x="47" y="223"/>
                        <a:pt x="54" y="223"/>
                      </a:cubicBezTo>
                      <a:cubicBezTo>
                        <a:pt x="61" y="223"/>
                        <a:pt x="66" y="218"/>
                        <a:pt x="66" y="211"/>
                      </a:cubicBezTo>
                      <a:cubicBezTo>
                        <a:pt x="66" y="112"/>
                        <a:pt x="66" y="112"/>
                        <a:pt x="66" y="112"/>
                      </a:cubicBezTo>
                      <a:cubicBezTo>
                        <a:pt x="67" y="112"/>
                        <a:pt x="69" y="112"/>
                        <a:pt x="70" y="112"/>
                      </a:cubicBezTo>
                      <a:cubicBezTo>
                        <a:pt x="76" y="112"/>
                        <a:pt x="82" y="107"/>
                        <a:pt x="82" y="100"/>
                      </a:cubicBezTo>
                      <a:cubicBezTo>
                        <a:pt x="82" y="12"/>
                        <a:pt x="82" y="12"/>
                        <a:pt x="82" y="12"/>
                      </a:cubicBezTo>
                      <a:cubicBezTo>
                        <a:pt x="82" y="5"/>
                        <a:pt x="76" y="0"/>
                        <a:pt x="7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51435" tIns="25718" rIns="51435" bIns="25718" numCol="1" anchor="t" anchorCtr="0" compatLnSpc="1">
                  <a:prstTxWarp prst="textNoShape">
                    <a:avLst/>
                  </a:prstTxWarp>
                </a:bodyPr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en-GB" sz="1600" b="1" kern="0" dirty="0">
                    <a:solidFill>
                      <a:prstClr val="black"/>
                    </a:solidFill>
                    <a:cs typeface="Arial" charset="0"/>
                  </a:endParaRPr>
                </a:p>
              </p:txBody>
            </p:sp>
          </p:grpSp>
          <p:grpSp>
            <p:nvGrpSpPr>
              <p:cNvPr id="2250" name="Group 2249"/>
              <p:cNvGrpSpPr/>
              <p:nvPr/>
            </p:nvGrpSpPr>
            <p:grpSpPr>
              <a:xfrm flipH="1">
                <a:off x="3402567" y="2933339"/>
                <a:ext cx="135877" cy="377058"/>
                <a:chOff x="4419600" y="2886076"/>
                <a:chExt cx="306388" cy="1073149"/>
              </a:xfrm>
              <a:solidFill>
                <a:srgbClr val="A4AEB5">
                  <a:lumMod val="75000"/>
                </a:srgbClr>
              </a:solidFill>
            </p:grpSpPr>
            <p:sp>
              <p:nvSpPr>
                <p:cNvPr id="2270" name="Freeform 6"/>
                <p:cNvSpPr>
                  <a:spLocks/>
                </p:cNvSpPr>
                <p:nvPr/>
              </p:nvSpPr>
              <p:spPr bwMode="auto">
                <a:xfrm>
                  <a:off x="4479925" y="2886076"/>
                  <a:ext cx="190500" cy="192087"/>
                </a:xfrm>
                <a:custGeom>
                  <a:avLst/>
                  <a:gdLst>
                    <a:gd name="T0" fmla="*/ 19 w 51"/>
                    <a:gd name="T1" fmla="*/ 48 h 51"/>
                    <a:gd name="T2" fmla="*/ 47 w 51"/>
                    <a:gd name="T3" fmla="*/ 32 h 51"/>
                    <a:gd name="T4" fmla="*/ 32 w 51"/>
                    <a:gd name="T5" fmla="*/ 3 h 51"/>
                    <a:gd name="T6" fmla="*/ 3 w 51"/>
                    <a:gd name="T7" fmla="*/ 19 h 51"/>
                    <a:gd name="T8" fmla="*/ 19 w 51"/>
                    <a:gd name="T9" fmla="*/ 48 h 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1" h="51">
                      <a:moveTo>
                        <a:pt x="19" y="48"/>
                      </a:moveTo>
                      <a:cubicBezTo>
                        <a:pt x="31" y="51"/>
                        <a:pt x="44" y="44"/>
                        <a:pt x="47" y="32"/>
                      </a:cubicBezTo>
                      <a:cubicBezTo>
                        <a:pt x="51" y="20"/>
                        <a:pt x="44" y="7"/>
                        <a:pt x="32" y="3"/>
                      </a:cubicBezTo>
                      <a:cubicBezTo>
                        <a:pt x="19" y="0"/>
                        <a:pt x="7" y="7"/>
                        <a:pt x="3" y="19"/>
                      </a:cubicBezTo>
                      <a:cubicBezTo>
                        <a:pt x="0" y="31"/>
                        <a:pt x="7" y="44"/>
                        <a:pt x="19" y="4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51435" tIns="25718" rIns="51435" bIns="25718" numCol="1" anchor="t" anchorCtr="0" compatLnSpc="1">
                  <a:prstTxWarp prst="textNoShape">
                    <a:avLst/>
                  </a:prstTxWarp>
                </a:bodyPr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en-GB" sz="1600" b="1" kern="0" dirty="0">
                    <a:solidFill>
                      <a:prstClr val="black"/>
                    </a:solidFill>
                    <a:cs typeface="Arial" charset="0"/>
                  </a:endParaRPr>
                </a:p>
              </p:txBody>
            </p:sp>
            <p:sp>
              <p:nvSpPr>
                <p:cNvPr id="2271" name="Freeform 7"/>
                <p:cNvSpPr>
                  <a:spLocks/>
                </p:cNvSpPr>
                <p:nvPr/>
              </p:nvSpPr>
              <p:spPr bwMode="auto">
                <a:xfrm>
                  <a:off x="4419600" y="3122613"/>
                  <a:ext cx="306388" cy="836612"/>
                </a:xfrm>
                <a:custGeom>
                  <a:avLst/>
                  <a:gdLst>
                    <a:gd name="T0" fmla="*/ 70 w 82"/>
                    <a:gd name="T1" fmla="*/ 0 h 223"/>
                    <a:gd name="T2" fmla="*/ 70 w 82"/>
                    <a:gd name="T3" fmla="*/ 0 h 223"/>
                    <a:gd name="T4" fmla="*/ 12 w 82"/>
                    <a:gd name="T5" fmla="*/ 0 h 223"/>
                    <a:gd name="T6" fmla="*/ 12 w 82"/>
                    <a:gd name="T7" fmla="*/ 0 h 223"/>
                    <a:gd name="T8" fmla="*/ 0 w 82"/>
                    <a:gd name="T9" fmla="*/ 12 h 223"/>
                    <a:gd name="T10" fmla="*/ 0 w 82"/>
                    <a:gd name="T11" fmla="*/ 100 h 223"/>
                    <a:gd name="T12" fmla="*/ 12 w 82"/>
                    <a:gd name="T13" fmla="*/ 112 h 223"/>
                    <a:gd name="T14" fmla="*/ 16 w 82"/>
                    <a:gd name="T15" fmla="*/ 112 h 223"/>
                    <a:gd name="T16" fmla="*/ 16 w 82"/>
                    <a:gd name="T17" fmla="*/ 211 h 223"/>
                    <a:gd name="T18" fmla="*/ 28 w 82"/>
                    <a:gd name="T19" fmla="*/ 223 h 223"/>
                    <a:gd name="T20" fmla="*/ 41 w 82"/>
                    <a:gd name="T21" fmla="*/ 211 h 223"/>
                    <a:gd name="T22" fmla="*/ 41 w 82"/>
                    <a:gd name="T23" fmla="*/ 121 h 223"/>
                    <a:gd name="T24" fmla="*/ 42 w 82"/>
                    <a:gd name="T25" fmla="*/ 121 h 223"/>
                    <a:gd name="T26" fmla="*/ 42 w 82"/>
                    <a:gd name="T27" fmla="*/ 211 h 223"/>
                    <a:gd name="T28" fmla="*/ 54 w 82"/>
                    <a:gd name="T29" fmla="*/ 223 h 223"/>
                    <a:gd name="T30" fmla="*/ 66 w 82"/>
                    <a:gd name="T31" fmla="*/ 211 h 223"/>
                    <a:gd name="T32" fmla="*/ 66 w 82"/>
                    <a:gd name="T33" fmla="*/ 112 h 223"/>
                    <a:gd name="T34" fmla="*/ 70 w 82"/>
                    <a:gd name="T35" fmla="*/ 112 h 223"/>
                    <a:gd name="T36" fmla="*/ 82 w 82"/>
                    <a:gd name="T37" fmla="*/ 100 h 223"/>
                    <a:gd name="T38" fmla="*/ 82 w 82"/>
                    <a:gd name="T39" fmla="*/ 12 h 223"/>
                    <a:gd name="T40" fmla="*/ 70 w 82"/>
                    <a:gd name="T41" fmla="*/ 0 h 2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82" h="223">
                      <a:moveTo>
                        <a:pt x="70" y="0"/>
                      </a:moveTo>
                      <a:cubicBezTo>
                        <a:pt x="70" y="0"/>
                        <a:pt x="70" y="0"/>
                        <a:pt x="70" y="0"/>
                      </a:cubicBezTo>
                      <a:cubicBezTo>
                        <a:pt x="12" y="0"/>
                        <a:pt x="12" y="0"/>
                        <a:pt x="12" y="0"/>
                      </a:cubicBezTo>
                      <a:cubicBezTo>
                        <a:pt x="12" y="0"/>
                        <a:pt x="12" y="0"/>
                        <a:pt x="12" y="0"/>
                      </a:cubicBezTo>
                      <a:cubicBezTo>
                        <a:pt x="6" y="0"/>
                        <a:pt x="0" y="5"/>
                        <a:pt x="0" y="12"/>
                      </a:cubicBezTo>
                      <a:cubicBezTo>
                        <a:pt x="0" y="100"/>
                        <a:pt x="0" y="100"/>
                        <a:pt x="0" y="100"/>
                      </a:cubicBezTo>
                      <a:cubicBezTo>
                        <a:pt x="0" y="107"/>
                        <a:pt x="6" y="112"/>
                        <a:pt x="12" y="112"/>
                      </a:cubicBezTo>
                      <a:cubicBezTo>
                        <a:pt x="14" y="112"/>
                        <a:pt x="15" y="112"/>
                        <a:pt x="16" y="112"/>
                      </a:cubicBezTo>
                      <a:cubicBezTo>
                        <a:pt x="16" y="211"/>
                        <a:pt x="16" y="211"/>
                        <a:pt x="16" y="211"/>
                      </a:cubicBezTo>
                      <a:cubicBezTo>
                        <a:pt x="16" y="218"/>
                        <a:pt x="22" y="223"/>
                        <a:pt x="28" y="223"/>
                      </a:cubicBezTo>
                      <a:cubicBezTo>
                        <a:pt x="35" y="223"/>
                        <a:pt x="41" y="218"/>
                        <a:pt x="41" y="211"/>
                      </a:cubicBezTo>
                      <a:cubicBezTo>
                        <a:pt x="41" y="121"/>
                        <a:pt x="41" y="121"/>
                        <a:pt x="41" y="121"/>
                      </a:cubicBezTo>
                      <a:cubicBezTo>
                        <a:pt x="42" y="121"/>
                        <a:pt x="42" y="121"/>
                        <a:pt x="42" y="121"/>
                      </a:cubicBezTo>
                      <a:cubicBezTo>
                        <a:pt x="42" y="211"/>
                        <a:pt x="42" y="211"/>
                        <a:pt x="42" y="211"/>
                      </a:cubicBezTo>
                      <a:cubicBezTo>
                        <a:pt x="42" y="218"/>
                        <a:pt x="47" y="223"/>
                        <a:pt x="54" y="223"/>
                      </a:cubicBezTo>
                      <a:cubicBezTo>
                        <a:pt x="61" y="223"/>
                        <a:pt x="66" y="218"/>
                        <a:pt x="66" y="211"/>
                      </a:cubicBezTo>
                      <a:cubicBezTo>
                        <a:pt x="66" y="112"/>
                        <a:pt x="66" y="112"/>
                        <a:pt x="66" y="112"/>
                      </a:cubicBezTo>
                      <a:cubicBezTo>
                        <a:pt x="67" y="112"/>
                        <a:pt x="69" y="112"/>
                        <a:pt x="70" y="112"/>
                      </a:cubicBezTo>
                      <a:cubicBezTo>
                        <a:pt x="76" y="112"/>
                        <a:pt x="82" y="107"/>
                        <a:pt x="82" y="100"/>
                      </a:cubicBezTo>
                      <a:cubicBezTo>
                        <a:pt x="82" y="12"/>
                        <a:pt x="82" y="12"/>
                        <a:pt x="82" y="12"/>
                      </a:cubicBezTo>
                      <a:cubicBezTo>
                        <a:pt x="82" y="5"/>
                        <a:pt x="76" y="0"/>
                        <a:pt x="7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51435" tIns="25718" rIns="51435" bIns="25718" numCol="1" anchor="t" anchorCtr="0" compatLnSpc="1">
                  <a:prstTxWarp prst="textNoShape">
                    <a:avLst/>
                  </a:prstTxWarp>
                </a:bodyPr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en-GB" sz="1600" b="1" kern="0" dirty="0">
                    <a:solidFill>
                      <a:prstClr val="black"/>
                    </a:solidFill>
                    <a:cs typeface="Arial" charset="0"/>
                  </a:endParaRPr>
                </a:p>
              </p:txBody>
            </p:sp>
          </p:grpSp>
          <p:grpSp>
            <p:nvGrpSpPr>
              <p:cNvPr id="2251" name="Group 2250"/>
              <p:cNvGrpSpPr/>
              <p:nvPr/>
            </p:nvGrpSpPr>
            <p:grpSpPr>
              <a:xfrm>
                <a:off x="2636783" y="2933339"/>
                <a:ext cx="135877" cy="776080"/>
                <a:chOff x="3050959" y="3025022"/>
                <a:chExt cx="118522" cy="665264"/>
              </a:xfrm>
              <a:solidFill>
                <a:srgbClr val="A4AEB5">
                  <a:lumMod val="75000"/>
                </a:srgbClr>
              </a:solidFill>
            </p:grpSpPr>
            <p:grpSp>
              <p:nvGrpSpPr>
                <p:cNvPr id="2264" name="Group 2263"/>
                <p:cNvGrpSpPr/>
                <p:nvPr/>
              </p:nvGrpSpPr>
              <p:grpSpPr>
                <a:xfrm flipH="1">
                  <a:off x="3050959" y="3025022"/>
                  <a:ext cx="118522" cy="323218"/>
                  <a:chOff x="4419600" y="2886076"/>
                  <a:chExt cx="306388" cy="1073149"/>
                </a:xfrm>
                <a:grpFill/>
              </p:grpSpPr>
              <p:sp>
                <p:nvSpPr>
                  <p:cNvPr id="2268" name="Freeform 6"/>
                  <p:cNvSpPr>
                    <a:spLocks/>
                  </p:cNvSpPr>
                  <p:nvPr/>
                </p:nvSpPr>
                <p:spPr bwMode="auto">
                  <a:xfrm>
                    <a:off x="4479925" y="2886076"/>
                    <a:ext cx="190500" cy="192087"/>
                  </a:xfrm>
                  <a:custGeom>
                    <a:avLst/>
                    <a:gdLst>
                      <a:gd name="T0" fmla="*/ 19 w 51"/>
                      <a:gd name="T1" fmla="*/ 48 h 51"/>
                      <a:gd name="T2" fmla="*/ 47 w 51"/>
                      <a:gd name="T3" fmla="*/ 32 h 51"/>
                      <a:gd name="T4" fmla="*/ 32 w 51"/>
                      <a:gd name="T5" fmla="*/ 3 h 51"/>
                      <a:gd name="T6" fmla="*/ 3 w 51"/>
                      <a:gd name="T7" fmla="*/ 19 h 51"/>
                      <a:gd name="T8" fmla="*/ 19 w 51"/>
                      <a:gd name="T9" fmla="*/ 48 h 5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51" h="51">
                        <a:moveTo>
                          <a:pt x="19" y="48"/>
                        </a:moveTo>
                        <a:cubicBezTo>
                          <a:pt x="31" y="51"/>
                          <a:pt x="44" y="44"/>
                          <a:pt x="47" y="32"/>
                        </a:cubicBezTo>
                        <a:cubicBezTo>
                          <a:pt x="51" y="20"/>
                          <a:pt x="44" y="7"/>
                          <a:pt x="32" y="3"/>
                        </a:cubicBezTo>
                        <a:cubicBezTo>
                          <a:pt x="19" y="0"/>
                          <a:pt x="7" y="7"/>
                          <a:pt x="3" y="19"/>
                        </a:cubicBezTo>
                        <a:cubicBezTo>
                          <a:pt x="0" y="31"/>
                          <a:pt x="7" y="44"/>
                          <a:pt x="19" y="48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txBody>
                  <a:bodyPr vert="horz" wrap="square" lIns="51435" tIns="25718" rIns="51435" bIns="25718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fontAlgn="base">
                      <a:spcBef>
                        <a:spcPct val="0"/>
                      </a:spcBef>
                      <a:spcAft>
                        <a:spcPct val="0"/>
                      </a:spcAft>
                      <a:defRPr/>
                    </a:pPr>
                    <a:endParaRPr lang="en-GB" sz="1600" b="1" kern="0" dirty="0">
                      <a:solidFill>
                        <a:prstClr val="black"/>
                      </a:solidFill>
                      <a:cs typeface="Arial" charset="0"/>
                    </a:endParaRPr>
                  </a:p>
                </p:txBody>
              </p:sp>
              <p:sp>
                <p:nvSpPr>
                  <p:cNvPr id="2269" name="Freeform 7"/>
                  <p:cNvSpPr>
                    <a:spLocks/>
                  </p:cNvSpPr>
                  <p:nvPr/>
                </p:nvSpPr>
                <p:spPr bwMode="auto">
                  <a:xfrm>
                    <a:off x="4419600" y="3122613"/>
                    <a:ext cx="306388" cy="836612"/>
                  </a:xfrm>
                  <a:custGeom>
                    <a:avLst/>
                    <a:gdLst>
                      <a:gd name="T0" fmla="*/ 70 w 82"/>
                      <a:gd name="T1" fmla="*/ 0 h 223"/>
                      <a:gd name="T2" fmla="*/ 70 w 82"/>
                      <a:gd name="T3" fmla="*/ 0 h 223"/>
                      <a:gd name="T4" fmla="*/ 12 w 82"/>
                      <a:gd name="T5" fmla="*/ 0 h 223"/>
                      <a:gd name="T6" fmla="*/ 12 w 82"/>
                      <a:gd name="T7" fmla="*/ 0 h 223"/>
                      <a:gd name="T8" fmla="*/ 0 w 82"/>
                      <a:gd name="T9" fmla="*/ 12 h 223"/>
                      <a:gd name="T10" fmla="*/ 0 w 82"/>
                      <a:gd name="T11" fmla="*/ 100 h 223"/>
                      <a:gd name="T12" fmla="*/ 12 w 82"/>
                      <a:gd name="T13" fmla="*/ 112 h 223"/>
                      <a:gd name="T14" fmla="*/ 16 w 82"/>
                      <a:gd name="T15" fmla="*/ 112 h 223"/>
                      <a:gd name="T16" fmla="*/ 16 w 82"/>
                      <a:gd name="T17" fmla="*/ 211 h 223"/>
                      <a:gd name="T18" fmla="*/ 28 w 82"/>
                      <a:gd name="T19" fmla="*/ 223 h 223"/>
                      <a:gd name="T20" fmla="*/ 41 w 82"/>
                      <a:gd name="T21" fmla="*/ 211 h 223"/>
                      <a:gd name="T22" fmla="*/ 41 w 82"/>
                      <a:gd name="T23" fmla="*/ 121 h 223"/>
                      <a:gd name="T24" fmla="*/ 42 w 82"/>
                      <a:gd name="T25" fmla="*/ 121 h 223"/>
                      <a:gd name="T26" fmla="*/ 42 w 82"/>
                      <a:gd name="T27" fmla="*/ 211 h 223"/>
                      <a:gd name="T28" fmla="*/ 54 w 82"/>
                      <a:gd name="T29" fmla="*/ 223 h 223"/>
                      <a:gd name="T30" fmla="*/ 66 w 82"/>
                      <a:gd name="T31" fmla="*/ 211 h 223"/>
                      <a:gd name="T32" fmla="*/ 66 w 82"/>
                      <a:gd name="T33" fmla="*/ 112 h 223"/>
                      <a:gd name="T34" fmla="*/ 70 w 82"/>
                      <a:gd name="T35" fmla="*/ 112 h 223"/>
                      <a:gd name="T36" fmla="*/ 82 w 82"/>
                      <a:gd name="T37" fmla="*/ 100 h 223"/>
                      <a:gd name="T38" fmla="*/ 82 w 82"/>
                      <a:gd name="T39" fmla="*/ 12 h 223"/>
                      <a:gd name="T40" fmla="*/ 70 w 82"/>
                      <a:gd name="T41" fmla="*/ 0 h 22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</a:cxnLst>
                    <a:rect l="0" t="0" r="r" b="b"/>
                    <a:pathLst>
                      <a:path w="82" h="223">
                        <a:moveTo>
                          <a:pt x="70" y="0"/>
                        </a:moveTo>
                        <a:cubicBezTo>
                          <a:pt x="70" y="0"/>
                          <a:pt x="70" y="0"/>
                          <a:pt x="70" y="0"/>
                        </a:cubicBezTo>
                        <a:cubicBezTo>
                          <a:pt x="12" y="0"/>
                          <a:pt x="12" y="0"/>
                          <a:pt x="12" y="0"/>
                        </a:cubicBezTo>
                        <a:cubicBezTo>
                          <a:pt x="12" y="0"/>
                          <a:pt x="12" y="0"/>
                          <a:pt x="12" y="0"/>
                        </a:cubicBezTo>
                        <a:cubicBezTo>
                          <a:pt x="6" y="0"/>
                          <a:pt x="0" y="5"/>
                          <a:pt x="0" y="12"/>
                        </a:cubicBezTo>
                        <a:cubicBezTo>
                          <a:pt x="0" y="100"/>
                          <a:pt x="0" y="100"/>
                          <a:pt x="0" y="100"/>
                        </a:cubicBezTo>
                        <a:cubicBezTo>
                          <a:pt x="0" y="107"/>
                          <a:pt x="6" y="112"/>
                          <a:pt x="12" y="112"/>
                        </a:cubicBezTo>
                        <a:cubicBezTo>
                          <a:pt x="14" y="112"/>
                          <a:pt x="15" y="112"/>
                          <a:pt x="16" y="112"/>
                        </a:cubicBezTo>
                        <a:cubicBezTo>
                          <a:pt x="16" y="211"/>
                          <a:pt x="16" y="211"/>
                          <a:pt x="16" y="211"/>
                        </a:cubicBezTo>
                        <a:cubicBezTo>
                          <a:pt x="16" y="218"/>
                          <a:pt x="22" y="223"/>
                          <a:pt x="28" y="223"/>
                        </a:cubicBezTo>
                        <a:cubicBezTo>
                          <a:pt x="35" y="223"/>
                          <a:pt x="41" y="218"/>
                          <a:pt x="41" y="211"/>
                        </a:cubicBezTo>
                        <a:cubicBezTo>
                          <a:pt x="41" y="121"/>
                          <a:pt x="41" y="121"/>
                          <a:pt x="41" y="121"/>
                        </a:cubicBezTo>
                        <a:cubicBezTo>
                          <a:pt x="42" y="121"/>
                          <a:pt x="42" y="121"/>
                          <a:pt x="42" y="121"/>
                        </a:cubicBezTo>
                        <a:cubicBezTo>
                          <a:pt x="42" y="211"/>
                          <a:pt x="42" y="211"/>
                          <a:pt x="42" y="211"/>
                        </a:cubicBezTo>
                        <a:cubicBezTo>
                          <a:pt x="42" y="218"/>
                          <a:pt x="47" y="223"/>
                          <a:pt x="54" y="223"/>
                        </a:cubicBezTo>
                        <a:cubicBezTo>
                          <a:pt x="61" y="223"/>
                          <a:pt x="66" y="218"/>
                          <a:pt x="66" y="211"/>
                        </a:cubicBezTo>
                        <a:cubicBezTo>
                          <a:pt x="66" y="112"/>
                          <a:pt x="66" y="112"/>
                          <a:pt x="66" y="112"/>
                        </a:cubicBezTo>
                        <a:cubicBezTo>
                          <a:pt x="67" y="112"/>
                          <a:pt x="69" y="112"/>
                          <a:pt x="70" y="112"/>
                        </a:cubicBezTo>
                        <a:cubicBezTo>
                          <a:pt x="76" y="112"/>
                          <a:pt x="82" y="107"/>
                          <a:pt x="82" y="100"/>
                        </a:cubicBezTo>
                        <a:cubicBezTo>
                          <a:pt x="82" y="12"/>
                          <a:pt x="82" y="12"/>
                          <a:pt x="82" y="12"/>
                        </a:cubicBezTo>
                        <a:cubicBezTo>
                          <a:pt x="82" y="5"/>
                          <a:pt x="76" y="0"/>
                          <a:pt x="70" y="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txBody>
                  <a:bodyPr vert="horz" wrap="square" lIns="51435" tIns="25718" rIns="51435" bIns="25718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fontAlgn="base">
                      <a:spcBef>
                        <a:spcPct val="0"/>
                      </a:spcBef>
                      <a:spcAft>
                        <a:spcPct val="0"/>
                      </a:spcAft>
                      <a:defRPr/>
                    </a:pPr>
                    <a:endParaRPr lang="en-GB" sz="1600" b="1" kern="0" dirty="0">
                      <a:solidFill>
                        <a:prstClr val="black"/>
                      </a:solidFill>
                      <a:cs typeface="Arial" charset="0"/>
                    </a:endParaRPr>
                  </a:p>
                </p:txBody>
              </p:sp>
            </p:grpSp>
            <p:grpSp>
              <p:nvGrpSpPr>
                <p:cNvPr id="2265" name="Group 2264"/>
                <p:cNvGrpSpPr/>
                <p:nvPr/>
              </p:nvGrpSpPr>
              <p:grpSpPr>
                <a:xfrm flipH="1">
                  <a:off x="3050959" y="3367068"/>
                  <a:ext cx="118522" cy="323218"/>
                  <a:chOff x="4419600" y="2886076"/>
                  <a:chExt cx="306388" cy="1073149"/>
                </a:xfrm>
                <a:grpFill/>
              </p:grpSpPr>
              <p:sp>
                <p:nvSpPr>
                  <p:cNvPr id="2266" name="Freeform 6"/>
                  <p:cNvSpPr>
                    <a:spLocks/>
                  </p:cNvSpPr>
                  <p:nvPr/>
                </p:nvSpPr>
                <p:spPr bwMode="auto">
                  <a:xfrm>
                    <a:off x="4479925" y="2886076"/>
                    <a:ext cx="190500" cy="192087"/>
                  </a:xfrm>
                  <a:custGeom>
                    <a:avLst/>
                    <a:gdLst>
                      <a:gd name="T0" fmla="*/ 19 w 51"/>
                      <a:gd name="T1" fmla="*/ 48 h 51"/>
                      <a:gd name="T2" fmla="*/ 47 w 51"/>
                      <a:gd name="T3" fmla="*/ 32 h 51"/>
                      <a:gd name="T4" fmla="*/ 32 w 51"/>
                      <a:gd name="T5" fmla="*/ 3 h 51"/>
                      <a:gd name="T6" fmla="*/ 3 w 51"/>
                      <a:gd name="T7" fmla="*/ 19 h 51"/>
                      <a:gd name="T8" fmla="*/ 19 w 51"/>
                      <a:gd name="T9" fmla="*/ 48 h 5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51" h="51">
                        <a:moveTo>
                          <a:pt x="19" y="48"/>
                        </a:moveTo>
                        <a:cubicBezTo>
                          <a:pt x="31" y="51"/>
                          <a:pt x="44" y="44"/>
                          <a:pt x="47" y="32"/>
                        </a:cubicBezTo>
                        <a:cubicBezTo>
                          <a:pt x="51" y="20"/>
                          <a:pt x="44" y="7"/>
                          <a:pt x="32" y="3"/>
                        </a:cubicBezTo>
                        <a:cubicBezTo>
                          <a:pt x="19" y="0"/>
                          <a:pt x="7" y="7"/>
                          <a:pt x="3" y="19"/>
                        </a:cubicBezTo>
                        <a:cubicBezTo>
                          <a:pt x="0" y="31"/>
                          <a:pt x="7" y="44"/>
                          <a:pt x="19" y="48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txBody>
                  <a:bodyPr vert="horz" wrap="square" lIns="51435" tIns="25718" rIns="51435" bIns="25718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fontAlgn="base">
                      <a:spcBef>
                        <a:spcPct val="0"/>
                      </a:spcBef>
                      <a:spcAft>
                        <a:spcPct val="0"/>
                      </a:spcAft>
                      <a:defRPr/>
                    </a:pPr>
                    <a:endParaRPr lang="en-GB" sz="1600" b="1" kern="0" dirty="0">
                      <a:solidFill>
                        <a:prstClr val="black"/>
                      </a:solidFill>
                      <a:cs typeface="Arial" charset="0"/>
                    </a:endParaRPr>
                  </a:p>
                </p:txBody>
              </p:sp>
              <p:sp>
                <p:nvSpPr>
                  <p:cNvPr id="2267" name="Freeform 7"/>
                  <p:cNvSpPr>
                    <a:spLocks/>
                  </p:cNvSpPr>
                  <p:nvPr/>
                </p:nvSpPr>
                <p:spPr bwMode="auto">
                  <a:xfrm>
                    <a:off x="4419600" y="3122613"/>
                    <a:ext cx="306388" cy="836612"/>
                  </a:xfrm>
                  <a:custGeom>
                    <a:avLst/>
                    <a:gdLst>
                      <a:gd name="T0" fmla="*/ 70 w 82"/>
                      <a:gd name="T1" fmla="*/ 0 h 223"/>
                      <a:gd name="T2" fmla="*/ 70 w 82"/>
                      <a:gd name="T3" fmla="*/ 0 h 223"/>
                      <a:gd name="T4" fmla="*/ 12 w 82"/>
                      <a:gd name="T5" fmla="*/ 0 h 223"/>
                      <a:gd name="T6" fmla="*/ 12 w 82"/>
                      <a:gd name="T7" fmla="*/ 0 h 223"/>
                      <a:gd name="T8" fmla="*/ 0 w 82"/>
                      <a:gd name="T9" fmla="*/ 12 h 223"/>
                      <a:gd name="T10" fmla="*/ 0 w 82"/>
                      <a:gd name="T11" fmla="*/ 100 h 223"/>
                      <a:gd name="T12" fmla="*/ 12 w 82"/>
                      <a:gd name="T13" fmla="*/ 112 h 223"/>
                      <a:gd name="T14" fmla="*/ 16 w 82"/>
                      <a:gd name="T15" fmla="*/ 112 h 223"/>
                      <a:gd name="T16" fmla="*/ 16 w 82"/>
                      <a:gd name="T17" fmla="*/ 211 h 223"/>
                      <a:gd name="T18" fmla="*/ 28 w 82"/>
                      <a:gd name="T19" fmla="*/ 223 h 223"/>
                      <a:gd name="T20" fmla="*/ 41 w 82"/>
                      <a:gd name="T21" fmla="*/ 211 h 223"/>
                      <a:gd name="T22" fmla="*/ 41 w 82"/>
                      <a:gd name="T23" fmla="*/ 121 h 223"/>
                      <a:gd name="T24" fmla="*/ 42 w 82"/>
                      <a:gd name="T25" fmla="*/ 121 h 223"/>
                      <a:gd name="T26" fmla="*/ 42 w 82"/>
                      <a:gd name="T27" fmla="*/ 211 h 223"/>
                      <a:gd name="T28" fmla="*/ 54 w 82"/>
                      <a:gd name="T29" fmla="*/ 223 h 223"/>
                      <a:gd name="T30" fmla="*/ 66 w 82"/>
                      <a:gd name="T31" fmla="*/ 211 h 223"/>
                      <a:gd name="T32" fmla="*/ 66 w 82"/>
                      <a:gd name="T33" fmla="*/ 112 h 223"/>
                      <a:gd name="T34" fmla="*/ 70 w 82"/>
                      <a:gd name="T35" fmla="*/ 112 h 223"/>
                      <a:gd name="T36" fmla="*/ 82 w 82"/>
                      <a:gd name="T37" fmla="*/ 100 h 223"/>
                      <a:gd name="T38" fmla="*/ 82 w 82"/>
                      <a:gd name="T39" fmla="*/ 12 h 223"/>
                      <a:gd name="T40" fmla="*/ 70 w 82"/>
                      <a:gd name="T41" fmla="*/ 0 h 22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</a:cxnLst>
                    <a:rect l="0" t="0" r="r" b="b"/>
                    <a:pathLst>
                      <a:path w="82" h="223">
                        <a:moveTo>
                          <a:pt x="70" y="0"/>
                        </a:moveTo>
                        <a:cubicBezTo>
                          <a:pt x="70" y="0"/>
                          <a:pt x="70" y="0"/>
                          <a:pt x="70" y="0"/>
                        </a:cubicBezTo>
                        <a:cubicBezTo>
                          <a:pt x="12" y="0"/>
                          <a:pt x="12" y="0"/>
                          <a:pt x="12" y="0"/>
                        </a:cubicBezTo>
                        <a:cubicBezTo>
                          <a:pt x="12" y="0"/>
                          <a:pt x="12" y="0"/>
                          <a:pt x="12" y="0"/>
                        </a:cubicBezTo>
                        <a:cubicBezTo>
                          <a:pt x="6" y="0"/>
                          <a:pt x="0" y="5"/>
                          <a:pt x="0" y="12"/>
                        </a:cubicBezTo>
                        <a:cubicBezTo>
                          <a:pt x="0" y="100"/>
                          <a:pt x="0" y="100"/>
                          <a:pt x="0" y="100"/>
                        </a:cubicBezTo>
                        <a:cubicBezTo>
                          <a:pt x="0" y="107"/>
                          <a:pt x="6" y="112"/>
                          <a:pt x="12" y="112"/>
                        </a:cubicBezTo>
                        <a:cubicBezTo>
                          <a:pt x="14" y="112"/>
                          <a:pt x="15" y="112"/>
                          <a:pt x="16" y="112"/>
                        </a:cubicBezTo>
                        <a:cubicBezTo>
                          <a:pt x="16" y="211"/>
                          <a:pt x="16" y="211"/>
                          <a:pt x="16" y="211"/>
                        </a:cubicBezTo>
                        <a:cubicBezTo>
                          <a:pt x="16" y="218"/>
                          <a:pt x="22" y="223"/>
                          <a:pt x="28" y="223"/>
                        </a:cubicBezTo>
                        <a:cubicBezTo>
                          <a:pt x="35" y="223"/>
                          <a:pt x="41" y="218"/>
                          <a:pt x="41" y="211"/>
                        </a:cubicBezTo>
                        <a:cubicBezTo>
                          <a:pt x="41" y="121"/>
                          <a:pt x="41" y="121"/>
                          <a:pt x="41" y="121"/>
                        </a:cubicBezTo>
                        <a:cubicBezTo>
                          <a:pt x="42" y="121"/>
                          <a:pt x="42" y="121"/>
                          <a:pt x="42" y="121"/>
                        </a:cubicBezTo>
                        <a:cubicBezTo>
                          <a:pt x="42" y="211"/>
                          <a:pt x="42" y="211"/>
                          <a:pt x="42" y="211"/>
                        </a:cubicBezTo>
                        <a:cubicBezTo>
                          <a:pt x="42" y="218"/>
                          <a:pt x="47" y="223"/>
                          <a:pt x="54" y="223"/>
                        </a:cubicBezTo>
                        <a:cubicBezTo>
                          <a:pt x="61" y="223"/>
                          <a:pt x="66" y="218"/>
                          <a:pt x="66" y="211"/>
                        </a:cubicBezTo>
                        <a:cubicBezTo>
                          <a:pt x="66" y="112"/>
                          <a:pt x="66" y="112"/>
                          <a:pt x="66" y="112"/>
                        </a:cubicBezTo>
                        <a:cubicBezTo>
                          <a:pt x="67" y="112"/>
                          <a:pt x="69" y="112"/>
                          <a:pt x="70" y="112"/>
                        </a:cubicBezTo>
                        <a:cubicBezTo>
                          <a:pt x="76" y="112"/>
                          <a:pt x="82" y="107"/>
                          <a:pt x="82" y="100"/>
                        </a:cubicBezTo>
                        <a:cubicBezTo>
                          <a:pt x="82" y="12"/>
                          <a:pt x="82" y="12"/>
                          <a:pt x="82" y="12"/>
                        </a:cubicBezTo>
                        <a:cubicBezTo>
                          <a:pt x="82" y="5"/>
                          <a:pt x="76" y="0"/>
                          <a:pt x="70" y="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txBody>
                  <a:bodyPr vert="horz" wrap="square" lIns="51435" tIns="25718" rIns="51435" bIns="25718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fontAlgn="base">
                      <a:spcBef>
                        <a:spcPct val="0"/>
                      </a:spcBef>
                      <a:spcAft>
                        <a:spcPct val="0"/>
                      </a:spcAft>
                      <a:defRPr/>
                    </a:pPr>
                    <a:endParaRPr lang="en-GB" sz="1600" b="1" kern="0" dirty="0">
                      <a:solidFill>
                        <a:prstClr val="black"/>
                      </a:solidFill>
                      <a:cs typeface="Arial" charset="0"/>
                    </a:endParaRPr>
                  </a:p>
                </p:txBody>
              </p:sp>
            </p:grpSp>
          </p:grpSp>
          <p:grpSp>
            <p:nvGrpSpPr>
              <p:cNvPr id="2252" name="Group 2251"/>
              <p:cNvGrpSpPr/>
              <p:nvPr/>
            </p:nvGrpSpPr>
            <p:grpSpPr>
              <a:xfrm flipH="1">
                <a:off x="2828230" y="3332361"/>
                <a:ext cx="135877" cy="377058"/>
                <a:chOff x="4419600" y="2886076"/>
                <a:chExt cx="306388" cy="1073149"/>
              </a:xfrm>
              <a:solidFill>
                <a:srgbClr val="A4AEB5">
                  <a:lumMod val="75000"/>
                </a:srgbClr>
              </a:solidFill>
            </p:grpSpPr>
            <p:sp>
              <p:nvSpPr>
                <p:cNvPr id="2262" name="Freeform 6"/>
                <p:cNvSpPr>
                  <a:spLocks/>
                </p:cNvSpPr>
                <p:nvPr/>
              </p:nvSpPr>
              <p:spPr bwMode="auto">
                <a:xfrm>
                  <a:off x="4479925" y="2886076"/>
                  <a:ext cx="190500" cy="192087"/>
                </a:xfrm>
                <a:custGeom>
                  <a:avLst/>
                  <a:gdLst>
                    <a:gd name="T0" fmla="*/ 19 w 51"/>
                    <a:gd name="T1" fmla="*/ 48 h 51"/>
                    <a:gd name="T2" fmla="*/ 47 w 51"/>
                    <a:gd name="T3" fmla="*/ 32 h 51"/>
                    <a:gd name="T4" fmla="*/ 32 w 51"/>
                    <a:gd name="T5" fmla="*/ 3 h 51"/>
                    <a:gd name="T6" fmla="*/ 3 w 51"/>
                    <a:gd name="T7" fmla="*/ 19 h 51"/>
                    <a:gd name="T8" fmla="*/ 19 w 51"/>
                    <a:gd name="T9" fmla="*/ 48 h 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1" h="51">
                      <a:moveTo>
                        <a:pt x="19" y="48"/>
                      </a:moveTo>
                      <a:cubicBezTo>
                        <a:pt x="31" y="51"/>
                        <a:pt x="44" y="44"/>
                        <a:pt x="47" y="32"/>
                      </a:cubicBezTo>
                      <a:cubicBezTo>
                        <a:pt x="51" y="20"/>
                        <a:pt x="44" y="7"/>
                        <a:pt x="32" y="3"/>
                      </a:cubicBezTo>
                      <a:cubicBezTo>
                        <a:pt x="19" y="0"/>
                        <a:pt x="7" y="7"/>
                        <a:pt x="3" y="19"/>
                      </a:cubicBezTo>
                      <a:cubicBezTo>
                        <a:pt x="0" y="31"/>
                        <a:pt x="7" y="44"/>
                        <a:pt x="19" y="4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51435" tIns="25718" rIns="51435" bIns="25718" numCol="1" anchor="t" anchorCtr="0" compatLnSpc="1">
                  <a:prstTxWarp prst="textNoShape">
                    <a:avLst/>
                  </a:prstTxWarp>
                </a:bodyPr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en-GB" sz="1600" b="1" kern="0" dirty="0">
                    <a:solidFill>
                      <a:prstClr val="black"/>
                    </a:solidFill>
                    <a:cs typeface="Arial" charset="0"/>
                  </a:endParaRPr>
                </a:p>
              </p:txBody>
            </p:sp>
            <p:sp>
              <p:nvSpPr>
                <p:cNvPr id="2263" name="Freeform 7"/>
                <p:cNvSpPr>
                  <a:spLocks/>
                </p:cNvSpPr>
                <p:nvPr/>
              </p:nvSpPr>
              <p:spPr bwMode="auto">
                <a:xfrm>
                  <a:off x="4419600" y="3122613"/>
                  <a:ext cx="306388" cy="836612"/>
                </a:xfrm>
                <a:custGeom>
                  <a:avLst/>
                  <a:gdLst>
                    <a:gd name="T0" fmla="*/ 70 w 82"/>
                    <a:gd name="T1" fmla="*/ 0 h 223"/>
                    <a:gd name="T2" fmla="*/ 70 w 82"/>
                    <a:gd name="T3" fmla="*/ 0 h 223"/>
                    <a:gd name="T4" fmla="*/ 12 w 82"/>
                    <a:gd name="T5" fmla="*/ 0 h 223"/>
                    <a:gd name="T6" fmla="*/ 12 w 82"/>
                    <a:gd name="T7" fmla="*/ 0 h 223"/>
                    <a:gd name="T8" fmla="*/ 0 w 82"/>
                    <a:gd name="T9" fmla="*/ 12 h 223"/>
                    <a:gd name="T10" fmla="*/ 0 w 82"/>
                    <a:gd name="T11" fmla="*/ 100 h 223"/>
                    <a:gd name="T12" fmla="*/ 12 w 82"/>
                    <a:gd name="T13" fmla="*/ 112 h 223"/>
                    <a:gd name="T14" fmla="*/ 16 w 82"/>
                    <a:gd name="T15" fmla="*/ 112 h 223"/>
                    <a:gd name="T16" fmla="*/ 16 w 82"/>
                    <a:gd name="T17" fmla="*/ 211 h 223"/>
                    <a:gd name="T18" fmla="*/ 28 w 82"/>
                    <a:gd name="T19" fmla="*/ 223 h 223"/>
                    <a:gd name="T20" fmla="*/ 41 w 82"/>
                    <a:gd name="T21" fmla="*/ 211 h 223"/>
                    <a:gd name="T22" fmla="*/ 41 w 82"/>
                    <a:gd name="T23" fmla="*/ 121 h 223"/>
                    <a:gd name="T24" fmla="*/ 42 w 82"/>
                    <a:gd name="T25" fmla="*/ 121 h 223"/>
                    <a:gd name="T26" fmla="*/ 42 w 82"/>
                    <a:gd name="T27" fmla="*/ 211 h 223"/>
                    <a:gd name="T28" fmla="*/ 54 w 82"/>
                    <a:gd name="T29" fmla="*/ 223 h 223"/>
                    <a:gd name="T30" fmla="*/ 66 w 82"/>
                    <a:gd name="T31" fmla="*/ 211 h 223"/>
                    <a:gd name="T32" fmla="*/ 66 w 82"/>
                    <a:gd name="T33" fmla="*/ 112 h 223"/>
                    <a:gd name="T34" fmla="*/ 70 w 82"/>
                    <a:gd name="T35" fmla="*/ 112 h 223"/>
                    <a:gd name="T36" fmla="*/ 82 w 82"/>
                    <a:gd name="T37" fmla="*/ 100 h 223"/>
                    <a:gd name="T38" fmla="*/ 82 w 82"/>
                    <a:gd name="T39" fmla="*/ 12 h 223"/>
                    <a:gd name="T40" fmla="*/ 70 w 82"/>
                    <a:gd name="T41" fmla="*/ 0 h 2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82" h="223">
                      <a:moveTo>
                        <a:pt x="70" y="0"/>
                      </a:moveTo>
                      <a:cubicBezTo>
                        <a:pt x="70" y="0"/>
                        <a:pt x="70" y="0"/>
                        <a:pt x="70" y="0"/>
                      </a:cubicBezTo>
                      <a:cubicBezTo>
                        <a:pt x="12" y="0"/>
                        <a:pt x="12" y="0"/>
                        <a:pt x="12" y="0"/>
                      </a:cubicBezTo>
                      <a:cubicBezTo>
                        <a:pt x="12" y="0"/>
                        <a:pt x="12" y="0"/>
                        <a:pt x="12" y="0"/>
                      </a:cubicBezTo>
                      <a:cubicBezTo>
                        <a:pt x="6" y="0"/>
                        <a:pt x="0" y="5"/>
                        <a:pt x="0" y="12"/>
                      </a:cubicBezTo>
                      <a:cubicBezTo>
                        <a:pt x="0" y="100"/>
                        <a:pt x="0" y="100"/>
                        <a:pt x="0" y="100"/>
                      </a:cubicBezTo>
                      <a:cubicBezTo>
                        <a:pt x="0" y="107"/>
                        <a:pt x="6" y="112"/>
                        <a:pt x="12" y="112"/>
                      </a:cubicBezTo>
                      <a:cubicBezTo>
                        <a:pt x="14" y="112"/>
                        <a:pt x="15" y="112"/>
                        <a:pt x="16" y="112"/>
                      </a:cubicBezTo>
                      <a:cubicBezTo>
                        <a:pt x="16" y="211"/>
                        <a:pt x="16" y="211"/>
                        <a:pt x="16" y="211"/>
                      </a:cubicBezTo>
                      <a:cubicBezTo>
                        <a:pt x="16" y="218"/>
                        <a:pt x="22" y="223"/>
                        <a:pt x="28" y="223"/>
                      </a:cubicBezTo>
                      <a:cubicBezTo>
                        <a:pt x="35" y="223"/>
                        <a:pt x="41" y="218"/>
                        <a:pt x="41" y="211"/>
                      </a:cubicBezTo>
                      <a:cubicBezTo>
                        <a:pt x="41" y="121"/>
                        <a:pt x="41" y="121"/>
                        <a:pt x="41" y="121"/>
                      </a:cubicBezTo>
                      <a:cubicBezTo>
                        <a:pt x="42" y="121"/>
                        <a:pt x="42" y="121"/>
                        <a:pt x="42" y="121"/>
                      </a:cubicBezTo>
                      <a:cubicBezTo>
                        <a:pt x="42" y="211"/>
                        <a:pt x="42" y="211"/>
                        <a:pt x="42" y="211"/>
                      </a:cubicBezTo>
                      <a:cubicBezTo>
                        <a:pt x="42" y="218"/>
                        <a:pt x="47" y="223"/>
                        <a:pt x="54" y="223"/>
                      </a:cubicBezTo>
                      <a:cubicBezTo>
                        <a:pt x="61" y="223"/>
                        <a:pt x="66" y="218"/>
                        <a:pt x="66" y="211"/>
                      </a:cubicBezTo>
                      <a:cubicBezTo>
                        <a:pt x="66" y="112"/>
                        <a:pt x="66" y="112"/>
                        <a:pt x="66" y="112"/>
                      </a:cubicBezTo>
                      <a:cubicBezTo>
                        <a:pt x="67" y="112"/>
                        <a:pt x="69" y="112"/>
                        <a:pt x="70" y="112"/>
                      </a:cubicBezTo>
                      <a:cubicBezTo>
                        <a:pt x="76" y="112"/>
                        <a:pt x="82" y="107"/>
                        <a:pt x="82" y="100"/>
                      </a:cubicBezTo>
                      <a:cubicBezTo>
                        <a:pt x="82" y="12"/>
                        <a:pt x="82" y="12"/>
                        <a:pt x="82" y="12"/>
                      </a:cubicBezTo>
                      <a:cubicBezTo>
                        <a:pt x="82" y="5"/>
                        <a:pt x="76" y="0"/>
                        <a:pt x="7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51435" tIns="25718" rIns="51435" bIns="25718" numCol="1" anchor="t" anchorCtr="0" compatLnSpc="1">
                  <a:prstTxWarp prst="textNoShape">
                    <a:avLst/>
                  </a:prstTxWarp>
                </a:bodyPr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en-GB" sz="1600" b="1" kern="0" dirty="0">
                    <a:solidFill>
                      <a:prstClr val="black"/>
                    </a:solidFill>
                    <a:cs typeface="Arial" charset="0"/>
                  </a:endParaRPr>
                </a:p>
              </p:txBody>
            </p:sp>
          </p:grpSp>
          <p:grpSp>
            <p:nvGrpSpPr>
              <p:cNvPr id="2253" name="Group 2252"/>
              <p:cNvGrpSpPr/>
              <p:nvPr/>
            </p:nvGrpSpPr>
            <p:grpSpPr>
              <a:xfrm flipH="1">
                <a:off x="3019677" y="3332361"/>
                <a:ext cx="135877" cy="377058"/>
                <a:chOff x="4419600" y="2886076"/>
                <a:chExt cx="306388" cy="1073149"/>
              </a:xfrm>
              <a:solidFill>
                <a:srgbClr val="A4AEB5">
                  <a:lumMod val="75000"/>
                </a:srgbClr>
              </a:solidFill>
            </p:grpSpPr>
            <p:sp>
              <p:nvSpPr>
                <p:cNvPr id="2260" name="Freeform 6"/>
                <p:cNvSpPr>
                  <a:spLocks/>
                </p:cNvSpPr>
                <p:nvPr/>
              </p:nvSpPr>
              <p:spPr bwMode="auto">
                <a:xfrm>
                  <a:off x="4479925" y="2886076"/>
                  <a:ext cx="190500" cy="192087"/>
                </a:xfrm>
                <a:custGeom>
                  <a:avLst/>
                  <a:gdLst>
                    <a:gd name="T0" fmla="*/ 19 w 51"/>
                    <a:gd name="T1" fmla="*/ 48 h 51"/>
                    <a:gd name="T2" fmla="*/ 47 w 51"/>
                    <a:gd name="T3" fmla="*/ 32 h 51"/>
                    <a:gd name="T4" fmla="*/ 32 w 51"/>
                    <a:gd name="T5" fmla="*/ 3 h 51"/>
                    <a:gd name="T6" fmla="*/ 3 w 51"/>
                    <a:gd name="T7" fmla="*/ 19 h 51"/>
                    <a:gd name="T8" fmla="*/ 19 w 51"/>
                    <a:gd name="T9" fmla="*/ 48 h 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1" h="51">
                      <a:moveTo>
                        <a:pt x="19" y="48"/>
                      </a:moveTo>
                      <a:cubicBezTo>
                        <a:pt x="31" y="51"/>
                        <a:pt x="44" y="44"/>
                        <a:pt x="47" y="32"/>
                      </a:cubicBezTo>
                      <a:cubicBezTo>
                        <a:pt x="51" y="20"/>
                        <a:pt x="44" y="7"/>
                        <a:pt x="32" y="3"/>
                      </a:cubicBezTo>
                      <a:cubicBezTo>
                        <a:pt x="19" y="0"/>
                        <a:pt x="7" y="7"/>
                        <a:pt x="3" y="19"/>
                      </a:cubicBezTo>
                      <a:cubicBezTo>
                        <a:pt x="0" y="31"/>
                        <a:pt x="7" y="44"/>
                        <a:pt x="19" y="4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51435" tIns="25718" rIns="51435" bIns="25718" numCol="1" anchor="t" anchorCtr="0" compatLnSpc="1">
                  <a:prstTxWarp prst="textNoShape">
                    <a:avLst/>
                  </a:prstTxWarp>
                </a:bodyPr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en-GB" sz="1600" b="1" kern="0" dirty="0">
                    <a:solidFill>
                      <a:prstClr val="black"/>
                    </a:solidFill>
                    <a:cs typeface="Arial" charset="0"/>
                  </a:endParaRPr>
                </a:p>
              </p:txBody>
            </p:sp>
            <p:sp>
              <p:nvSpPr>
                <p:cNvPr id="2261" name="Freeform 7"/>
                <p:cNvSpPr>
                  <a:spLocks/>
                </p:cNvSpPr>
                <p:nvPr/>
              </p:nvSpPr>
              <p:spPr bwMode="auto">
                <a:xfrm>
                  <a:off x="4419600" y="3122613"/>
                  <a:ext cx="306388" cy="836612"/>
                </a:xfrm>
                <a:custGeom>
                  <a:avLst/>
                  <a:gdLst>
                    <a:gd name="T0" fmla="*/ 70 w 82"/>
                    <a:gd name="T1" fmla="*/ 0 h 223"/>
                    <a:gd name="T2" fmla="*/ 70 w 82"/>
                    <a:gd name="T3" fmla="*/ 0 h 223"/>
                    <a:gd name="T4" fmla="*/ 12 w 82"/>
                    <a:gd name="T5" fmla="*/ 0 h 223"/>
                    <a:gd name="T6" fmla="*/ 12 w 82"/>
                    <a:gd name="T7" fmla="*/ 0 h 223"/>
                    <a:gd name="T8" fmla="*/ 0 w 82"/>
                    <a:gd name="T9" fmla="*/ 12 h 223"/>
                    <a:gd name="T10" fmla="*/ 0 w 82"/>
                    <a:gd name="T11" fmla="*/ 100 h 223"/>
                    <a:gd name="T12" fmla="*/ 12 w 82"/>
                    <a:gd name="T13" fmla="*/ 112 h 223"/>
                    <a:gd name="T14" fmla="*/ 16 w 82"/>
                    <a:gd name="T15" fmla="*/ 112 h 223"/>
                    <a:gd name="T16" fmla="*/ 16 w 82"/>
                    <a:gd name="T17" fmla="*/ 211 h 223"/>
                    <a:gd name="T18" fmla="*/ 28 w 82"/>
                    <a:gd name="T19" fmla="*/ 223 h 223"/>
                    <a:gd name="T20" fmla="*/ 41 w 82"/>
                    <a:gd name="T21" fmla="*/ 211 h 223"/>
                    <a:gd name="T22" fmla="*/ 41 w 82"/>
                    <a:gd name="T23" fmla="*/ 121 h 223"/>
                    <a:gd name="T24" fmla="*/ 42 w 82"/>
                    <a:gd name="T25" fmla="*/ 121 h 223"/>
                    <a:gd name="T26" fmla="*/ 42 w 82"/>
                    <a:gd name="T27" fmla="*/ 211 h 223"/>
                    <a:gd name="T28" fmla="*/ 54 w 82"/>
                    <a:gd name="T29" fmla="*/ 223 h 223"/>
                    <a:gd name="T30" fmla="*/ 66 w 82"/>
                    <a:gd name="T31" fmla="*/ 211 h 223"/>
                    <a:gd name="T32" fmla="*/ 66 w 82"/>
                    <a:gd name="T33" fmla="*/ 112 h 223"/>
                    <a:gd name="T34" fmla="*/ 70 w 82"/>
                    <a:gd name="T35" fmla="*/ 112 h 223"/>
                    <a:gd name="T36" fmla="*/ 82 w 82"/>
                    <a:gd name="T37" fmla="*/ 100 h 223"/>
                    <a:gd name="T38" fmla="*/ 82 w 82"/>
                    <a:gd name="T39" fmla="*/ 12 h 223"/>
                    <a:gd name="T40" fmla="*/ 70 w 82"/>
                    <a:gd name="T41" fmla="*/ 0 h 2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82" h="223">
                      <a:moveTo>
                        <a:pt x="70" y="0"/>
                      </a:moveTo>
                      <a:cubicBezTo>
                        <a:pt x="70" y="0"/>
                        <a:pt x="70" y="0"/>
                        <a:pt x="70" y="0"/>
                      </a:cubicBezTo>
                      <a:cubicBezTo>
                        <a:pt x="12" y="0"/>
                        <a:pt x="12" y="0"/>
                        <a:pt x="12" y="0"/>
                      </a:cubicBezTo>
                      <a:cubicBezTo>
                        <a:pt x="12" y="0"/>
                        <a:pt x="12" y="0"/>
                        <a:pt x="12" y="0"/>
                      </a:cubicBezTo>
                      <a:cubicBezTo>
                        <a:pt x="6" y="0"/>
                        <a:pt x="0" y="5"/>
                        <a:pt x="0" y="12"/>
                      </a:cubicBezTo>
                      <a:cubicBezTo>
                        <a:pt x="0" y="100"/>
                        <a:pt x="0" y="100"/>
                        <a:pt x="0" y="100"/>
                      </a:cubicBezTo>
                      <a:cubicBezTo>
                        <a:pt x="0" y="107"/>
                        <a:pt x="6" y="112"/>
                        <a:pt x="12" y="112"/>
                      </a:cubicBezTo>
                      <a:cubicBezTo>
                        <a:pt x="14" y="112"/>
                        <a:pt x="15" y="112"/>
                        <a:pt x="16" y="112"/>
                      </a:cubicBezTo>
                      <a:cubicBezTo>
                        <a:pt x="16" y="211"/>
                        <a:pt x="16" y="211"/>
                        <a:pt x="16" y="211"/>
                      </a:cubicBezTo>
                      <a:cubicBezTo>
                        <a:pt x="16" y="218"/>
                        <a:pt x="22" y="223"/>
                        <a:pt x="28" y="223"/>
                      </a:cubicBezTo>
                      <a:cubicBezTo>
                        <a:pt x="35" y="223"/>
                        <a:pt x="41" y="218"/>
                        <a:pt x="41" y="211"/>
                      </a:cubicBezTo>
                      <a:cubicBezTo>
                        <a:pt x="41" y="121"/>
                        <a:pt x="41" y="121"/>
                        <a:pt x="41" y="121"/>
                      </a:cubicBezTo>
                      <a:cubicBezTo>
                        <a:pt x="42" y="121"/>
                        <a:pt x="42" y="121"/>
                        <a:pt x="42" y="121"/>
                      </a:cubicBezTo>
                      <a:cubicBezTo>
                        <a:pt x="42" y="211"/>
                        <a:pt x="42" y="211"/>
                        <a:pt x="42" y="211"/>
                      </a:cubicBezTo>
                      <a:cubicBezTo>
                        <a:pt x="42" y="218"/>
                        <a:pt x="47" y="223"/>
                        <a:pt x="54" y="223"/>
                      </a:cubicBezTo>
                      <a:cubicBezTo>
                        <a:pt x="61" y="223"/>
                        <a:pt x="66" y="218"/>
                        <a:pt x="66" y="211"/>
                      </a:cubicBezTo>
                      <a:cubicBezTo>
                        <a:pt x="66" y="112"/>
                        <a:pt x="66" y="112"/>
                        <a:pt x="66" y="112"/>
                      </a:cubicBezTo>
                      <a:cubicBezTo>
                        <a:pt x="67" y="112"/>
                        <a:pt x="69" y="112"/>
                        <a:pt x="70" y="112"/>
                      </a:cubicBezTo>
                      <a:cubicBezTo>
                        <a:pt x="76" y="112"/>
                        <a:pt x="82" y="107"/>
                        <a:pt x="82" y="100"/>
                      </a:cubicBezTo>
                      <a:cubicBezTo>
                        <a:pt x="82" y="12"/>
                        <a:pt x="82" y="12"/>
                        <a:pt x="82" y="12"/>
                      </a:cubicBezTo>
                      <a:cubicBezTo>
                        <a:pt x="82" y="5"/>
                        <a:pt x="76" y="0"/>
                        <a:pt x="7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51435" tIns="25718" rIns="51435" bIns="25718" numCol="1" anchor="t" anchorCtr="0" compatLnSpc="1">
                  <a:prstTxWarp prst="textNoShape">
                    <a:avLst/>
                  </a:prstTxWarp>
                </a:bodyPr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en-GB" sz="1600" b="1" kern="0" dirty="0">
                    <a:solidFill>
                      <a:prstClr val="black"/>
                    </a:solidFill>
                    <a:cs typeface="Arial" charset="0"/>
                  </a:endParaRPr>
                </a:p>
              </p:txBody>
            </p:sp>
          </p:grpSp>
          <p:grpSp>
            <p:nvGrpSpPr>
              <p:cNvPr id="2254" name="Group 2253"/>
              <p:cNvGrpSpPr/>
              <p:nvPr/>
            </p:nvGrpSpPr>
            <p:grpSpPr>
              <a:xfrm flipH="1">
                <a:off x="3211124" y="3332361"/>
                <a:ext cx="135877" cy="377058"/>
                <a:chOff x="4419600" y="2886076"/>
                <a:chExt cx="306388" cy="1073149"/>
              </a:xfrm>
              <a:solidFill>
                <a:srgbClr val="A4AEB5">
                  <a:lumMod val="75000"/>
                </a:srgbClr>
              </a:solidFill>
            </p:grpSpPr>
            <p:sp>
              <p:nvSpPr>
                <p:cNvPr id="2258" name="Freeform 6"/>
                <p:cNvSpPr>
                  <a:spLocks/>
                </p:cNvSpPr>
                <p:nvPr/>
              </p:nvSpPr>
              <p:spPr bwMode="auto">
                <a:xfrm>
                  <a:off x="4479925" y="2886076"/>
                  <a:ext cx="190500" cy="192087"/>
                </a:xfrm>
                <a:custGeom>
                  <a:avLst/>
                  <a:gdLst>
                    <a:gd name="T0" fmla="*/ 19 w 51"/>
                    <a:gd name="T1" fmla="*/ 48 h 51"/>
                    <a:gd name="T2" fmla="*/ 47 w 51"/>
                    <a:gd name="T3" fmla="*/ 32 h 51"/>
                    <a:gd name="T4" fmla="*/ 32 w 51"/>
                    <a:gd name="T5" fmla="*/ 3 h 51"/>
                    <a:gd name="T6" fmla="*/ 3 w 51"/>
                    <a:gd name="T7" fmla="*/ 19 h 51"/>
                    <a:gd name="T8" fmla="*/ 19 w 51"/>
                    <a:gd name="T9" fmla="*/ 48 h 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1" h="51">
                      <a:moveTo>
                        <a:pt x="19" y="48"/>
                      </a:moveTo>
                      <a:cubicBezTo>
                        <a:pt x="31" y="51"/>
                        <a:pt x="44" y="44"/>
                        <a:pt x="47" y="32"/>
                      </a:cubicBezTo>
                      <a:cubicBezTo>
                        <a:pt x="51" y="20"/>
                        <a:pt x="44" y="7"/>
                        <a:pt x="32" y="3"/>
                      </a:cubicBezTo>
                      <a:cubicBezTo>
                        <a:pt x="19" y="0"/>
                        <a:pt x="7" y="7"/>
                        <a:pt x="3" y="19"/>
                      </a:cubicBezTo>
                      <a:cubicBezTo>
                        <a:pt x="0" y="31"/>
                        <a:pt x="7" y="44"/>
                        <a:pt x="19" y="4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51435" tIns="25718" rIns="51435" bIns="25718" numCol="1" anchor="t" anchorCtr="0" compatLnSpc="1">
                  <a:prstTxWarp prst="textNoShape">
                    <a:avLst/>
                  </a:prstTxWarp>
                </a:bodyPr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en-GB" sz="1600" b="1" kern="0" dirty="0">
                    <a:solidFill>
                      <a:prstClr val="black"/>
                    </a:solidFill>
                    <a:cs typeface="Arial" charset="0"/>
                  </a:endParaRPr>
                </a:p>
              </p:txBody>
            </p:sp>
            <p:sp>
              <p:nvSpPr>
                <p:cNvPr id="2259" name="Freeform 7"/>
                <p:cNvSpPr>
                  <a:spLocks/>
                </p:cNvSpPr>
                <p:nvPr/>
              </p:nvSpPr>
              <p:spPr bwMode="auto">
                <a:xfrm>
                  <a:off x="4419600" y="3122613"/>
                  <a:ext cx="306388" cy="836612"/>
                </a:xfrm>
                <a:custGeom>
                  <a:avLst/>
                  <a:gdLst>
                    <a:gd name="T0" fmla="*/ 70 w 82"/>
                    <a:gd name="T1" fmla="*/ 0 h 223"/>
                    <a:gd name="T2" fmla="*/ 70 w 82"/>
                    <a:gd name="T3" fmla="*/ 0 h 223"/>
                    <a:gd name="T4" fmla="*/ 12 w 82"/>
                    <a:gd name="T5" fmla="*/ 0 h 223"/>
                    <a:gd name="T6" fmla="*/ 12 w 82"/>
                    <a:gd name="T7" fmla="*/ 0 h 223"/>
                    <a:gd name="T8" fmla="*/ 0 w 82"/>
                    <a:gd name="T9" fmla="*/ 12 h 223"/>
                    <a:gd name="T10" fmla="*/ 0 w 82"/>
                    <a:gd name="T11" fmla="*/ 100 h 223"/>
                    <a:gd name="T12" fmla="*/ 12 w 82"/>
                    <a:gd name="T13" fmla="*/ 112 h 223"/>
                    <a:gd name="T14" fmla="*/ 16 w 82"/>
                    <a:gd name="T15" fmla="*/ 112 h 223"/>
                    <a:gd name="T16" fmla="*/ 16 w 82"/>
                    <a:gd name="T17" fmla="*/ 211 h 223"/>
                    <a:gd name="T18" fmla="*/ 28 w 82"/>
                    <a:gd name="T19" fmla="*/ 223 h 223"/>
                    <a:gd name="T20" fmla="*/ 41 w 82"/>
                    <a:gd name="T21" fmla="*/ 211 h 223"/>
                    <a:gd name="T22" fmla="*/ 41 w 82"/>
                    <a:gd name="T23" fmla="*/ 121 h 223"/>
                    <a:gd name="T24" fmla="*/ 42 w 82"/>
                    <a:gd name="T25" fmla="*/ 121 h 223"/>
                    <a:gd name="T26" fmla="*/ 42 w 82"/>
                    <a:gd name="T27" fmla="*/ 211 h 223"/>
                    <a:gd name="T28" fmla="*/ 54 w 82"/>
                    <a:gd name="T29" fmla="*/ 223 h 223"/>
                    <a:gd name="T30" fmla="*/ 66 w 82"/>
                    <a:gd name="T31" fmla="*/ 211 h 223"/>
                    <a:gd name="T32" fmla="*/ 66 w 82"/>
                    <a:gd name="T33" fmla="*/ 112 h 223"/>
                    <a:gd name="T34" fmla="*/ 70 w 82"/>
                    <a:gd name="T35" fmla="*/ 112 h 223"/>
                    <a:gd name="T36" fmla="*/ 82 w 82"/>
                    <a:gd name="T37" fmla="*/ 100 h 223"/>
                    <a:gd name="T38" fmla="*/ 82 w 82"/>
                    <a:gd name="T39" fmla="*/ 12 h 223"/>
                    <a:gd name="T40" fmla="*/ 70 w 82"/>
                    <a:gd name="T41" fmla="*/ 0 h 2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82" h="223">
                      <a:moveTo>
                        <a:pt x="70" y="0"/>
                      </a:moveTo>
                      <a:cubicBezTo>
                        <a:pt x="70" y="0"/>
                        <a:pt x="70" y="0"/>
                        <a:pt x="70" y="0"/>
                      </a:cubicBezTo>
                      <a:cubicBezTo>
                        <a:pt x="12" y="0"/>
                        <a:pt x="12" y="0"/>
                        <a:pt x="12" y="0"/>
                      </a:cubicBezTo>
                      <a:cubicBezTo>
                        <a:pt x="12" y="0"/>
                        <a:pt x="12" y="0"/>
                        <a:pt x="12" y="0"/>
                      </a:cubicBezTo>
                      <a:cubicBezTo>
                        <a:pt x="6" y="0"/>
                        <a:pt x="0" y="5"/>
                        <a:pt x="0" y="12"/>
                      </a:cubicBezTo>
                      <a:cubicBezTo>
                        <a:pt x="0" y="100"/>
                        <a:pt x="0" y="100"/>
                        <a:pt x="0" y="100"/>
                      </a:cubicBezTo>
                      <a:cubicBezTo>
                        <a:pt x="0" y="107"/>
                        <a:pt x="6" y="112"/>
                        <a:pt x="12" y="112"/>
                      </a:cubicBezTo>
                      <a:cubicBezTo>
                        <a:pt x="14" y="112"/>
                        <a:pt x="15" y="112"/>
                        <a:pt x="16" y="112"/>
                      </a:cubicBezTo>
                      <a:cubicBezTo>
                        <a:pt x="16" y="211"/>
                        <a:pt x="16" y="211"/>
                        <a:pt x="16" y="211"/>
                      </a:cubicBezTo>
                      <a:cubicBezTo>
                        <a:pt x="16" y="218"/>
                        <a:pt x="22" y="223"/>
                        <a:pt x="28" y="223"/>
                      </a:cubicBezTo>
                      <a:cubicBezTo>
                        <a:pt x="35" y="223"/>
                        <a:pt x="41" y="218"/>
                        <a:pt x="41" y="211"/>
                      </a:cubicBezTo>
                      <a:cubicBezTo>
                        <a:pt x="41" y="121"/>
                        <a:pt x="41" y="121"/>
                        <a:pt x="41" y="121"/>
                      </a:cubicBezTo>
                      <a:cubicBezTo>
                        <a:pt x="42" y="121"/>
                        <a:pt x="42" y="121"/>
                        <a:pt x="42" y="121"/>
                      </a:cubicBezTo>
                      <a:cubicBezTo>
                        <a:pt x="42" y="211"/>
                        <a:pt x="42" y="211"/>
                        <a:pt x="42" y="211"/>
                      </a:cubicBezTo>
                      <a:cubicBezTo>
                        <a:pt x="42" y="218"/>
                        <a:pt x="47" y="223"/>
                        <a:pt x="54" y="223"/>
                      </a:cubicBezTo>
                      <a:cubicBezTo>
                        <a:pt x="61" y="223"/>
                        <a:pt x="66" y="218"/>
                        <a:pt x="66" y="211"/>
                      </a:cubicBezTo>
                      <a:cubicBezTo>
                        <a:pt x="66" y="112"/>
                        <a:pt x="66" y="112"/>
                        <a:pt x="66" y="112"/>
                      </a:cubicBezTo>
                      <a:cubicBezTo>
                        <a:pt x="67" y="112"/>
                        <a:pt x="69" y="112"/>
                        <a:pt x="70" y="112"/>
                      </a:cubicBezTo>
                      <a:cubicBezTo>
                        <a:pt x="76" y="112"/>
                        <a:pt x="82" y="107"/>
                        <a:pt x="82" y="100"/>
                      </a:cubicBezTo>
                      <a:cubicBezTo>
                        <a:pt x="82" y="12"/>
                        <a:pt x="82" y="12"/>
                        <a:pt x="82" y="12"/>
                      </a:cubicBezTo>
                      <a:cubicBezTo>
                        <a:pt x="82" y="5"/>
                        <a:pt x="76" y="0"/>
                        <a:pt x="7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51435" tIns="25718" rIns="51435" bIns="25718" numCol="1" anchor="t" anchorCtr="0" compatLnSpc="1">
                  <a:prstTxWarp prst="textNoShape">
                    <a:avLst/>
                  </a:prstTxWarp>
                </a:bodyPr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en-GB" sz="1600" b="1" kern="0" dirty="0">
                    <a:solidFill>
                      <a:prstClr val="black"/>
                    </a:solidFill>
                    <a:cs typeface="Arial" charset="0"/>
                  </a:endParaRPr>
                </a:p>
              </p:txBody>
            </p:sp>
          </p:grpSp>
          <p:grpSp>
            <p:nvGrpSpPr>
              <p:cNvPr id="2255" name="Group 2254"/>
              <p:cNvGrpSpPr/>
              <p:nvPr/>
            </p:nvGrpSpPr>
            <p:grpSpPr>
              <a:xfrm flipH="1">
                <a:off x="3402573" y="3332361"/>
                <a:ext cx="135877" cy="377058"/>
                <a:chOff x="4419600" y="2886076"/>
                <a:chExt cx="306388" cy="1073149"/>
              </a:xfrm>
              <a:solidFill>
                <a:srgbClr val="A4AEB5">
                  <a:lumMod val="75000"/>
                </a:srgbClr>
              </a:solidFill>
            </p:grpSpPr>
            <p:sp>
              <p:nvSpPr>
                <p:cNvPr id="2256" name="Freeform 6"/>
                <p:cNvSpPr>
                  <a:spLocks/>
                </p:cNvSpPr>
                <p:nvPr/>
              </p:nvSpPr>
              <p:spPr bwMode="auto">
                <a:xfrm>
                  <a:off x="4479925" y="2886076"/>
                  <a:ext cx="190500" cy="192087"/>
                </a:xfrm>
                <a:custGeom>
                  <a:avLst/>
                  <a:gdLst>
                    <a:gd name="T0" fmla="*/ 19 w 51"/>
                    <a:gd name="T1" fmla="*/ 48 h 51"/>
                    <a:gd name="T2" fmla="*/ 47 w 51"/>
                    <a:gd name="T3" fmla="*/ 32 h 51"/>
                    <a:gd name="T4" fmla="*/ 32 w 51"/>
                    <a:gd name="T5" fmla="*/ 3 h 51"/>
                    <a:gd name="T6" fmla="*/ 3 w 51"/>
                    <a:gd name="T7" fmla="*/ 19 h 51"/>
                    <a:gd name="T8" fmla="*/ 19 w 51"/>
                    <a:gd name="T9" fmla="*/ 48 h 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1" h="51">
                      <a:moveTo>
                        <a:pt x="19" y="48"/>
                      </a:moveTo>
                      <a:cubicBezTo>
                        <a:pt x="31" y="51"/>
                        <a:pt x="44" y="44"/>
                        <a:pt x="47" y="32"/>
                      </a:cubicBezTo>
                      <a:cubicBezTo>
                        <a:pt x="51" y="20"/>
                        <a:pt x="44" y="7"/>
                        <a:pt x="32" y="3"/>
                      </a:cubicBezTo>
                      <a:cubicBezTo>
                        <a:pt x="19" y="0"/>
                        <a:pt x="7" y="7"/>
                        <a:pt x="3" y="19"/>
                      </a:cubicBezTo>
                      <a:cubicBezTo>
                        <a:pt x="0" y="31"/>
                        <a:pt x="7" y="44"/>
                        <a:pt x="19" y="4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51435" tIns="25718" rIns="51435" bIns="25718" numCol="1" anchor="t" anchorCtr="0" compatLnSpc="1">
                  <a:prstTxWarp prst="textNoShape">
                    <a:avLst/>
                  </a:prstTxWarp>
                </a:bodyPr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en-GB" sz="1600" b="1" kern="0" dirty="0">
                    <a:solidFill>
                      <a:prstClr val="black"/>
                    </a:solidFill>
                    <a:cs typeface="Arial" charset="0"/>
                  </a:endParaRPr>
                </a:p>
              </p:txBody>
            </p:sp>
            <p:sp>
              <p:nvSpPr>
                <p:cNvPr id="2257" name="Freeform 7"/>
                <p:cNvSpPr>
                  <a:spLocks/>
                </p:cNvSpPr>
                <p:nvPr/>
              </p:nvSpPr>
              <p:spPr bwMode="auto">
                <a:xfrm>
                  <a:off x="4419600" y="3122613"/>
                  <a:ext cx="306388" cy="836612"/>
                </a:xfrm>
                <a:custGeom>
                  <a:avLst/>
                  <a:gdLst>
                    <a:gd name="T0" fmla="*/ 70 w 82"/>
                    <a:gd name="T1" fmla="*/ 0 h 223"/>
                    <a:gd name="T2" fmla="*/ 70 w 82"/>
                    <a:gd name="T3" fmla="*/ 0 h 223"/>
                    <a:gd name="T4" fmla="*/ 12 w 82"/>
                    <a:gd name="T5" fmla="*/ 0 h 223"/>
                    <a:gd name="T6" fmla="*/ 12 w 82"/>
                    <a:gd name="T7" fmla="*/ 0 h 223"/>
                    <a:gd name="T8" fmla="*/ 0 w 82"/>
                    <a:gd name="T9" fmla="*/ 12 h 223"/>
                    <a:gd name="T10" fmla="*/ 0 w 82"/>
                    <a:gd name="T11" fmla="*/ 100 h 223"/>
                    <a:gd name="T12" fmla="*/ 12 w 82"/>
                    <a:gd name="T13" fmla="*/ 112 h 223"/>
                    <a:gd name="T14" fmla="*/ 16 w 82"/>
                    <a:gd name="T15" fmla="*/ 112 h 223"/>
                    <a:gd name="T16" fmla="*/ 16 w 82"/>
                    <a:gd name="T17" fmla="*/ 211 h 223"/>
                    <a:gd name="T18" fmla="*/ 28 w 82"/>
                    <a:gd name="T19" fmla="*/ 223 h 223"/>
                    <a:gd name="T20" fmla="*/ 41 w 82"/>
                    <a:gd name="T21" fmla="*/ 211 h 223"/>
                    <a:gd name="T22" fmla="*/ 41 w 82"/>
                    <a:gd name="T23" fmla="*/ 121 h 223"/>
                    <a:gd name="T24" fmla="*/ 42 w 82"/>
                    <a:gd name="T25" fmla="*/ 121 h 223"/>
                    <a:gd name="T26" fmla="*/ 42 w 82"/>
                    <a:gd name="T27" fmla="*/ 211 h 223"/>
                    <a:gd name="T28" fmla="*/ 54 w 82"/>
                    <a:gd name="T29" fmla="*/ 223 h 223"/>
                    <a:gd name="T30" fmla="*/ 66 w 82"/>
                    <a:gd name="T31" fmla="*/ 211 h 223"/>
                    <a:gd name="T32" fmla="*/ 66 w 82"/>
                    <a:gd name="T33" fmla="*/ 112 h 223"/>
                    <a:gd name="T34" fmla="*/ 70 w 82"/>
                    <a:gd name="T35" fmla="*/ 112 h 223"/>
                    <a:gd name="T36" fmla="*/ 82 w 82"/>
                    <a:gd name="T37" fmla="*/ 100 h 223"/>
                    <a:gd name="T38" fmla="*/ 82 w 82"/>
                    <a:gd name="T39" fmla="*/ 12 h 223"/>
                    <a:gd name="T40" fmla="*/ 70 w 82"/>
                    <a:gd name="T41" fmla="*/ 0 h 2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82" h="223">
                      <a:moveTo>
                        <a:pt x="70" y="0"/>
                      </a:moveTo>
                      <a:cubicBezTo>
                        <a:pt x="70" y="0"/>
                        <a:pt x="70" y="0"/>
                        <a:pt x="70" y="0"/>
                      </a:cubicBezTo>
                      <a:cubicBezTo>
                        <a:pt x="12" y="0"/>
                        <a:pt x="12" y="0"/>
                        <a:pt x="12" y="0"/>
                      </a:cubicBezTo>
                      <a:cubicBezTo>
                        <a:pt x="12" y="0"/>
                        <a:pt x="12" y="0"/>
                        <a:pt x="12" y="0"/>
                      </a:cubicBezTo>
                      <a:cubicBezTo>
                        <a:pt x="6" y="0"/>
                        <a:pt x="0" y="5"/>
                        <a:pt x="0" y="12"/>
                      </a:cubicBezTo>
                      <a:cubicBezTo>
                        <a:pt x="0" y="100"/>
                        <a:pt x="0" y="100"/>
                        <a:pt x="0" y="100"/>
                      </a:cubicBezTo>
                      <a:cubicBezTo>
                        <a:pt x="0" y="107"/>
                        <a:pt x="6" y="112"/>
                        <a:pt x="12" y="112"/>
                      </a:cubicBezTo>
                      <a:cubicBezTo>
                        <a:pt x="14" y="112"/>
                        <a:pt x="15" y="112"/>
                        <a:pt x="16" y="112"/>
                      </a:cubicBezTo>
                      <a:cubicBezTo>
                        <a:pt x="16" y="211"/>
                        <a:pt x="16" y="211"/>
                        <a:pt x="16" y="211"/>
                      </a:cubicBezTo>
                      <a:cubicBezTo>
                        <a:pt x="16" y="218"/>
                        <a:pt x="22" y="223"/>
                        <a:pt x="28" y="223"/>
                      </a:cubicBezTo>
                      <a:cubicBezTo>
                        <a:pt x="35" y="223"/>
                        <a:pt x="41" y="218"/>
                        <a:pt x="41" y="211"/>
                      </a:cubicBezTo>
                      <a:cubicBezTo>
                        <a:pt x="41" y="121"/>
                        <a:pt x="41" y="121"/>
                        <a:pt x="41" y="121"/>
                      </a:cubicBezTo>
                      <a:cubicBezTo>
                        <a:pt x="42" y="121"/>
                        <a:pt x="42" y="121"/>
                        <a:pt x="42" y="121"/>
                      </a:cubicBezTo>
                      <a:cubicBezTo>
                        <a:pt x="42" y="211"/>
                        <a:pt x="42" y="211"/>
                        <a:pt x="42" y="211"/>
                      </a:cubicBezTo>
                      <a:cubicBezTo>
                        <a:pt x="42" y="218"/>
                        <a:pt x="47" y="223"/>
                        <a:pt x="54" y="223"/>
                      </a:cubicBezTo>
                      <a:cubicBezTo>
                        <a:pt x="61" y="223"/>
                        <a:pt x="66" y="218"/>
                        <a:pt x="66" y="211"/>
                      </a:cubicBezTo>
                      <a:cubicBezTo>
                        <a:pt x="66" y="112"/>
                        <a:pt x="66" y="112"/>
                        <a:pt x="66" y="112"/>
                      </a:cubicBezTo>
                      <a:cubicBezTo>
                        <a:pt x="67" y="112"/>
                        <a:pt x="69" y="112"/>
                        <a:pt x="70" y="112"/>
                      </a:cubicBezTo>
                      <a:cubicBezTo>
                        <a:pt x="76" y="112"/>
                        <a:pt x="82" y="107"/>
                        <a:pt x="82" y="100"/>
                      </a:cubicBezTo>
                      <a:cubicBezTo>
                        <a:pt x="82" y="12"/>
                        <a:pt x="82" y="12"/>
                        <a:pt x="82" y="12"/>
                      </a:cubicBezTo>
                      <a:cubicBezTo>
                        <a:pt x="82" y="5"/>
                        <a:pt x="76" y="0"/>
                        <a:pt x="7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51435" tIns="25718" rIns="51435" bIns="25718" numCol="1" anchor="t" anchorCtr="0" compatLnSpc="1">
                  <a:prstTxWarp prst="textNoShape">
                    <a:avLst/>
                  </a:prstTxWarp>
                </a:bodyPr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en-GB" sz="1600" b="1" kern="0" dirty="0">
                    <a:solidFill>
                      <a:prstClr val="black"/>
                    </a:solidFill>
                    <a:cs typeface="Arial" charset="0"/>
                  </a:endParaRPr>
                </a:p>
              </p:txBody>
            </p:sp>
          </p:grpSp>
          <p:sp>
            <p:nvSpPr>
              <p:cNvPr id="2245" name="Freeform 6"/>
              <p:cNvSpPr>
                <a:spLocks/>
              </p:cNvSpPr>
              <p:nvPr/>
            </p:nvSpPr>
            <p:spPr bwMode="auto">
              <a:xfrm flipH="1">
                <a:off x="1706085" y="2933339"/>
                <a:ext cx="84483" cy="67491"/>
              </a:xfrm>
              <a:custGeom>
                <a:avLst/>
                <a:gdLst>
                  <a:gd name="T0" fmla="*/ 19 w 51"/>
                  <a:gd name="T1" fmla="*/ 48 h 51"/>
                  <a:gd name="T2" fmla="*/ 47 w 51"/>
                  <a:gd name="T3" fmla="*/ 32 h 51"/>
                  <a:gd name="T4" fmla="*/ 32 w 51"/>
                  <a:gd name="T5" fmla="*/ 3 h 51"/>
                  <a:gd name="T6" fmla="*/ 3 w 51"/>
                  <a:gd name="T7" fmla="*/ 19 h 51"/>
                  <a:gd name="T8" fmla="*/ 19 w 51"/>
                  <a:gd name="T9" fmla="*/ 48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1" h="51">
                    <a:moveTo>
                      <a:pt x="19" y="48"/>
                    </a:moveTo>
                    <a:cubicBezTo>
                      <a:pt x="31" y="51"/>
                      <a:pt x="44" y="44"/>
                      <a:pt x="47" y="32"/>
                    </a:cubicBezTo>
                    <a:cubicBezTo>
                      <a:pt x="51" y="20"/>
                      <a:pt x="44" y="7"/>
                      <a:pt x="32" y="3"/>
                    </a:cubicBezTo>
                    <a:cubicBezTo>
                      <a:pt x="19" y="0"/>
                      <a:pt x="7" y="7"/>
                      <a:pt x="3" y="19"/>
                    </a:cubicBezTo>
                    <a:cubicBezTo>
                      <a:pt x="0" y="31"/>
                      <a:pt x="7" y="44"/>
                      <a:pt x="19" y="48"/>
                    </a:cubicBezTo>
                    <a:close/>
                  </a:path>
                </a:pathLst>
              </a:custGeom>
              <a:solidFill>
                <a:srgbClr val="A92229"/>
              </a:solidFill>
              <a:ln>
                <a:noFill/>
              </a:ln>
            </p:spPr>
            <p:txBody>
              <a:bodyPr vert="horz" wrap="square" lIns="51435" tIns="25718" rIns="51435" bIns="25718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GB" sz="1600" b="1" kern="0" dirty="0">
                  <a:solidFill>
                    <a:prstClr val="black"/>
                  </a:solidFill>
                  <a:cs typeface="Arial" charset="0"/>
                </a:endParaRPr>
              </a:p>
            </p:txBody>
          </p:sp>
          <p:sp>
            <p:nvSpPr>
              <p:cNvPr id="2246" name="Freeform 7"/>
              <p:cNvSpPr>
                <a:spLocks/>
              </p:cNvSpPr>
              <p:nvPr/>
            </p:nvSpPr>
            <p:spPr bwMode="auto">
              <a:xfrm flipH="1">
                <a:off x="1681444" y="3016448"/>
                <a:ext cx="135877" cy="293949"/>
              </a:xfrm>
              <a:custGeom>
                <a:avLst/>
                <a:gdLst>
                  <a:gd name="T0" fmla="*/ 70 w 82"/>
                  <a:gd name="T1" fmla="*/ 0 h 223"/>
                  <a:gd name="T2" fmla="*/ 70 w 82"/>
                  <a:gd name="T3" fmla="*/ 0 h 223"/>
                  <a:gd name="T4" fmla="*/ 12 w 82"/>
                  <a:gd name="T5" fmla="*/ 0 h 223"/>
                  <a:gd name="T6" fmla="*/ 12 w 82"/>
                  <a:gd name="T7" fmla="*/ 0 h 223"/>
                  <a:gd name="T8" fmla="*/ 0 w 82"/>
                  <a:gd name="T9" fmla="*/ 12 h 223"/>
                  <a:gd name="T10" fmla="*/ 0 w 82"/>
                  <a:gd name="T11" fmla="*/ 100 h 223"/>
                  <a:gd name="T12" fmla="*/ 12 w 82"/>
                  <a:gd name="T13" fmla="*/ 112 h 223"/>
                  <a:gd name="T14" fmla="*/ 16 w 82"/>
                  <a:gd name="T15" fmla="*/ 112 h 223"/>
                  <a:gd name="T16" fmla="*/ 16 w 82"/>
                  <a:gd name="T17" fmla="*/ 211 h 223"/>
                  <a:gd name="T18" fmla="*/ 28 w 82"/>
                  <a:gd name="T19" fmla="*/ 223 h 223"/>
                  <a:gd name="T20" fmla="*/ 41 w 82"/>
                  <a:gd name="T21" fmla="*/ 211 h 223"/>
                  <a:gd name="T22" fmla="*/ 41 w 82"/>
                  <a:gd name="T23" fmla="*/ 121 h 223"/>
                  <a:gd name="T24" fmla="*/ 42 w 82"/>
                  <a:gd name="T25" fmla="*/ 121 h 223"/>
                  <a:gd name="T26" fmla="*/ 42 w 82"/>
                  <a:gd name="T27" fmla="*/ 211 h 223"/>
                  <a:gd name="T28" fmla="*/ 54 w 82"/>
                  <a:gd name="T29" fmla="*/ 223 h 223"/>
                  <a:gd name="T30" fmla="*/ 66 w 82"/>
                  <a:gd name="T31" fmla="*/ 211 h 223"/>
                  <a:gd name="T32" fmla="*/ 66 w 82"/>
                  <a:gd name="T33" fmla="*/ 112 h 223"/>
                  <a:gd name="T34" fmla="*/ 70 w 82"/>
                  <a:gd name="T35" fmla="*/ 112 h 223"/>
                  <a:gd name="T36" fmla="*/ 82 w 82"/>
                  <a:gd name="T37" fmla="*/ 100 h 223"/>
                  <a:gd name="T38" fmla="*/ 82 w 82"/>
                  <a:gd name="T39" fmla="*/ 12 h 223"/>
                  <a:gd name="T40" fmla="*/ 70 w 82"/>
                  <a:gd name="T41" fmla="*/ 0 h 2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82" h="223">
                    <a:moveTo>
                      <a:pt x="70" y="0"/>
                    </a:moveTo>
                    <a:cubicBezTo>
                      <a:pt x="70" y="0"/>
                      <a:pt x="70" y="0"/>
                      <a:pt x="70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6" y="0"/>
                      <a:pt x="0" y="5"/>
                      <a:pt x="0" y="12"/>
                    </a:cubicBezTo>
                    <a:cubicBezTo>
                      <a:pt x="0" y="100"/>
                      <a:pt x="0" y="100"/>
                      <a:pt x="0" y="100"/>
                    </a:cubicBezTo>
                    <a:cubicBezTo>
                      <a:pt x="0" y="107"/>
                      <a:pt x="6" y="112"/>
                      <a:pt x="12" y="112"/>
                    </a:cubicBezTo>
                    <a:cubicBezTo>
                      <a:pt x="14" y="112"/>
                      <a:pt x="15" y="112"/>
                      <a:pt x="16" y="112"/>
                    </a:cubicBezTo>
                    <a:cubicBezTo>
                      <a:pt x="16" y="211"/>
                      <a:pt x="16" y="211"/>
                      <a:pt x="16" y="211"/>
                    </a:cubicBezTo>
                    <a:cubicBezTo>
                      <a:pt x="16" y="218"/>
                      <a:pt x="22" y="223"/>
                      <a:pt x="28" y="223"/>
                    </a:cubicBezTo>
                    <a:cubicBezTo>
                      <a:pt x="35" y="223"/>
                      <a:pt x="41" y="218"/>
                      <a:pt x="41" y="211"/>
                    </a:cubicBezTo>
                    <a:cubicBezTo>
                      <a:pt x="41" y="121"/>
                      <a:pt x="41" y="121"/>
                      <a:pt x="41" y="121"/>
                    </a:cubicBezTo>
                    <a:cubicBezTo>
                      <a:pt x="42" y="121"/>
                      <a:pt x="42" y="121"/>
                      <a:pt x="42" y="121"/>
                    </a:cubicBezTo>
                    <a:cubicBezTo>
                      <a:pt x="42" y="211"/>
                      <a:pt x="42" y="211"/>
                      <a:pt x="42" y="211"/>
                    </a:cubicBezTo>
                    <a:cubicBezTo>
                      <a:pt x="42" y="218"/>
                      <a:pt x="47" y="223"/>
                      <a:pt x="54" y="223"/>
                    </a:cubicBezTo>
                    <a:cubicBezTo>
                      <a:pt x="61" y="223"/>
                      <a:pt x="66" y="218"/>
                      <a:pt x="66" y="211"/>
                    </a:cubicBezTo>
                    <a:cubicBezTo>
                      <a:pt x="66" y="112"/>
                      <a:pt x="66" y="112"/>
                      <a:pt x="66" y="112"/>
                    </a:cubicBezTo>
                    <a:cubicBezTo>
                      <a:pt x="67" y="112"/>
                      <a:pt x="69" y="112"/>
                      <a:pt x="70" y="112"/>
                    </a:cubicBezTo>
                    <a:cubicBezTo>
                      <a:pt x="76" y="112"/>
                      <a:pt x="82" y="107"/>
                      <a:pt x="82" y="100"/>
                    </a:cubicBezTo>
                    <a:cubicBezTo>
                      <a:pt x="82" y="12"/>
                      <a:pt x="82" y="12"/>
                      <a:pt x="82" y="12"/>
                    </a:cubicBezTo>
                    <a:cubicBezTo>
                      <a:pt x="82" y="5"/>
                      <a:pt x="76" y="0"/>
                      <a:pt x="70" y="0"/>
                    </a:cubicBezTo>
                    <a:close/>
                  </a:path>
                </a:pathLst>
              </a:custGeom>
              <a:solidFill>
                <a:srgbClr val="A92229"/>
              </a:solidFill>
              <a:ln>
                <a:noFill/>
              </a:ln>
            </p:spPr>
            <p:txBody>
              <a:bodyPr vert="horz" wrap="square" lIns="51435" tIns="25718" rIns="51435" bIns="25718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GB" sz="1600" b="1" kern="0" dirty="0">
                  <a:solidFill>
                    <a:prstClr val="black"/>
                  </a:solidFill>
                  <a:cs typeface="Arial" charset="0"/>
                </a:endParaRPr>
              </a:p>
            </p:txBody>
          </p:sp>
          <p:sp>
            <p:nvSpPr>
              <p:cNvPr id="2243" name="Freeform 6"/>
              <p:cNvSpPr>
                <a:spLocks/>
              </p:cNvSpPr>
              <p:nvPr/>
            </p:nvSpPr>
            <p:spPr bwMode="auto">
              <a:xfrm flipH="1">
                <a:off x="1897532" y="2933339"/>
                <a:ext cx="84483" cy="67491"/>
              </a:xfrm>
              <a:custGeom>
                <a:avLst/>
                <a:gdLst>
                  <a:gd name="T0" fmla="*/ 19 w 51"/>
                  <a:gd name="T1" fmla="*/ 48 h 51"/>
                  <a:gd name="T2" fmla="*/ 47 w 51"/>
                  <a:gd name="T3" fmla="*/ 32 h 51"/>
                  <a:gd name="T4" fmla="*/ 32 w 51"/>
                  <a:gd name="T5" fmla="*/ 3 h 51"/>
                  <a:gd name="T6" fmla="*/ 3 w 51"/>
                  <a:gd name="T7" fmla="*/ 19 h 51"/>
                  <a:gd name="T8" fmla="*/ 19 w 51"/>
                  <a:gd name="T9" fmla="*/ 48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1" h="51">
                    <a:moveTo>
                      <a:pt x="19" y="48"/>
                    </a:moveTo>
                    <a:cubicBezTo>
                      <a:pt x="31" y="51"/>
                      <a:pt x="44" y="44"/>
                      <a:pt x="47" y="32"/>
                    </a:cubicBezTo>
                    <a:cubicBezTo>
                      <a:pt x="51" y="20"/>
                      <a:pt x="44" y="7"/>
                      <a:pt x="32" y="3"/>
                    </a:cubicBezTo>
                    <a:cubicBezTo>
                      <a:pt x="19" y="0"/>
                      <a:pt x="7" y="7"/>
                      <a:pt x="3" y="19"/>
                    </a:cubicBezTo>
                    <a:cubicBezTo>
                      <a:pt x="0" y="31"/>
                      <a:pt x="7" y="44"/>
                      <a:pt x="19" y="48"/>
                    </a:cubicBezTo>
                    <a:close/>
                  </a:path>
                </a:pathLst>
              </a:custGeom>
              <a:solidFill>
                <a:srgbClr val="A92229"/>
              </a:solidFill>
              <a:ln>
                <a:noFill/>
              </a:ln>
            </p:spPr>
            <p:txBody>
              <a:bodyPr vert="horz" wrap="square" lIns="51435" tIns="25718" rIns="51435" bIns="25718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GB" sz="1600" b="1" kern="0" dirty="0">
                  <a:solidFill>
                    <a:prstClr val="black"/>
                  </a:solidFill>
                  <a:cs typeface="Arial" charset="0"/>
                </a:endParaRPr>
              </a:p>
            </p:txBody>
          </p:sp>
          <p:sp>
            <p:nvSpPr>
              <p:cNvPr id="2244" name="Freeform 7"/>
              <p:cNvSpPr>
                <a:spLocks/>
              </p:cNvSpPr>
              <p:nvPr/>
            </p:nvSpPr>
            <p:spPr bwMode="auto">
              <a:xfrm flipH="1">
                <a:off x="1872891" y="3016448"/>
                <a:ext cx="135877" cy="293949"/>
              </a:xfrm>
              <a:custGeom>
                <a:avLst/>
                <a:gdLst>
                  <a:gd name="T0" fmla="*/ 70 w 82"/>
                  <a:gd name="T1" fmla="*/ 0 h 223"/>
                  <a:gd name="T2" fmla="*/ 70 w 82"/>
                  <a:gd name="T3" fmla="*/ 0 h 223"/>
                  <a:gd name="T4" fmla="*/ 12 w 82"/>
                  <a:gd name="T5" fmla="*/ 0 h 223"/>
                  <a:gd name="T6" fmla="*/ 12 w 82"/>
                  <a:gd name="T7" fmla="*/ 0 h 223"/>
                  <a:gd name="T8" fmla="*/ 0 w 82"/>
                  <a:gd name="T9" fmla="*/ 12 h 223"/>
                  <a:gd name="T10" fmla="*/ 0 w 82"/>
                  <a:gd name="T11" fmla="*/ 100 h 223"/>
                  <a:gd name="T12" fmla="*/ 12 w 82"/>
                  <a:gd name="T13" fmla="*/ 112 h 223"/>
                  <a:gd name="T14" fmla="*/ 16 w 82"/>
                  <a:gd name="T15" fmla="*/ 112 h 223"/>
                  <a:gd name="T16" fmla="*/ 16 w 82"/>
                  <a:gd name="T17" fmla="*/ 211 h 223"/>
                  <a:gd name="T18" fmla="*/ 28 w 82"/>
                  <a:gd name="T19" fmla="*/ 223 h 223"/>
                  <a:gd name="T20" fmla="*/ 41 w 82"/>
                  <a:gd name="T21" fmla="*/ 211 h 223"/>
                  <a:gd name="T22" fmla="*/ 41 w 82"/>
                  <a:gd name="T23" fmla="*/ 121 h 223"/>
                  <a:gd name="T24" fmla="*/ 42 w 82"/>
                  <a:gd name="T25" fmla="*/ 121 h 223"/>
                  <a:gd name="T26" fmla="*/ 42 w 82"/>
                  <a:gd name="T27" fmla="*/ 211 h 223"/>
                  <a:gd name="T28" fmla="*/ 54 w 82"/>
                  <a:gd name="T29" fmla="*/ 223 h 223"/>
                  <a:gd name="T30" fmla="*/ 66 w 82"/>
                  <a:gd name="T31" fmla="*/ 211 h 223"/>
                  <a:gd name="T32" fmla="*/ 66 w 82"/>
                  <a:gd name="T33" fmla="*/ 112 h 223"/>
                  <a:gd name="T34" fmla="*/ 70 w 82"/>
                  <a:gd name="T35" fmla="*/ 112 h 223"/>
                  <a:gd name="T36" fmla="*/ 82 w 82"/>
                  <a:gd name="T37" fmla="*/ 100 h 223"/>
                  <a:gd name="T38" fmla="*/ 82 w 82"/>
                  <a:gd name="T39" fmla="*/ 12 h 223"/>
                  <a:gd name="T40" fmla="*/ 70 w 82"/>
                  <a:gd name="T41" fmla="*/ 0 h 2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82" h="223">
                    <a:moveTo>
                      <a:pt x="70" y="0"/>
                    </a:moveTo>
                    <a:cubicBezTo>
                      <a:pt x="70" y="0"/>
                      <a:pt x="70" y="0"/>
                      <a:pt x="70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6" y="0"/>
                      <a:pt x="0" y="5"/>
                      <a:pt x="0" y="12"/>
                    </a:cubicBezTo>
                    <a:cubicBezTo>
                      <a:pt x="0" y="100"/>
                      <a:pt x="0" y="100"/>
                      <a:pt x="0" y="100"/>
                    </a:cubicBezTo>
                    <a:cubicBezTo>
                      <a:pt x="0" y="107"/>
                      <a:pt x="6" y="112"/>
                      <a:pt x="12" y="112"/>
                    </a:cubicBezTo>
                    <a:cubicBezTo>
                      <a:pt x="14" y="112"/>
                      <a:pt x="15" y="112"/>
                      <a:pt x="16" y="112"/>
                    </a:cubicBezTo>
                    <a:cubicBezTo>
                      <a:pt x="16" y="211"/>
                      <a:pt x="16" y="211"/>
                      <a:pt x="16" y="211"/>
                    </a:cubicBezTo>
                    <a:cubicBezTo>
                      <a:pt x="16" y="218"/>
                      <a:pt x="22" y="223"/>
                      <a:pt x="28" y="223"/>
                    </a:cubicBezTo>
                    <a:cubicBezTo>
                      <a:pt x="35" y="223"/>
                      <a:pt x="41" y="218"/>
                      <a:pt x="41" y="211"/>
                    </a:cubicBezTo>
                    <a:cubicBezTo>
                      <a:pt x="41" y="121"/>
                      <a:pt x="41" y="121"/>
                      <a:pt x="41" y="121"/>
                    </a:cubicBezTo>
                    <a:cubicBezTo>
                      <a:pt x="42" y="121"/>
                      <a:pt x="42" y="121"/>
                      <a:pt x="42" y="121"/>
                    </a:cubicBezTo>
                    <a:cubicBezTo>
                      <a:pt x="42" y="211"/>
                      <a:pt x="42" y="211"/>
                      <a:pt x="42" y="211"/>
                    </a:cubicBezTo>
                    <a:cubicBezTo>
                      <a:pt x="42" y="218"/>
                      <a:pt x="47" y="223"/>
                      <a:pt x="54" y="223"/>
                    </a:cubicBezTo>
                    <a:cubicBezTo>
                      <a:pt x="61" y="223"/>
                      <a:pt x="66" y="218"/>
                      <a:pt x="66" y="211"/>
                    </a:cubicBezTo>
                    <a:cubicBezTo>
                      <a:pt x="66" y="112"/>
                      <a:pt x="66" y="112"/>
                      <a:pt x="66" y="112"/>
                    </a:cubicBezTo>
                    <a:cubicBezTo>
                      <a:pt x="67" y="112"/>
                      <a:pt x="69" y="112"/>
                      <a:pt x="70" y="112"/>
                    </a:cubicBezTo>
                    <a:cubicBezTo>
                      <a:pt x="76" y="112"/>
                      <a:pt x="82" y="107"/>
                      <a:pt x="82" y="100"/>
                    </a:cubicBezTo>
                    <a:cubicBezTo>
                      <a:pt x="82" y="12"/>
                      <a:pt x="82" y="12"/>
                      <a:pt x="82" y="12"/>
                    </a:cubicBezTo>
                    <a:cubicBezTo>
                      <a:pt x="82" y="5"/>
                      <a:pt x="76" y="0"/>
                      <a:pt x="70" y="0"/>
                    </a:cubicBezTo>
                    <a:close/>
                  </a:path>
                </a:pathLst>
              </a:custGeom>
              <a:solidFill>
                <a:srgbClr val="A92229"/>
              </a:solidFill>
              <a:ln>
                <a:noFill/>
              </a:ln>
            </p:spPr>
            <p:txBody>
              <a:bodyPr vert="horz" wrap="square" lIns="51435" tIns="25718" rIns="51435" bIns="25718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GB" sz="1600" b="1" kern="0" dirty="0">
                  <a:solidFill>
                    <a:prstClr val="black"/>
                  </a:solidFill>
                  <a:cs typeface="Arial" charset="0"/>
                </a:endParaRPr>
              </a:p>
            </p:txBody>
          </p:sp>
          <p:sp>
            <p:nvSpPr>
              <p:cNvPr id="2241" name="Freeform 6"/>
              <p:cNvSpPr>
                <a:spLocks/>
              </p:cNvSpPr>
              <p:nvPr/>
            </p:nvSpPr>
            <p:spPr bwMode="auto">
              <a:xfrm flipH="1">
                <a:off x="2088980" y="2933339"/>
                <a:ext cx="84483" cy="67491"/>
              </a:xfrm>
              <a:custGeom>
                <a:avLst/>
                <a:gdLst>
                  <a:gd name="T0" fmla="*/ 19 w 51"/>
                  <a:gd name="T1" fmla="*/ 48 h 51"/>
                  <a:gd name="T2" fmla="*/ 47 w 51"/>
                  <a:gd name="T3" fmla="*/ 32 h 51"/>
                  <a:gd name="T4" fmla="*/ 32 w 51"/>
                  <a:gd name="T5" fmla="*/ 3 h 51"/>
                  <a:gd name="T6" fmla="*/ 3 w 51"/>
                  <a:gd name="T7" fmla="*/ 19 h 51"/>
                  <a:gd name="T8" fmla="*/ 19 w 51"/>
                  <a:gd name="T9" fmla="*/ 48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1" h="51">
                    <a:moveTo>
                      <a:pt x="19" y="48"/>
                    </a:moveTo>
                    <a:cubicBezTo>
                      <a:pt x="31" y="51"/>
                      <a:pt x="44" y="44"/>
                      <a:pt x="47" y="32"/>
                    </a:cubicBezTo>
                    <a:cubicBezTo>
                      <a:pt x="51" y="20"/>
                      <a:pt x="44" y="7"/>
                      <a:pt x="32" y="3"/>
                    </a:cubicBezTo>
                    <a:cubicBezTo>
                      <a:pt x="19" y="0"/>
                      <a:pt x="7" y="7"/>
                      <a:pt x="3" y="19"/>
                    </a:cubicBezTo>
                    <a:cubicBezTo>
                      <a:pt x="0" y="31"/>
                      <a:pt x="7" y="44"/>
                      <a:pt x="19" y="48"/>
                    </a:cubicBezTo>
                    <a:close/>
                  </a:path>
                </a:pathLst>
              </a:custGeom>
              <a:solidFill>
                <a:srgbClr val="A92229"/>
              </a:solidFill>
              <a:ln>
                <a:noFill/>
              </a:ln>
            </p:spPr>
            <p:txBody>
              <a:bodyPr vert="horz" wrap="square" lIns="51435" tIns="25718" rIns="51435" bIns="25718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GB" sz="1600" b="1" kern="0" dirty="0">
                  <a:solidFill>
                    <a:prstClr val="black"/>
                  </a:solidFill>
                  <a:cs typeface="Arial" charset="0"/>
                </a:endParaRPr>
              </a:p>
            </p:txBody>
          </p:sp>
          <p:sp>
            <p:nvSpPr>
              <p:cNvPr id="2242" name="Freeform 7"/>
              <p:cNvSpPr>
                <a:spLocks/>
              </p:cNvSpPr>
              <p:nvPr/>
            </p:nvSpPr>
            <p:spPr bwMode="auto">
              <a:xfrm flipH="1">
                <a:off x="2064339" y="3016448"/>
                <a:ext cx="135877" cy="293949"/>
              </a:xfrm>
              <a:custGeom>
                <a:avLst/>
                <a:gdLst>
                  <a:gd name="T0" fmla="*/ 70 w 82"/>
                  <a:gd name="T1" fmla="*/ 0 h 223"/>
                  <a:gd name="T2" fmla="*/ 70 w 82"/>
                  <a:gd name="T3" fmla="*/ 0 h 223"/>
                  <a:gd name="T4" fmla="*/ 12 w 82"/>
                  <a:gd name="T5" fmla="*/ 0 h 223"/>
                  <a:gd name="T6" fmla="*/ 12 w 82"/>
                  <a:gd name="T7" fmla="*/ 0 h 223"/>
                  <a:gd name="T8" fmla="*/ 0 w 82"/>
                  <a:gd name="T9" fmla="*/ 12 h 223"/>
                  <a:gd name="T10" fmla="*/ 0 w 82"/>
                  <a:gd name="T11" fmla="*/ 100 h 223"/>
                  <a:gd name="T12" fmla="*/ 12 w 82"/>
                  <a:gd name="T13" fmla="*/ 112 h 223"/>
                  <a:gd name="T14" fmla="*/ 16 w 82"/>
                  <a:gd name="T15" fmla="*/ 112 h 223"/>
                  <a:gd name="T16" fmla="*/ 16 w 82"/>
                  <a:gd name="T17" fmla="*/ 211 h 223"/>
                  <a:gd name="T18" fmla="*/ 28 w 82"/>
                  <a:gd name="T19" fmla="*/ 223 h 223"/>
                  <a:gd name="T20" fmla="*/ 41 w 82"/>
                  <a:gd name="T21" fmla="*/ 211 h 223"/>
                  <a:gd name="T22" fmla="*/ 41 w 82"/>
                  <a:gd name="T23" fmla="*/ 121 h 223"/>
                  <a:gd name="T24" fmla="*/ 42 w 82"/>
                  <a:gd name="T25" fmla="*/ 121 h 223"/>
                  <a:gd name="T26" fmla="*/ 42 w 82"/>
                  <a:gd name="T27" fmla="*/ 211 h 223"/>
                  <a:gd name="T28" fmla="*/ 54 w 82"/>
                  <a:gd name="T29" fmla="*/ 223 h 223"/>
                  <a:gd name="T30" fmla="*/ 66 w 82"/>
                  <a:gd name="T31" fmla="*/ 211 h 223"/>
                  <a:gd name="T32" fmla="*/ 66 w 82"/>
                  <a:gd name="T33" fmla="*/ 112 h 223"/>
                  <a:gd name="T34" fmla="*/ 70 w 82"/>
                  <a:gd name="T35" fmla="*/ 112 h 223"/>
                  <a:gd name="T36" fmla="*/ 82 w 82"/>
                  <a:gd name="T37" fmla="*/ 100 h 223"/>
                  <a:gd name="T38" fmla="*/ 82 w 82"/>
                  <a:gd name="T39" fmla="*/ 12 h 223"/>
                  <a:gd name="T40" fmla="*/ 70 w 82"/>
                  <a:gd name="T41" fmla="*/ 0 h 2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82" h="223">
                    <a:moveTo>
                      <a:pt x="70" y="0"/>
                    </a:moveTo>
                    <a:cubicBezTo>
                      <a:pt x="70" y="0"/>
                      <a:pt x="70" y="0"/>
                      <a:pt x="70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6" y="0"/>
                      <a:pt x="0" y="5"/>
                      <a:pt x="0" y="12"/>
                    </a:cubicBezTo>
                    <a:cubicBezTo>
                      <a:pt x="0" y="100"/>
                      <a:pt x="0" y="100"/>
                      <a:pt x="0" y="100"/>
                    </a:cubicBezTo>
                    <a:cubicBezTo>
                      <a:pt x="0" y="107"/>
                      <a:pt x="6" y="112"/>
                      <a:pt x="12" y="112"/>
                    </a:cubicBezTo>
                    <a:cubicBezTo>
                      <a:pt x="14" y="112"/>
                      <a:pt x="15" y="112"/>
                      <a:pt x="16" y="112"/>
                    </a:cubicBezTo>
                    <a:cubicBezTo>
                      <a:pt x="16" y="211"/>
                      <a:pt x="16" y="211"/>
                      <a:pt x="16" y="211"/>
                    </a:cubicBezTo>
                    <a:cubicBezTo>
                      <a:pt x="16" y="218"/>
                      <a:pt x="22" y="223"/>
                      <a:pt x="28" y="223"/>
                    </a:cubicBezTo>
                    <a:cubicBezTo>
                      <a:pt x="35" y="223"/>
                      <a:pt x="41" y="218"/>
                      <a:pt x="41" y="211"/>
                    </a:cubicBezTo>
                    <a:cubicBezTo>
                      <a:pt x="41" y="121"/>
                      <a:pt x="41" y="121"/>
                      <a:pt x="41" y="121"/>
                    </a:cubicBezTo>
                    <a:cubicBezTo>
                      <a:pt x="42" y="121"/>
                      <a:pt x="42" y="121"/>
                      <a:pt x="42" y="121"/>
                    </a:cubicBezTo>
                    <a:cubicBezTo>
                      <a:pt x="42" y="211"/>
                      <a:pt x="42" y="211"/>
                      <a:pt x="42" y="211"/>
                    </a:cubicBezTo>
                    <a:cubicBezTo>
                      <a:pt x="42" y="218"/>
                      <a:pt x="47" y="223"/>
                      <a:pt x="54" y="223"/>
                    </a:cubicBezTo>
                    <a:cubicBezTo>
                      <a:pt x="61" y="223"/>
                      <a:pt x="66" y="218"/>
                      <a:pt x="66" y="211"/>
                    </a:cubicBezTo>
                    <a:cubicBezTo>
                      <a:pt x="66" y="112"/>
                      <a:pt x="66" y="112"/>
                      <a:pt x="66" y="112"/>
                    </a:cubicBezTo>
                    <a:cubicBezTo>
                      <a:pt x="67" y="112"/>
                      <a:pt x="69" y="112"/>
                      <a:pt x="70" y="112"/>
                    </a:cubicBezTo>
                    <a:cubicBezTo>
                      <a:pt x="76" y="112"/>
                      <a:pt x="82" y="107"/>
                      <a:pt x="82" y="100"/>
                    </a:cubicBezTo>
                    <a:cubicBezTo>
                      <a:pt x="82" y="12"/>
                      <a:pt x="82" y="12"/>
                      <a:pt x="82" y="12"/>
                    </a:cubicBezTo>
                    <a:cubicBezTo>
                      <a:pt x="82" y="5"/>
                      <a:pt x="76" y="0"/>
                      <a:pt x="70" y="0"/>
                    </a:cubicBezTo>
                    <a:close/>
                  </a:path>
                </a:pathLst>
              </a:custGeom>
              <a:solidFill>
                <a:srgbClr val="A92229"/>
              </a:solidFill>
              <a:ln>
                <a:noFill/>
              </a:ln>
            </p:spPr>
            <p:txBody>
              <a:bodyPr vert="horz" wrap="square" lIns="51435" tIns="25718" rIns="51435" bIns="25718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GB" sz="1600" b="1" kern="0" dirty="0">
                  <a:solidFill>
                    <a:prstClr val="black"/>
                  </a:solidFill>
                  <a:cs typeface="Arial" charset="0"/>
                </a:endParaRPr>
              </a:p>
            </p:txBody>
          </p:sp>
          <p:sp>
            <p:nvSpPr>
              <p:cNvPr id="2239" name="Freeform 6"/>
              <p:cNvSpPr>
                <a:spLocks/>
              </p:cNvSpPr>
              <p:nvPr/>
            </p:nvSpPr>
            <p:spPr bwMode="auto">
              <a:xfrm flipH="1">
                <a:off x="2280426" y="2933339"/>
                <a:ext cx="84483" cy="67491"/>
              </a:xfrm>
              <a:custGeom>
                <a:avLst/>
                <a:gdLst>
                  <a:gd name="T0" fmla="*/ 19 w 51"/>
                  <a:gd name="T1" fmla="*/ 48 h 51"/>
                  <a:gd name="T2" fmla="*/ 47 w 51"/>
                  <a:gd name="T3" fmla="*/ 32 h 51"/>
                  <a:gd name="T4" fmla="*/ 32 w 51"/>
                  <a:gd name="T5" fmla="*/ 3 h 51"/>
                  <a:gd name="T6" fmla="*/ 3 w 51"/>
                  <a:gd name="T7" fmla="*/ 19 h 51"/>
                  <a:gd name="T8" fmla="*/ 19 w 51"/>
                  <a:gd name="T9" fmla="*/ 48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1" h="51">
                    <a:moveTo>
                      <a:pt x="19" y="48"/>
                    </a:moveTo>
                    <a:cubicBezTo>
                      <a:pt x="31" y="51"/>
                      <a:pt x="44" y="44"/>
                      <a:pt x="47" y="32"/>
                    </a:cubicBezTo>
                    <a:cubicBezTo>
                      <a:pt x="51" y="20"/>
                      <a:pt x="44" y="7"/>
                      <a:pt x="32" y="3"/>
                    </a:cubicBezTo>
                    <a:cubicBezTo>
                      <a:pt x="19" y="0"/>
                      <a:pt x="7" y="7"/>
                      <a:pt x="3" y="19"/>
                    </a:cubicBezTo>
                    <a:cubicBezTo>
                      <a:pt x="0" y="31"/>
                      <a:pt x="7" y="44"/>
                      <a:pt x="19" y="48"/>
                    </a:cubicBezTo>
                    <a:close/>
                  </a:path>
                </a:pathLst>
              </a:custGeom>
              <a:solidFill>
                <a:srgbClr val="A92229"/>
              </a:solidFill>
              <a:ln>
                <a:noFill/>
              </a:ln>
            </p:spPr>
            <p:txBody>
              <a:bodyPr vert="horz" wrap="square" lIns="51435" tIns="25718" rIns="51435" bIns="25718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GB" sz="1600" b="1" kern="0" dirty="0">
                  <a:solidFill>
                    <a:prstClr val="black"/>
                  </a:solidFill>
                  <a:cs typeface="Arial" charset="0"/>
                </a:endParaRPr>
              </a:p>
            </p:txBody>
          </p:sp>
          <p:sp>
            <p:nvSpPr>
              <p:cNvPr id="2240" name="Freeform 7"/>
              <p:cNvSpPr>
                <a:spLocks/>
              </p:cNvSpPr>
              <p:nvPr/>
            </p:nvSpPr>
            <p:spPr bwMode="auto">
              <a:xfrm flipH="1">
                <a:off x="2255785" y="3016448"/>
                <a:ext cx="135877" cy="293949"/>
              </a:xfrm>
              <a:custGeom>
                <a:avLst/>
                <a:gdLst>
                  <a:gd name="T0" fmla="*/ 70 w 82"/>
                  <a:gd name="T1" fmla="*/ 0 h 223"/>
                  <a:gd name="T2" fmla="*/ 70 w 82"/>
                  <a:gd name="T3" fmla="*/ 0 h 223"/>
                  <a:gd name="T4" fmla="*/ 12 w 82"/>
                  <a:gd name="T5" fmla="*/ 0 h 223"/>
                  <a:gd name="T6" fmla="*/ 12 w 82"/>
                  <a:gd name="T7" fmla="*/ 0 h 223"/>
                  <a:gd name="T8" fmla="*/ 0 w 82"/>
                  <a:gd name="T9" fmla="*/ 12 h 223"/>
                  <a:gd name="T10" fmla="*/ 0 w 82"/>
                  <a:gd name="T11" fmla="*/ 100 h 223"/>
                  <a:gd name="T12" fmla="*/ 12 w 82"/>
                  <a:gd name="T13" fmla="*/ 112 h 223"/>
                  <a:gd name="T14" fmla="*/ 16 w 82"/>
                  <a:gd name="T15" fmla="*/ 112 h 223"/>
                  <a:gd name="T16" fmla="*/ 16 w 82"/>
                  <a:gd name="T17" fmla="*/ 211 h 223"/>
                  <a:gd name="T18" fmla="*/ 28 w 82"/>
                  <a:gd name="T19" fmla="*/ 223 h 223"/>
                  <a:gd name="T20" fmla="*/ 41 w 82"/>
                  <a:gd name="T21" fmla="*/ 211 h 223"/>
                  <a:gd name="T22" fmla="*/ 41 w 82"/>
                  <a:gd name="T23" fmla="*/ 121 h 223"/>
                  <a:gd name="T24" fmla="*/ 42 w 82"/>
                  <a:gd name="T25" fmla="*/ 121 h 223"/>
                  <a:gd name="T26" fmla="*/ 42 w 82"/>
                  <a:gd name="T27" fmla="*/ 211 h 223"/>
                  <a:gd name="T28" fmla="*/ 54 w 82"/>
                  <a:gd name="T29" fmla="*/ 223 h 223"/>
                  <a:gd name="T30" fmla="*/ 66 w 82"/>
                  <a:gd name="T31" fmla="*/ 211 h 223"/>
                  <a:gd name="T32" fmla="*/ 66 w 82"/>
                  <a:gd name="T33" fmla="*/ 112 h 223"/>
                  <a:gd name="T34" fmla="*/ 70 w 82"/>
                  <a:gd name="T35" fmla="*/ 112 h 223"/>
                  <a:gd name="T36" fmla="*/ 82 w 82"/>
                  <a:gd name="T37" fmla="*/ 100 h 223"/>
                  <a:gd name="T38" fmla="*/ 82 w 82"/>
                  <a:gd name="T39" fmla="*/ 12 h 223"/>
                  <a:gd name="T40" fmla="*/ 70 w 82"/>
                  <a:gd name="T41" fmla="*/ 0 h 2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82" h="223">
                    <a:moveTo>
                      <a:pt x="70" y="0"/>
                    </a:moveTo>
                    <a:cubicBezTo>
                      <a:pt x="70" y="0"/>
                      <a:pt x="70" y="0"/>
                      <a:pt x="70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6" y="0"/>
                      <a:pt x="0" y="5"/>
                      <a:pt x="0" y="12"/>
                    </a:cubicBezTo>
                    <a:cubicBezTo>
                      <a:pt x="0" y="100"/>
                      <a:pt x="0" y="100"/>
                      <a:pt x="0" y="100"/>
                    </a:cubicBezTo>
                    <a:cubicBezTo>
                      <a:pt x="0" y="107"/>
                      <a:pt x="6" y="112"/>
                      <a:pt x="12" y="112"/>
                    </a:cubicBezTo>
                    <a:cubicBezTo>
                      <a:pt x="14" y="112"/>
                      <a:pt x="15" y="112"/>
                      <a:pt x="16" y="112"/>
                    </a:cubicBezTo>
                    <a:cubicBezTo>
                      <a:pt x="16" y="211"/>
                      <a:pt x="16" y="211"/>
                      <a:pt x="16" y="211"/>
                    </a:cubicBezTo>
                    <a:cubicBezTo>
                      <a:pt x="16" y="218"/>
                      <a:pt x="22" y="223"/>
                      <a:pt x="28" y="223"/>
                    </a:cubicBezTo>
                    <a:cubicBezTo>
                      <a:pt x="35" y="223"/>
                      <a:pt x="41" y="218"/>
                      <a:pt x="41" y="211"/>
                    </a:cubicBezTo>
                    <a:cubicBezTo>
                      <a:pt x="41" y="121"/>
                      <a:pt x="41" y="121"/>
                      <a:pt x="41" y="121"/>
                    </a:cubicBezTo>
                    <a:cubicBezTo>
                      <a:pt x="42" y="121"/>
                      <a:pt x="42" y="121"/>
                      <a:pt x="42" y="121"/>
                    </a:cubicBezTo>
                    <a:cubicBezTo>
                      <a:pt x="42" y="211"/>
                      <a:pt x="42" y="211"/>
                      <a:pt x="42" y="211"/>
                    </a:cubicBezTo>
                    <a:cubicBezTo>
                      <a:pt x="42" y="218"/>
                      <a:pt x="47" y="223"/>
                      <a:pt x="54" y="223"/>
                    </a:cubicBezTo>
                    <a:cubicBezTo>
                      <a:pt x="61" y="223"/>
                      <a:pt x="66" y="218"/>
                      <a:pt x="66" y="211"/>
                    </a:cubicBezTo>
                    <a:cubicBezTo>
                      <a:pt x="66" y="112"/>
                      <a:pt x="66" y="112"/>
                      <a:pt x="66" y="112"/>
                    </a:cubicBezTo>
                    <a:cubicBezTo>
                      <a:pt x="67" y="112"/>
                      <a:pt x="69" y="112"/>
                      <a:pt x="70" y="112"/>
                    </a:cubicBezTo>
                    <a:cubicBezTo>
                      <a:pt x="76" y="112"/>
                      <a:pt x="82" y="107"/>
                      <a:pt x="82" y="100"/>
                    </a:cubicBezTo>
                    <a:cubicBezTo>
                      <a:pt x="82" y="12"/>
                      <a:pt x="82" y="12"/>
                      <a:pt x="82" y="12"/>
                    </a:cubicBezTo>
                    <a:cubicBezTo>
                      <a:pt x="82" y="5"/>
                      <a:pt x="76" y="0"/>
                      <a:pt x="70" y="0"/>
                    </a:cubicBezTo>
                    <a:close/>
                  </a:path>
                </a:pathLst>
              </a:custGeom>
              <a:solidFill>
                <a:srgbClr val="A92229"/>
              </a:solidFill>
              <a:ln>
                <a:noFill/>
              </a:ln>
            </p:spPr>
            <p:txBody>
              <a:bodyPr vert="horz" wrap="square" lIns="51435" tIns="25718" rIns="51435" bIns="25718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GB" sz="1600" b="1" kern="0" dirty="0">
                  <a:solidFill>
                    <a:prstClr val="black"/>
                  </a:solidFill>
                  <a:cs typeface="Arial" charset="0"/>
                </a:endParaRPr>
              </a:p>
            </p:txBody>
          </p:sp>
          <p:sp>
            <p:nvSpPr>
              <p:cNvPr id="2237" name="Freeform 6"/>
              <p:cNvSpPr>
                <a:spLocks/>
              </p:cNvSpPr>
              <p:nvPr/>
            </p:nvSpPr>
            <p:spPr bwMode="auto">
              <a:xfrm flipH="1">
                <a:off x="1706085" y="3332361"/>
                <a:ext cx="84483" cy="67491"/>
              </a:xfrm>
              <a:custGeom>
                <a:avLst/>
                <a:gdLst>
                  <a:gd name="T0" fmla="*/ 19 w 51"/>
                  <a:gd name="T1" fmla="*/ 48 h 51"/>
                  <a:gd name="T2" fmla="*/ 47 w 51"/>
                  <a:gd name="T3" fmla="*/ 32 h 51"/>
                  <a:gd name="T4" fmla="*/ 32 w 51"/>
                  <a:gd name="T5" fmla="*/ 3 h 51"/>
                  <a:gd name="T6" fmla="*/ 3 w 51"/>
                  <a:gd name="T7" fmla="*/ 19 h 51"/>
                  <a:gd name="T8" fmla="*/ 19 w 51"/>
                  <a:gd name="T9" fmla="*/ 48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1" h="51">
                    <a:moveTo>
                      <a:pt x="19" y="48"/>
                    </a:moveTo>
                    <a:cubicBezTo>
                      <a:pt x="31" y="51"/>
                      <a:pt x="44" y="44"/>
                      <a:pt x="47" y="32"/>
                    </a:cubicBezTo>
                    <a:cubicBezTo>
                      <a:pt x="51" y="20"/>
                      <a:pt x="44" y="7"/>
                      <a:pt x="32" y="3"/>
                    </a:cubicBezTo>
                    <a:cubicBezTo>
                      <a:pt x="19" y="0"/>
                      <a:pt x="7" y="7"/>
                      <a:pt x="3" y="19"/>
                    </a:cubicBezTo>
                    <a:cubicBezTo>
                      <a:pt x="0" y="31"/>
                      <a:pt x="7" y="44"/>
                      <a:pt x="19" y="48"/>
                    </a:cubicBezTo>
                    <a:close/>
                  </a:path>
                </a:pathLst>
              </a:custGeom>
              <a:solidFill>
                <a:srgbClr val="A92229"/>
              </a:solidFill>
              <a:ln>
                <a:noFill/>
              </a:ln>
            </p:spPr>
            <p:txBody>
              <a:bodyPr vert="horz" wrap="square" lIns="51435" tIns="25718" rIns="51435" bIns="25718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GB" sz="1600" b="1" kern="0" dirty="0">
                  <a:solidFill>
                    <a:prstClr val="black"/>
                  </a:solidFill>
                  <a:cs typeface="Arial" charset="0"/>
                </a:endParaRPr>
              </a:p>
            </p:txBody>
          </p:sp>
          <p:sp>
            <p:nvSpPr>
              <p:cNvPr id="2238" name="Freeform 7"/>
              <p:cNvSpPr>
                <a:spLocks/>
              </p:cNvSpPr>
              <p:nvPr/>
            </p:nvSpPr>
            <p:spPr bwMode="auto">
              <a:xfrm flipH="1">
                <a:off x="1681444" y="3415470"/>
                <a:ext cx="135877" cy="293949"/>
              </a:xfrm>
              <a:custGeom>
                <a:avLst/>
                <a:gdLst>
                  <a:gd name="T0" fmla="*/ 70 w 82"/>
                  <a:gd name="T1" fmla="*/ 0 h 223"/>
                  <a:gd name="T2" fmla="*/ 70 w 82"/>
                  <a:gd name="T3" fmla="*/ 0 h 223"/>
                  <a:gd name="T4" fmla="*/ 12 w 82"/>
                  <a:gd name="T5" fmla="*/ 0 h 223"/>
                  <a:gd name="T6" fmla="*/ 12 w 82"/>
                  <a:gd name="T7" fmla="*/ 0 h 223"/>
                  <a:gd name="T8" fmla="*/ 0 w 82"/>
                  <a:gd name="T9" fmla="*/ 12 h 223"/>
                  <a:gd name="T10" fmla="*/ 0 w 82"/>
                  <a:gd name="T11" fmla="*/ 100 h 223"/>
                  <a:gd name="T12" fmla="*/ 12 w 82"/>
                  <a:gd name="T13" fmla="*/ 112 h 223"/>
                  <a:gd name="T14" fmla="*/ 16 w 82"/>
                  <a:gd name="T15" fmla="*/ 112 h 223"/>
                  <a:gd name="T16" fmla="*/ 16 w 82"/>
                  <a:gd name="T17" fmla="*/ 211 h 223"/>
                  <a:gd name="T18" fmla="*/ 28 w 82"/>
                  <a:gd name="T19" fmla="*/ 223 h 223"/>
                  <a:gd name="T20" fmla="*/ 41 w 82"/>
                  <a:gd name="T21" fmla="*/ 211 h 223"/>
                  <a:gd name="T22" fmla="*/ 41 w 82"/>
                  <a:gd name="T23" fmla="*/ 121 h 223"/>
                  <a:gd name="T24" fmla="*/ 42 w 82"/>
                  <a:gd name="T25" fmla="*/ 121 h 223"/>
                  <a:gd name="T26" fmla="*/ 42 w 82"/>
                  <a:gd name="T27" fmla="*/ 211 h 223"/>
                  <a:gd name="T28" fmla="*/ 54 w 82"/>
                  <a:gd name="T29" fmla="*/ 223 h 223"/>
                  <a:gd name="T30" fmla="*/ 66 w 82"/>
                  <a:gd name="T31" fmla="*/ 211 h 223"/>
                  <a:gd name="T32" fmla="*/ 66 w 82"/>
                  <a:gd name="T33" fmla="*/ 112 h 223"/>
                  <a:gd name="T34" fmla="*/ 70 w 82"/>
                  <a:gd name="T35" fmla="*/ 112 h 223"/>
                  <a:gd name="T36" fmla="*/ 82 w 82"/>
                  <a:gd name="T37" fmla="*/ 100 h 223"/>
                  <a:gd name="T38" fmla="*/ 82 w 82"/>
                  <a:gd name="T39" fmla="*/ 12 h 223"/>
                  <a:gd name="T40" fmla="*/ 70 w 82"/>
                  <a:gd name="T41" fmla="*/ 0 h 2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82" h="223">
                    <a:moveTo>
                      <a:pt x="70" y="0"/>
                    </a:moveTo>
                    <a:cubicBezTo>
                      <a:pt x="70" y="0"/>
                      <a:pt x="70" y="0"/>
                      <a:pt x="70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6" y="0"/>
                      <a:pt x="0" y="5"/>
                      <a:pt x="0" y="12"/>
                    </a:cubicBezTo>
                    <a:cubicBezTo>
                      <a:pt x="0" y="100"/>
                      <a:pt x="0" y="100"/>
                      <a:pt x="0" y="100"/>
                    </a:cubicBezTo>
                    <a:cubicBezTo>
                      <a:pt x="0" y="107"/>
                      <a:pt x="6" y="112"/>
                      <a:pt x="12" y="112"/>
                    </a:cubicBezTo>
                    <a:cubicBezTo>
                      <a:pt x="14" y="112"/>
                      <a:pt x="15" y="112"/>
                      <a:pt x="16" y="112"/>
                    </a:cubicBezTo>
                    <a:cubicBezTo>
                      <a:pt x="16" y="211"/>
                      <a:pt x="16" y="211"/>
                      <a:pt x="16" y="211"/>
                    </a:cubicBezTo>
                    <a:cubicBezTo>
                      <a:pt x="16" y="218"/>
                      <a:pt x="22" y="223"/>
                      <a:pt x="28" y="223"/>
                    </a:cubicBezTo>
                    <a:cubicBezTo>
                      <a:pt x="35" y="223"/>
                      <a:pt x="41" y="218"/>
                      <a:pt x="41" y="211"/>
                    </a:cubicBezTo>
                    <a:cubicBezTo>
                      <a:pt x="41" y="121"/>
                      <a:pt x="41" y="121"/>
                      <a:pt x="41" y="121"/>
                    </a:cubicBezTo>
                    <a:cubicBezTo>
                      <a:pt x="42" y="121"/>
                      <a:pt x="42" y="121"/>
                      <a:pt x="42" y="121"/>
                    </a:cubicBezTo>
                    <a:cubicBezTo>
                      <a:pt x="42" y="211"/>
                      <a:pt x="42" y="211"/>
                      <a:pt x="42" y="211"/>
                    </a:cubicBezTo>
                    <a:cubicBezTo>
                      <a:pt x="42" y="218"/>
                      <a:pt x="47" y="223"/>
                      <a:pt x="54" y="223"/>
                    </a:cubicBezTo>
                    <a:cubicBezTo>
                      <a:pt x="61" y="223"/>
                      <a:pt x="66" y="218"/>
                      <a:pt x="66" y="211"/>
                    </a:cubicBezTo>
                    <a:cubicBezTo>
                      <a:pt x="66" y="112"/>
                      <a:pt x="66" y="112"/>
                      <a:pt x="66" y="112"/>
                    </a:cubicBezTo>
                    <a:cubicBezTo>
                      <a:pt x="67" y="112"/>
                      <a:pt x="69" y="112"/>
                      <a:pt x="70" y="112"/>
                    </a:cubicBezTo>
                    <a:cubicBezTo>
                      <a:pt x="76" y="112"/>
                      <a:pt x="82" y="107"/>
                      <a:pt x="82" y="100"/>
                    </a:cubicBezTo>
                    <a:cubicBezTo>
                      <a:pt x="82" y="12"/>
                      <a:pt x="82" y="12"/>
                      <a:pt x="82" y="12"/>
                    </a:cubicBezTo>
                    <a:cubicBezTo>
                      <a:pt x="82" y="5"/>
                      <a:pt x="76" y="0"/>
                      <a:pt x="70" y="0"/>
                    </a:cubicBezTo>
                    <a:close/>
                  </a:path>
                </a:pathLst>
              </a:custGeom>
              <a:solidFill>
                <a:srgbClr val="A92229"/>
              </a:solidFill>
              <a:ln>
                <a:noFill/>
              </a:ln>
            </p:spPr>
            <p:txBody>
              <a:bodyPr vert="horz" wrap="square" lIns="51435" tIns="25718" rIns="51435" bIns="25718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GB" sz="1600" b="1" kern="0" dirty="0">
                  <a:solidFill>
                    <a:prstClr val="black"/>
                  </a:solidFill>
                  <a:cs typeface="Arial" charset="0"/>
                </a:endParaRPr>
              </a:p>
            </p:txBody>
          </p:sp>
          <p:sp>
            <p:nvSpPr>
              <p:cNvPr id="2235" name="Freeform 6"/>
              <p:cNvSpPr>
                <a:spLocks/>
              </p:cNvSpPr>
              <p:nvPr/>
            </p:nvSpPr>
            <p:spPr bwMode="auto">
              <a:xfrm flipH="1">
                <a:off x="1897532" y="3332361"/>
                <a:ext cx="84483" cy="67491"/>
              </a:xfrm>
              <a:custGeom>
                <a:avLst/>
                <a:gdLst>
                  <a:gd name="T0" fmla="*/ 19 w 51"/>
                  <a:gd name="T1" fmla="*/ 48 h 51"/>
                  <a:gd name="T2" fmla="*/ 47 w 51"/>
                  <a:gd name="T3" fmla="*/ 32 h 51"/>
                  <a:gd name="T4" fmla="*/ 32 w 51"/>
                  <a:gd name="T5" fmla="*/ 3 h 51"/>
                  <a:gd name="T6" fmla="*/ 3 w 51"/>
                  <a:gd name="T7" fmla="*/ 19 h 51"/>
                  <a:gd name="T8" fmla="*/ 19 w 51"/>
                  <a:gd name="T9" fmla="*/ 48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1" h="51">
                    <a:moveTo>
                      <a:pt x="19" y="48"/>
                    </a:moveTo>
                    <a:cubicBezTo>
                      <a:pt x="31" y="51"/>
                      <a:pt x="44" y="44"/>
                      <a:pt x="47" y="32"/>
                    </a:cubicBezTo>
                    <a:cubicBezTo>
                      <a:pt x="51" y="20"/>
                      <a:pt x="44" y="7"/>
                      <a:pt x="32" y="3"/>
                    </a:cubicBezTo>
                    <a:cubicBezTo>
                      <a:pt x="19" y="0"/>
                      <a:pt x="7" y="7"/>
                      <a:pt x="3" y="19"/>
                    </a:cubicBezTo>
                    <a:cubicBezTo>
                      <a:pt x="0" y="31"/>
                      <a:pt x="7" y="44"/>
                      <a:pt x="19" y="48"/>
                    </a:cubicBezTo>
                    <a:close/>
                  </a:path>
                </a:pathLst>
              </a:custGeom>
              <a:solidFill>
                <a:srgbClr val="A92229"/>
              </a:solidFill>
              <a:ln>
                <a:noFill/>
              </a:ln>
            </p:spPr>
            <p:txBody>
              <a:bodyPr vert="horz" wrap="square" lIns="51435" tIns="25718" rIns="51435" bIns="25718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GB" sz="1600" b="1" kern="0" dirty="0">
                  <a:solidFill>
                    <a:prstClr val="black"/>
                  </a:solidFill>
                  <a:cs typeface="Arial" charset="0"/>
                </a:endParaRPr>
              </a:p>
            </p:txBody>
          </p:sp>
          <p:sp>
            <p:nvSpPr>
              <p:cNvPr id="2236" name="Freeform 7"/>
              <p:cNvSpPr>
                <a:spLocks/>
              </p:cNvSpPr>
              <p:nvPr/>
            </p:nvSpPr>
            <p:spPr bwMode="auto">
              <a:xfrm flipH="1">
                <a:off x="1872891" y="3415470"/>
                <a:ext cx="135877" cy="293949"/>
              </a:xfrm>
              <a:custGeom>
                <a:avLst/>
                <a:gdLst>
                  <a:gd name="T0" fmla="*/ 70 w 82"/>
                  <a:gd name="T1" fmla="*/ 0 h 223"/>
                  <a:gd name="T2" fmla="*/ 70 w 82"/>
                  <a:gd name="T3" fmla="*/ 0 h 223"/>
                  <a:gd name="T4" fmla="*/ 12 w 82"/>
                  <a:gd name="T5" fmla="*/ 0 h 223"/>
                  <a:gd name="T6" fmla="*/ 12 w 82"/>
                  <a:gd name="T7" fmla="*/ 0 h 223"/>
                  <a:gd name="T8" fmla="*/ 0 w 82"/>
                  <a:gd name="T9" fmla="*/ 12 h 223"/>
                  <a:gd name="T10" fmla="*/ 0 w 82"/>
                  <a:gd name="T11" fmla="*/ 100 h 223"/>
                  <a:gd name="T12" fmla="*/ 12 w 82"/>
                  <a:gd name="T13" fmla="*/ 112 h 223"/>
                  <a:gd name="T14" fmla="*/ 16 w 82"/>
                  <a:gd name="T15" fmla="*/ 112 h 223"/>
                  <a:gd name="T16" fmla="*/ 16 w 82"/>
                  <a:gd name="T17" fmla="*/ 211 h 223"/>
                  <a:gd name="T18" fmla="*/ 28 w 82"/>
                  <a:gd name="T19" fmla="*/ 223 h 223"/>
                  <a:gd name="T20" fmla="*/ 41 w 82"/>
                  <a:gd name="T21" fmla="*/ 211 h 223"/>
                  <a:gd name="T22" fmla="*/ 41 w 82"/>
                  <a:gd name="T23" fmla="*/ 121 h 223"/>
                  <a:gd name="T24" fmla="*/ 42 w 82"/>
                  <a:gd name="T25" fmla="*/ 121 h 223"/>
                  <a:gd name="T26" fmla="*/ 42 w 82"/>
                  <a:gd name="T27" fmla="*/ 211 h 223"/>
                  <a:gd name="T28" fmla="*/ 54 w 82"/>
                  <a:gd name="T29" fmla="*/ 223 h 223"/>
                  <a:gd name="T30" fmla="*/ 66 w 82"/>
                  <a:gd name="T31" fmla="*/ 211 h 223"/>
                  <a:gd name="T32" fmla="*/ 66 w 82"/>
                  <a:gd name="T33" fmla="*/ 112 h 223"/>
                  <a:gd name="T34" fmla="*/ 70 w 82"/>
                  <a:gd name="T35" fmla="*/ 112 h 223"/>
                  <a:gd name="T36" fmla="*/ 82 w 82"/>
                  <a:gd name="T37" fmla="*/ 100 h 223"/>
                  <a:gd name="T38" fmla="*/ 82 w 82"/>
                  <a:gd name="T39" fmla="*/ 12 h 223"/>
                  <a:gd name="T40" fmla="*/ 70 w 82"/>
                  <a:gd name="T41" fmla="*/ 0 h 2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82" h="223">
                    <a:moveTo>
                      <a:pt x="70" y="0"/>
                    </a:moveTo>
                    <a:cubicBezTo>
                      <a:pt x="70" y="0"/>
                      <a:pt x="70" y="0"/>
                      <a:pt x="70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6" y="0"/>
                      <a:pt x="0" y="5"/>
                      <a:pt x="0" y="12"/>
                    </a:cubicBezTo>
                    <a:cubicBezTo>
                      <a:pt x="0" y="100"/>
                      <a:pt x="0" y="100"/>
                      <a:pt x="0" y="100"/>
                    </a:cubicBezTo>
                    <a:cubicBezTo>
                      <a:pt x="0" y="107"/>
                      <a:pt x="6" y="112"/>
                      <a:pt x="12" y="112"/>
                    </a:cubicBezTo>
                    <a:cubicBezTo>
                      <a:pt x="14" y="112"/>
                      <a:pt x="15" y="112"/>
                      <a:pt x="16" y="112"/>
                    </a:cubicBezTo>
                    <a:cubicBezTo>
                      <a:pt x="16" y="211"/>
                      <a:pt x="16" y="211"/>
                      <a:pt x="16" y="211"/>
                    </a:cubicBezTo>
                    <a:cubicBezTo>
                      <a:pt x="16" y="218"/>
                      <a:pt x="22" y="223"/>
                      <a:pt x="28" y="223"/>
                    </a:cubicBezTo>
                    <a:cubicBezTo>
                      <a:pt x="35" y="223"/>
                      <a:pt x="41" y="218"/>
                      <a:pt x="41" y="211"/>
                    </a:cubicBezTo>
                    <a:cubicBezTo>
                      <a:pt x="41" y="121"/>
                      <a:pt x="41" y="121"/>
                      <a:pt x="41" y="121"/>
                    </a:cubicBezTo>
                    <a:cubicBezTo>
                      <a:pt x="42" y="121"/>
                      <a:pt x="42" y="121"/>
                      <a:pt x="42" y="121"/>
                    </a:cubicBezTo>
                    <a:cubicBezTo>
                      <a:pt x="42" y="211"/>
                      <a:pt x="42" y="211"/>
                      <a:pt x="42" y="211"/>
                    </a:cubicBezTo>
                    <a:cubicBezTo>
                      <a:pt x="42" y="218"/>
                      <a:pt x="47" y="223"/>
                      <a:pt x="54" y="223"/>
                    </a:cubicBezTo>
                    <a:cubicBezTo>
                      <a:pt x="61" y="223"/>
                      <a:pt x="66" y="218"/>
                      <a:pt x="66" y="211"/>
                    </a:cubicBezTo>
                    <a:cubicBezTo>
                      <a:pt x="66" y="112"/>
                      <a:pt x="66" y="112"/>
                      <a:pt x="66" y="112"/>
                    </a:cubicBezTo>
                    <a:cubicBezTo>
                      <a:pt x="67" y="112"/>
                      <a:pt x="69" y="112"/>
                      <a:pt x="70" y="112"/>
                    </a:cubicBezTo>
                    <a:cubicBezTo>
                      <a:pt x="76" y="112"/>
                      <a:pt x="82" y="107"/>
                      <a:pt x="82" y="100"/>
                    </a:cubicBezTo>
                    <a:cubicBezTo>
                      <a:pt x="82" y="12"/>
                      <a:pt x="82" y="12"/>
                      <a:pt x="82" y="12"/>
                    </a:cubicBezTo>
                    <a:cubicBezTo>
                      <a:pt x="82" y="5"/>
                      <a:pt x="76" y="0"/>
                      <a:pt x="70" y="0"/>
                    </a:cubicBezTo>
                    <a:close/>
                  </a:path>
                </a:pathLst>
              </a:custGeom>
              <a:solidFill>
                <a:srgbClr val="A92229"/>
              </a:solidFill>
              <a:ln>
                <a:noFill/>
              </a:ln>
            </p:spPr>
            <p:txBody>
              <a:bodyPr vert="horz" wrap="square" lIns="51435" tIns="25718" rIns="51435" bIns="25718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GB" sz="1600" b="1" kern="0" dirty="0">
                  <a:solidFill>
                    <a:prstClr val="black"/>
                  </a:solidFill>
                  <a:cs typeface="Arial" charset="0"/>
                </a:endParaRPr>
              </a:p>
            </p:txBody>
          </p:sp>
          <p:sp>
            <p:nvSpPr>
              <p:cNvPr id="2233" name="Freeform 6"/>
              <p:cNvSpPr>
                <a:spLocks/>
              </p:cNvSpPr>
              <p:nvPr/>
            </p:nvSpPr>
            <p:spPr bwMode="auto">
              <a:xfrm flipH="1">
                <a:off x="2088980" y="3332361"/>
                <a:ext cx="84483" cy="67491"/>
              </a:xfrm>
              <a:custGeom>
                <a:avLst/>
                <a:gdLst>
                  <a:gd name="T0" fmla="*/ 19 w 51"/>
                  <a:gd name="T1" fmla="*/ 48 h 51"/>
                  <a:gd name="T2" fmla="*/ 47 w 51"/>
                  <a:gd name="T3" fmla="*/ 32 h 51"/>
                  <a:gd name="T4" fmla="*/ 32 w 51"/>
                  <a:gd name="T5" fmla="*/ 3 h 51"/>
                  <a:gd name="T6" fmla="*/ 3 w 51"/>
                  <a:gd name="T7" fmla="*/ 19 h 51"/>
                  <a:gd name="T8" fmla="*/ 19 w 51"/>
                  <a:gd name="T9" fmla="*/ 48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1" h="51">
                    <a:moveTo>
                      <a:pt x="19" y="48"/>
                    </a:moveTo>
                    <a:cubicBezTo>
                      <a:pt x="31" y="51"/>
                      <a:pt x="44" y="44"/>
                      <a:pt x="47" y="32"/>
                    </a:cubicBezTo>
                    <a:cubicBezTo>
                      <a:pt x="51" y="20"/>
                      <a:pt x="44" y="7"/>
                      <a:pt x="32" y="3"/>
                    </a:cubicBezTo>
                    <a:cubicBezTo>
                      <a:pt x="19" y="0"/>
                      <a:pt x="7" y="7"/>
                      <a:pt x="3" y="19"/>
                    </a:cubicBezTo>
                    <a:cubicBezTo>
                      <a:pt x="0" y="31"/>
                      <a:pt x="7" y="44"/>
                      <a:pt x="19" y="48"/>
                    </a:cubicBezTo>
                    <a:close/>
                  </a:path>
                </a:pathLst>
              </a:custGeom>
              <a:solidFill>
                <a:srgbClr val="A92229"/>
              </a:solidFill>
              <a:ln>
                <a:noFill/>
              </a:ln>
            </p:spPr>
            <p:txBody>
              <a:bodyPr vert="horz" wrap="square" lIns="51435" tIns="25718" rIns="51435" bIns="25718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GB" sz="1600" b="1" kern="0" dirty="0">
                  <a:solidFill>
                    <a:prstClr val="black"/>
                  </a:solidFill>
                  <a:cs typeface="Arial" charset="0"/>
                </a:endParaRPr>
              </a:p>
            </p:txBody>
          </p:sp>
          <p:sp>
            <p:nvSpPr>
              <p:cNvPr id="2234" name="Freeform 7"/>
              <p:cNvSpPr>
                <a:spLocks/>
              </p:cNvSpPr>
              <p:nvPr/>
            </p:nvSpPr>
            <p:spPr bwMode="auto">
              <a:xfrm flipH="1">
                <a:off x="2064339" y="3415470"/>
                <a:ext cx="135877" cy="293949"/>
              </a:xfrm>
              <a:custGeom>
                <a:avLst/>
                <a:gdLst>
                  <a:gd name="T0" fmla="*/ 70 w 82"/>
                  <a:gd name="T1" fmla="*/ 0 h 223"/>
                  <a:gd name="T2" fmla="*/ 70 w 82"/>
                  <a:gd name="T3" fmla="*/ 0 h 223"/>
                  <a:gd name="T4" fmla="*/ 12 w 82"/>
                  <a:gd name="T5" fmla="*/ 0 h 223"/>
                  <a:gd name="T6" fmla="*/ 12 w 82"/>
                  <a:gd name="T7" fmla="*/ 0 h 223"/>
                  <a:gd name="T8" fmla="*/ 0 w 82"/>
                  <a:gd name="T9" fmla="*/ 12 h 223"/>
                  <a:gd name="T10" fmla="*/ 0 w 82"/>
                  <a:gd name="T11" fmla="*/ 100 h 223"/>
                  <a:gd name="T12" fmla="*/ 12 w 82"/>
                  <a:gd name="T13" fmla="*/ 112 h 223"/>
                  <a:gd name="T14" fmla="*/ 16 w 82"/>
                  <a:gd name="T15" fmla="*/ 112 h 223"/>
                  <a:gd name="T16" fmla="*/ 16 w 82"/>
                  <a:gd name="T17" fmla="*/ 211 h 223"/>
                  <a:gd name="T18" fmla="*/ 28 w 82"/>
                  <a:gd name="T19" fmla="*/ 223 h 223"/>
                  <a:gd name="T20" fmla="*/ 41 w 82"/>
                  <a:gd name="T21" fmla="*/ 211 h 223"/>
                  <a:gd name="T22" fmla="*/ 41 w 82"/>
                  <a:gd name="T23" fmla="*/ 121 h 223"/>
                  <a:gd name="T24" fmla="*/ 42 w 82"/>
                  <a:gd name="T25" fmla="*/ 121 h 223"/>
                  <a:gd name="T26" fmla="*/ 42 w 82"/>
                  <a:gd name="T27" fmla="*/ 211 h 223"/>
                  <a:gd name="T28" fmla="*/ 54 w 82"/>
                  <a:gd name="T29" fmla="*/ 223 h 223"/>
                  <a:gd name="T30" fmla="*/ 66 w 82"/>
                  <a:gd name="T31" fmla="*/ 211 h 223"/>
                  <a:gd name="T32" fmla="*/ 66 w 82"/>
                  <a:gd name="T33" fmla="*/ 112 h 223"/>
                  <a:gd name="T34" fmla="*/ 70 w 82"/>
                  <a:gd name="T35" fmla="*/ 112 h 223"/>
                  <a:gd name="T36" fmla="*/ 82 w 82"/>
                  <a:gd name="T37" fmla="*/ 100 h 223"/>
                  <a:gd name="T38" fmla="*/ 82 w 82"/>
                  <a:gd name="T39" fmla="*/ 12 h 223"/>
                  <a:gd name="T40" fmla="*/ 70 w 82"/>
                  <a:gd name="T41" fmla="*/ 0 h 2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82" h="223">
                    <a:moveTo>
                      <a:pt x="70" y="0"/>
                    </a:moveTo>
                    <a:cubicBezTo>
                      <a:pt x="70" y="0"/>
                      <a:pt x="70" y="0"/>
                      <a:pt x="70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6" y="0"/>
                      <a:pt x="0" y="5"/>
                      <a:pt x="0" y="12"/>
                    </a:cubicBezTo>
                    <a:cubicBezTo>
                      <a:pt x="0" y="100"/>
                      <a:pt x="0" y="100"/>
                      <a:pt x="0" y="100"/>
                    </a:cubicBezTo>
                    <a:cubicBezTo>
                      <a:pt x="0" y="107"/>
                      <a:pt x="6" y="112"/>
                      <a:pt x="12" y="112"/>
                    </a:cubicBezTo>
                    <a:cubicBezTo>
                      <a:pt x="14" y="112"/>
                      <a:pt x="15" y="112"/>
                      <a:pt x="16" y="112"/>
                    </a:cubicBezTo>
                    <a:cubicBezTo>
                      <a:pt x="16" y="211"/>
                      <a:pt x="16" y="211"/>
                      <a:pt x="16" y="211"/>
                    </a:cubicBezTo>
                    <a:cubicBezTo>
                      <a:pt x="16" y="218"/>
                      <a:pt x="22" y="223"/>
                      <a:pt x="28" y="223"/>
                    </a:cubicBezTo>
                    <a:cubicBezTo>
                      <a:pt x="35" y="223"/>
                      <a:pt x="41" y="218"/>
                      <a:pt x="41" y="211"/>
                    </a:cubicBezTo>
                    <a:cubicBezTo>
                      <a:pt x="41" y="121"/>
                      <a:pt x="41" y="121"/>
                      <a:pt x="41" y="121"/>
                    </a:cubicBezTo>
                    <a:cubicBezTo>
                      <a:pt x="42" y="121"/>
                      <a:pt x="42" y="121"/>
                      <a:pt x="42" y="121"/>
                    </a:cubicBezTo>
                    <a:cubicBezTo>
                      <a:pt x="42" y="211"/>
                      <a:pt x="42" y="211"/>
                      <a:pt x="42" y="211"/>
                    </a:cubicBezTo>
                    <a:cubicBezTo>
                      <a:pt x="42" y="218"/>
                      <a:pt x="47" y="223"/>
                      <a:pt x="54" y="223"/>
                    </a:cubicBezTo>
                    <a:cubicBezTo>
                      <a:pt x="61" y="223"/>
                      <a:pt x="66" y="218"/>
                      <a:pt x="66" y="211"/>
                    </a:cubicBezTo>
                    <a:cubicBezTo>
                      <a:pt x="66" y="112"/>
                      <a:pt x="66" y="112"/>
                      <a:pt x="66" y="112"/>
                    </a:cubicBezTo>
                    <a:cubicBezTo>
                      <a:pt x="67" y="112"/>
                      <a:pt x="69" y="112"/>
                      <a:pt x="70" y="112"/>
                    </a:cubicBezTo>
                    <a:cubicBezTo>
                      <a:pt x="76" y="112"/>
                      <a:pt x="82" y="107"/>
                      <a:pt x="82" y="100"/>
                    </a:cubicBezTo>
                    <a:cubicBezTo>
                      <a:pt x="82" y="12"/>
                      <a:pt x="82" y="12"/>
                      <a:pt x="82" y="12"/>
                    </a:cubicBezTo>
                    <a:cubicBezTo>
                      <a:pt x="82" y="5"/>
                      <a:pt x="76" y="0"/>
                      <a:pt x="70" y="0"/>
                    </a:cubicBezTo>
                    <a:close/>
                  </a:path>
                </a:pathLst>
              </a:custGeom>
              <a:solidFill>
                <a:srgbClr val="A92229"/>
              </a:solidFill>
              <a:ln>
                <a:noFill/>
              </a:ln>
            </p:spPr>
            <p:txBody>
              <a:bodyPr vert="horz" wrap="square" lIns="51435" tIns="25718" rIns="51435" bIns="25718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GB" sz="1600" b="1" kern="0" dirty="0">
                  <a:solidFill>
                    <a:prstClr val="black"/>
                  </a:solidFill>
                  <a:cs typeface="Arial" charset="0"/>
                </a:endParaRPr>
              </a:p>
            </p:txBody>
          </p:sp>
          <p:sp>
            <p:nvSpPr>
              <p:cNvPr id="2231" name="Freeform 6"/>
              <p:cNvSpPr>
                <a:spLocks/>
              </p:cNvSpPr>
              <p:nvPr/>
            </p:nvSpPr>
            <p:spPr bwMode="auto">
              <a:xfrm flipH="1">
                <a:off x="2280426" y="3332361"/>
                <a:ext cx="84483" cy="67491"/>
              </a:xfrm>
              <a:custGeom>
                <a:avLst/>
                <a:gdLst>
                  <a:gd name="T0" fmla="*/ 19 w 51"/>
                  <a:gd name="T1" fmla="*/ 48 h 51"/>
                  <a:gd name="T2" fmla="*/ 47 w 51"/>
                  <a:gd name="T3" fmla="*/ 32 h 51"/>
                  <a:gd name="T4" fmla="*/ 32 w 51"/>
                  <a:gd name="T5" fmla="*/ 3 h 51"/>
                  <a:gd name="T6" fmla="*/ 3 w 51"/>
                  <a:gd name="T7" fmla="*/ 19 h 51"/>
                  <a:gd name="T8" fmla="*/ 19 w 51"/>
                  <a:gd name="T9" fmla="*/ 48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1" h="51">
                    <a:moveTo>
                      <a:pt x="19" y="48"/>
                    </a:moveTo>
                    <a:cubicBezTo>
                      <a:pt x="31" y="51"/>
                      <a:pt x="44" y="44"/>
                      <a:pt x="47" y="32"/>
                    </a:cubicBezTo>
                    <a:cubicBezTo>
                      <a:pt x="51" y="20"/>
                      <a:pt x="44" y="7"/>
                      <a:pt x="32" y="3"/>
                    </a:cubicBezTo>
                    <a:cubicBezTo>
                      <a:pt x="19" y="0"/>
                      <a:pt x="7" y="7"/>
                      <a:pt x="3" y="19"/>
                    </a:cubicBezTo>
                    <a:cubicBezTo>
                      <a:pt x="0" y="31"/>
                      <a:pt x="7" y="44"/>
                      <a:pt x="19" y="48"/>
                    </a:cubicBezTo>
                    <a:close/>
                  </a:path>
                </a:pathLst>
              </a:custGeom>
              <a:solidFill>
                <a:srgbClr val="A92229"/>
              </a:solidFill>
              <a:ln>
                <a:noFill/>
              </a:ln>
            </p:spPr>
            <p:txBody>
              <a:bodyPr vert="horz" wrap="square" lIns="51435" tIns="25718" rIns="51435" bIns="25718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GB" sz="1600" b="1" kern="0" dirty="0">
                  <a:solidFill>
                    <a:prstClr val="black"/>
                  </a:solidFill>
                  <a:cs typeface="Arial" charset="0"/>
                </a:endParaRPr>
              </a:p>
            </p:txBody>
          </p:sp>
          <p:sp>
            <p:nvSpPr>
              <p:cNvPr id="2232" name="Freeform 7"/>
              <p:cNvSpPr>
                <a:spLocks/>
              </p:cNvSpPr>
              <p:nvPr/>
            </p:nvSpPr>
            <p:spPr bwMode="auto">
              <a:xfrm flipH="1">
                <a:off x="2255785" y="3415470"/>
                <a:ext cx="135877" cy="293949"/>
              </a:xfrm>
              <a:custGeom>
                <a:avLst/>
                <a:gdLst>
                  <a:gd name="T0" fmla="*/ 70 w 82"/>
                  <a:gd name="T1" fmla="*/ 0 h 223"/>
                  <a:gd name="T2" fmla="*/ 70 w 82"/>
                  <a:gd name="T3" fmla="*/ 0 h 223"/>
                  <a:gd name="T4" fmla="*/ 12 w 82"/>
                  <a:gd name="T5" fmla="*/ 0 h 223"/>
                  <a:gd name="T6" fmla="*/ 12 w 82"/>
                  <a:gd name="T7" fmla="*/ 0 h 223"/>
                  <a:gd name="T8" fmla="*/ 0 w 82"/>
                  <a:gd name="T9" fmla="*/ 12 h 223"/>
                  <a:gd name="T10" fmla="*/ 0 w 82"/>
                  <a:gd name="T11" fmla="*/ 100 h 223"/>
                  <a:gd name="T12" fmla="*/ 12 w 82"/>
                  <a:gd name="T13" fmla="*/ 112 h 223"/>
                  <a:gd name="T14" fmla="*/ 16 w 82"/>
                  <a:gd name="T15" fmla="*/ 112 h 223"/>
                  <a:gd name="T16" fmla="*/ 16 w 82"/>
                  <a:gd name="T17" fmla="*/ 211 h 223"/>
                  <a:gd name="T18" fmla="*/ 28 w 82"/>
                  <a:gd name="T19" fmla="*/ 223 h 223"/>
                  <a:gd name="T20" fmla="*/ 41 w 82"/>
                  <a:gd name="T21" fmla="*/ 211 h 223"/>
                  <a:gd name="T22" fmla="*/ 41 w 82"/>
                  <a:gd name="T23" fmla="*/ 121 h 223"/>
                  <a:gd name="T24" fmla="*/ 42 w 82"/>
                  <a:gd name="T25" fmla="*/ 121 h 223"/>
                  <a:gd name="T26" fmla="*/ 42 w 82"/>
                  <a:gd name="T27" fmla="*/ 211 h 223"/>
                  <a:gd name="T28" fmla="*/ 54 w 82"/>
                  <a:gd name="T29" fmla="*/ 223 h 223"/>
                  <a:gd name="T30" fmla="*/ 66 w 82"/>
                  <a:gd name="T31" fmla="*/ 211 h 223"/>
                  <a:gd name="T32" fmla="*/ 66 w 82"/>
                  <a:gd name="T33" fmla="*/ 112 h 223"/>
                  <a:gd name="T34" fmla="*/ 70 w 82"/>
                  <a:gd name="T35" fmla="*/ 112 h 223"/>
                  <a:gd name="T36" fmla="*/ 82 w 82"/>
                  <a:gd name="T37" fmla="*/ 100 h 223"/>
                  <a:gd name="T38" fmla="*/ 82 w 82"/>
                  <a:gd name="T39" fmla="*/ 12 h 223"/>
                  <a:gd name="T40" fmla="*/ 70 w 82"/>
                  <a:gd name="T41" fmla="*/ 0 h 2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82" h="223">
                    <a:moveTo>
                      <a:pt x="70" y="0"/>
                    </a:moveTo>
                    <a:cubicBezTo>
                      <a:pt x="70" y="0"/>
                      <a:pt x="70" y="0"/>
                      <a:pt x="70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6" y="0"/>
                      <a:pt x="0" y="5"/>
                      <a:pt x="0" y="12"/>
                    </a:cubicBezTo>
                    <a:cubicBezTo>
                      <a:pt x="0" y="100"/>
                      <a:pt x="0" y="100"/>
                      <a:pt x="0" y="100"/>
                    </a:cubicBezTo>
                    <a:cubicBezTo>
                      <a:pt x="0" y="107"/>
                      <a:pt x="6" y="112"/>
                      <a:pt x="12" y="112"/>
                    </a:cubicBezTo>
                    <a:cubicBezTo>
                      <a:pt x="14" y="112"/>
                      <a:pt x="15" y="112"/>
                      <a:pt x="16" y="112"/>
                    </a:cubicBezTo>
                    <a:cubicBezTo>
                      <a:pt x="16" y="211"/>
                      <a:pt x="16" y="211"/>
                      <a:pt x="16" y="211"/>
                    </a:cubicBezTo>
                    <a:cubicBezTo>
                      <a:pt x="16" y="218"/>
                      <a:pt x="22" y="223"/>
                      <a:pt x="28" y="223"/>
                    </a:cubicBezTo>
                    <a:cubicBezTo>
                      <a:pt x="35" y="223"/>
                      <a:pt x="41" y="218"/>
                      <a:pt x="41" y="211"/>
                    </a:cubicBezTo>
                    <a:cubicBezTo>
                      <a:pt x="41" y="121"/>
                      <a:pt x="41" y="121"/>
                      <a:pt x="41" y="121"/>
                    </a:cubicBezTo>
                    <a:cubicBezTo>
                      <a:pt x="42" y="121"/>
                      <a:pt x="42" y="121"/>
                      <a:pt x="42" y="121"/>
                    </a:cubicBezTo>
                    <a:cubicBezTo>
                      <a:pt x="42" y="211"/>
                      <a:pt x="42" y="211"/>
                      <a:pt x="42" y="211"/>
                    </a:cubicBezTo>
                    <a:cubicBezTo>
                      <a:pt x="42" y="218"/>
                      <a:pt x="47" y="223"/>
                      <a:pt x="54" y="223"/>
                    </a:cubicBezTo>
                    <a:cubicBezTo>
                      <a:pt x="61" y="223"/>
                      <a:pt x="66" y="218"/>
                      <a:pt x="66" y="211"/>
                    </a:cubicBezTo>
                    <a:cubicBezTo>
                      <a:pt x="66" y="112"/>
                      <a:pt x="66" y="112"/>
                      <a:pt x="66" y="112"/>
                    </a:cubicBezTo>
                    <a:cubicBezTo>
                      <a:pt x="67" y="112"/>
                      <a:pt x="69" y="112"/>
                      <a:pt x="70" y="112"/>
                    </a:cubicBezTo>
                    <a:cubicBezTo>
                      <a:pt x="76" y="112"/>
                      <a:pt x="82" y="107"/>
                      <a:pt x="82" y="100"/>
                    </a:cubicBezTo>
                    <a:cubicBezTo>
                      <a:pt x="82" y="12"/>
                      <a:pt x="82" y="12"/>
                      <a:pt x="82" y="12"/>
                    </a:cubicBezTo>
                    <a:cubicBezTo>
                      <a:pt x="82" y="5"/>
                      <a:pt x="76" y="0"/>
                      <a:pt x="70" y="0"/>
                    </a:cubicBezTo>
                    <a:close/>
                  </a:path>
                </a:pathLst>
              </a:custGeom>
              <a:solidFill>
                <a:srgbClr val="A92229"/>
              </a:solidFill>
              <a:ln>
                <a:noFill/>
              </a:ln>
            </p:spPr>
            <p:txBody>
              <a:bodyPr vert="horz" wrap="square" lIns="51435" tIns="25718" rIns="51435" bIns="25718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GB" sz="1600" b="1" kern="0" dirty="0">
                  <a:solidFill>
                    <a:prstClr val="black"/>
                  </a:solidFill>
                  <a:cs typeface="Arial" charset="0"/>
                </a:endParaRPr>
              </a:p>
            </p:txBody>
          </p:sp>
          <p:grpSp>
            <p:nvGrpSpPr>
              <p:cNvPr id="2225" name="Group 2224"/>
              <p:cNvGrpSpPr/>
              <p:nvPr/>
            </p:nvGrpSpPr>
            <p:grpSpPr>
              <a:xfrm flipH="1">
                <a:off x="2456202" y="2933339"/>
                <a:ext cx="135877" cy="377058"/>
                <a:chOff x="4419600" y="2886076"/>
                <a:chExt cx="306388" cy="1073149"/>
              </a:xfrm>
              <a:solidFill>
                <a:schemeClr val="accent4"/>
              </a:solidFill>
            </p:grpSpPr>
            <p:sp>
              <p:nvSpPr>
                <p:cNvPr id="2229" name="Freeform 6"/>
                <p:cNvSpPr>
                  <a:spLocks/>
                </p:cNvSpPr>
                <p:nvPr/>
              </p:nvSpPr>
              <p:spPr bwMode="auto">
                <a:xfrm>
                  <a:off x="4479925" y="2886076"/>
                  <a:ext cx="190500" cy="192087"/>
                </a:xfrm>
                <a:custGeom>
                  <a:avLst/>
                  <a:gdLst>
                    <a:gd name="T0" fmla="*/ 19 w 51"/>
                    <a:gd name="T1" fmla="*/ 48 h 51"/>
                    <a:gd name="T2" fmla="*/ 47 w 51"/>
                    <a:gd name="T3" fmla="*/ 32 h 51"/>
                    <a:gd name="T4" fmla="*/ 32 w 51"/>
                    <a:gd name="T5" fmla="*/ 3 h 51"/>
                    <a:gd name="T6" fmla="*/ 3 w 51"/>
                    <a:gd name="T7" fmla="*/ 19 h 51"/>
                    <a:gd name="T8" fmla="*/ 19 w 51"/>
                    <a:gd name="T9" fmla="*/ 48 h 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1" h="51">
                      <a:moveTo>
                        <a:pt x="19" y="48"/>
                      </a:moveTo>
                      <a:cubicBezTo>
                        <a:pt x="31" y="51"/>
                        <a:pt x="44" y="44"/>
                        <a:pt x="47" y="32"/>
                      </a:cubicBezTo>
                      <a:cubicBezTo>
                        <a:pt x="51" y="20"/>
                        <a:pt x="44" y="7"/>
                        <a:pt x="32" y="3"/>
                      </a:cubicBezTo>
                      <a:cubicBezTo>
                        <a:pt x="19" y="0"/>
                        <a:pt x="7" y="7"/>
                        <a:pt x="3" y="19"/>
                      </a:cubicBezTo>
                      <a:cubicBezTo>
                        <a:pt x="0" y="31"/>
                        <a:pt x="7" y="44"/>
                        <a:pt x="19" y="4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51435" tIns="25718" rIns="51435" bIns="25718" numCol="1" anchor="t" anchorCtr="0" compatLnSpc="1">
                  <a:prstTxWarp prst="textNoShape">
                    <a:avLst/>
                  </a:prstTxWarp>
                </a:bodyPr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en-GB" sz="1600" b="1" kern="0" dirty="0">
                    <a:solidFill>
                      <a:prstClr val="black"/>
                    </a:solidFill>
                    <a:cs typeface="Arial" charset="0"/>
                  </a:endParaRPr>
                </a:p>
              </p:txBody>
            </p:sp>
            <p:sp>
              <p:nvSpPr>
                <p:cNvPr id="2230" name="Freeform 7"/>
                <p:cNvSpPr>
                  <a:spLocks/>
                </p:cNvSpPr>
                <p:nvPr/>
              </p:nvSpPr>
              <p:spPr bwMode="auto">
                <a:xfrm>
                  <a:off x="4419600" y="3122613"/>
                  <a:ext cx="306388" cy="836612"/>
                </a:xfrm>
                <a:custGeom>
                  <a:avLst/>
                  <a:gdLst>
                    <a:gd name="T0" fmla="*/ 70 w 82"/>
                    <a:gd name="T1" fmla="*/ 0 h 223"/>
                    <a:gd name="T2" fmla="*/ 70 w 82"/>
                    <a:gd name="T3" fmla="*/ 0 h 223"/>
                    <a:gd name="T4" fmla="*/ 12 w 82"/>
                    <a:gd name="T5" fmla="*/ 0 h 223"/>
                    <a:gd name="T6" fmla="*/ 12 w 82"/>
                    <a:gd name="T7" fmla="*/ 0 h 223"/>
                    <a:gd name="T8" fmla="*/ 0 w 82"/>
                    <a:gd name="T9" fmla="*/ 12 h 223"/>
                    <a:gd name="T10" fmla="*/ 0 w 82"/>
                    <a:gd name="T11" fmla="*/ 100 h 223"/>
                    <a:gd name="T12" fmla="*/ 12 w 82"/>
                    <a:gd name="T13" fmla="*/ 112 h 223"/>
                    <a:gd name="T14" fmla="*/ 16 w 82"/>
                    <a:gd name="T15" fmla="*/ 112 h 223"/>
                    <a:gd name="T16" fmla="*/ 16 w 82"/>
                    <a:gd name="T17" fmla="*/ 211 h 223"/>
                    <a:gd name="T18" fmla="*/ 28 w 82"/>
                    <a:gd name="T19" fmla="*/ 223 h 223"/>
                    <a:gd name="T20" fmla="*/ 41 w 82"/>
                    <a:gd name="T21" fmla="*/ 211 h 223"/>
                    <a:gd name="T22" fmla="*/ 41 w 82"/>
                    <a:gd name="T23" fmla="*/ 121 h 223"/>
                    <a:gd name="T24" fmla="*/ 42 w 82"/>
                    <a:gd name="T25" fmla="*/ 121 h 223"/>
                    <a:gd name="T26" fmla="*/ 42 w 82"/>
                    <a:gd name="T27" fmla="*/ 211 h 223"/>
                    <a:gd name="T28" fmla="*/ 54 w 82"/>
                    <a:gd name="T29" fmla="*/ 223 h 223"/>
                    <a:gd name="T30" fmla="*/ 66 w 82"/>
                    <a:gd name="T31" fmla="*/ 211 h 223"/>
                    <a:gd name="T32" fmla="*/ 66 w 82"/>
                    <a:gd name="T33" fmla="*/ 112 h 223"/>
                    <a:gd name="T34" fmla="*/ 70 w 82"/>
                    <a:gd name="T35" fmla="*/ 112 h 223"/>
                    <a:gd name="T36" fmla="*/ 82 w 82"/>
                    <a:gd name="T37" fmla="*/ 100 h 223"/>
                    <a:gd name="T38" fmla="*/ 82 w 82"/>
                    <a:gd name="T39" fmla="*/ 12 h 223"/>
                    <a:gd name="T40" fmla="*/ 70 w 82"/>
                    <a:gd name="T41" fmla="*/ 0 h 2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82" h="223">
                      <a:moveTo>
                        <a:pt x="70" y="0"/>
                      </a:moveTo>
                      <a:cubicBezTo>
                        <a:pt x="70" y="0"/>
                        <a:pt x="70" y="0"/>
                        <a:pt x="70" y="0"/>
                      </a:cubicBezTo>
                      <a:cubicBezTo>
                        <a:pt x="12" y="0"/>
                        <a:pt x="12" y="0"/>
                        <a:pt x="12" y="0"/>
                      </a:cubicBezTo>
                      <a:cubicBezTo>
                        <a:pt x="12" y="0"/>
                        <a:pt x="12" y="0"/>
                        <a:pt x="12" y="0"/>
                      </a:cubicBezTo>
                      <a:cubicBezTo>
                        <a:pt x="6" y="0"/>
                        <a:pt x="0" y="5"/>
                        <a:pt x="0" y="12"/>
                      </a:cubicBezTo>
                      <a:cubicBezTo>
                        <a:pt x="0" y="100"/>
                        <a:pt x="0" y="100"/>
                        <a:pt x="0" y="100"/>
                      </a:cubicBezTo>
                      <a:cubicBezTo>
                        <a:pt x="0" y="107"/>
                        <a:pt x="6" y="112"/>
                        <a:pt x="12" y="112"/>
                      </a:cubicBezTo>
                      <a:cubicBezTo>
                        <a:pt x="14" y="112"/>
                        <a:pt x="15" y="112"/>
                        <a:pt x="16" y="112"/>
                      </a:cubicBezTo>
                      <a:cubicBezTo>
                        <a:pt x="16" y="211"/>
                        <a:pt x="16" y="211"/>
                        <a:pt x="16" y="211"/>
                      </a:cubicBezTo>
                      <a:cubicBezTo>
                        <a:pt x="16" y="218"/>
                        <a:pt x="22" y="223"/>
                        <a:pt x="28" y="223"/>
                      </a:cubicBezTo>
                      <a:cubicBezTo>
                        <a:pt x="35" y="223"/>
                        <a:pt x="41" y="218"/>
                        <a:pt x="41" y="211"/>
                      </a:cubicBezTo>
                      <a:cubicBezTo>
                        <a:pt x="41" y="121"/>
                        <a:pt x="41" y="121"/>
                        <a:pt x="41" y="121"/>
                      </a:cubicBezTo>
                      <a:cubicBezTo>
                        <a:pt x="42" y="121"/>
                        <a:pt x="42" y="121"/>
                        <a:pt x="42" y="121"/>
                      </a:cubicBezTo>
                      <a:cubicBezTo>
                        <a:pt x="42" y="211"/>
                        <a:pt x="42" y="211"/>
                        <a:pt x="42" y="211"/>
                      </a:cubicBezTo>
                      <a:cubicBezTo>
                        <a:pt x="42" y="218"/>
                        <a:pt x="47" y="223"/>
                        <a:pt x="54" y="223"/>
                      </a:cubicBezTo>
                      <a:cubicBezTo>
                        <a:pt x="61" y="223"/>
                        <a:pt x="66" y="218"/>
                        <a:pt x="66" y="211"/>
                      </a:cubicBezTo>
                      <a:cubicBezTo>
                        <a:pt x="66" y="112"/>
                        <a:pt x="66" y="112"/>
                        <a:pt x="66" y="112"/>
                      </a:cubicBezTo>
                      <a:cubicBezTo>
                        <a:pt x="67" y="112"/>
                        <a:pt x="69" y="112"/>
                        <a:pt x="70" y="112"/>
                      </a:cubicBezTo>
                      <a:cubicBezTo>
                        <a:pt x="76" y="112"/>
                        <a:pt x="82" y="107"/>
                        <a:pt x="82" y="100"/>
                      </a:cubicBezTo>
                      <a:cubicBezTo>
                        <a:pt x="82" y="12"/>
                        <a:pt x="82" y="12"/>
                        <a:pt x="82" y="12"/>
                      </a:cubicBezTo>
                      <a:cubicBezTo>
                        <a:pt x="82" y="5"/>
                        <a:pt x="76" y="0"/>
                        <a:pt x="7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51435" tIns="25718" rIns="51435" bIns="25718" numCol="1" anchor="t" anchorCtr="0" compatLnSpc="1">
                  <a:prstTxWarp prst="textNoShape">
                    <a:avLst/>
                  </a:prstTxWarp>
                </a:bodyPr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en-GB" sz="1600" b="1" kern="0" dirty="0">
                    <a:solidFill>
                      <a:prstClr val="black"/>
                    </a:solidFill>
                    <a:cs typeface="Arial" charset="0"/>
                  </a:endParaRPr>
                </a:p>
              </p:txBody>
            </p:sp>
          </p:grpSp>
          <p:grpSp>
            <p:nvGrpSpPr>
              <p:cNvPr id="2226" name="Group 2225"/>
              <p:cNvGrpSpPr/>
              <p:nvPr/>
            </p:nvGrpSpPr>
            <p:grpSpPr>
              <a:xfrm flipH="1">
                <a:off x="2456202" y="3332361"/>
                <a:ext cx="135877" cy="377058"/>
                <a:chOff x="4419600" y="2886076"/>
                <a:chExt cx="306388" cy="1073149"/>
              </a:xfrm>
              <a:solidFill>
                <a:schemeClr val="accent4"/>
              </a:solidFill>
            </p:grpSpPr>
            <p:sp>
              <p:nvSpPr>
                <p:cNvPr id="2227" name="Freeform 6"/>
                <p:cNvSpPr>
                  <a:spLocks/>
                </p:cNvSpPr>
                <p:nvPr/>
              </p:nvSpPr>
              <p:spPr bwMode="auto">
                <a:xfrm>
                  <a:off x="4479925" y="2886076"/>
                  <a:ext cx="190500" cy="192087"/>
                </a:xfrm>
                <a:custGeom>
                  <a:avLst/>
                  <a:gdLst>
                    <a:gd name="T0" fmla="*/ 19 w 51"/>
                    <a:gd name="T1" fmla="*/ 48 h 51"/>
                    <a:gd name="T2" fmla="*/ 47 w 51"/>
                    <a:gd name="T3" fmla="*/ 32 h 51"/>
                    <a:gd name="T4" fmla="*/ 32 w 51"/>
                    <a:gd name="T5" fmla="*/ 3 h 51"/>
                    <a:gd name="T6" fmla="*/ 3 w 51"/>
                    <a:gd name="T7" fmla="*/ 19 h 51"/>
                    <a:gd name="T8" fmla="*/ 19 w 51"/>
                    <a:gd name="T9" fmla="*/ 48 h 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1" h="51">
                      <a:moveTo>
                        <a:pt x="19" y="48"/>
                      </a:moveTo>
                      <a:cubicBezTo>
                        <a:pt x="31" y="51"/>
                        <a:pt x="44" y="44"/>
                        <a:pt x="47" y="32"/>
                      </a:cubicBezTo>
                      <a:cubicBezTo>
                        <a:pt x="51" y="20"/>
                        <a:pt x="44" y="7"/>
                        <a:pt x="32" y="3"/>
                      </a:cubicBezTo>
                      <a:cubicBezTo>
                        <a:pt x="19" y="0"/>
                        <a:pt x="7" y="7"/>
                        <a:pt x="3" y="19"/>
                      </a:cubicBezTo>
                      <a:cubicBezTo>
                        <a:pt x="0" y="31"/>
                        <a:pt x="7" y="44"/>
                        <a:pt x="19" y="4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51435" tIns="25718" rIns="51435" bIns="25718" numCol="1" anchor="t" anchorCtr="0" compatLnSpc="1">
                  <a:prstTxWarp prst="textNoShape">
                    <a:avLst/>
                  </a:prstTxWarp>
                </a:bodyPr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en-GB" sz="1600" b="1" kern="0" dirty="0">
                    <a:solidFill>
                      <a:prstClr val="black"/>
                    </a:solidFill>
                    <a:cs typeface="Arial" charset="0"/>
                  </a:endParaRPr>
                </a:p>
              </p:txBody>
            </p:sp>
            <p:sp>
              <p:nvSpPr>
                <p:cNvPr id="2228" name="Freeform 7"/>
                <p:cNvSpPr>
                  <a:spLocks/>
                </p:cNvSpPr>
                <p:nvPr/>
              </p:nvSpPr>
              <p:spPr bwMode="auto">
                <a:xfrm>
                  <a:off x="4419600" y="3122613"/>
                  <a:ext cx="306388" cy="836612"/>
                </a:xfrm>
                <a:custGeom>
                  <a:avLst/>
                  <a:gdLst>
                    <a:gd name="T0" fmla="*/ 70 w 82"/>
                    <a:gd name="T1" fmla="*/ 0 h 223"/>
                    <a:gd name="T2" fmla="*/ 70 w 82"/>
                    <a:gd name="T3" fmla="*/ 0 h 223"/>
                    <a:gd name="T4" fmla="*/ 12 w 82"/>
                    <a:gd name="T5" fmla="*/ 0 h 223"/>
                    <a:gd name="T6" fmla="*/ 12 w 82"/>
                    <a:gd name="T7" fmla="*/ 0 h 223"/>
                    <a:gd name="T8" fmla="*/ 0 w 82"/>
                    <a:gd name="T9" fmla="*/ 12 h 223"/>
                    <a:gd name="T10" fmla="*/ 0 w 82"/>
                    <a:gd name="T11" fmla="*/ 100 h 223"/>
                    <a:gd name="T12" fmla="*/ 12 w 82"/>
                    <a:gd name="T13" fmla="*/ 112 h 223"/>
                    <a:gd name="T14" fmla="*/ 16 w 82"/>
                    <a:gd name="T15" fmla="*/ 112 h 223"/>
                    <a:gd name="T16" fmla="*/ 16 w 82"/>
                    <a:gd name="T17" fmla="*/ 211 h 223"/>
                    <a:gd name="T18" fmla="*/ 28 w 82"/>
                    <a:gd name="T19" fmla="*/ 223 h 223"/>
                    <a:gd name="T20" fmla="*/ 41 w 82"/>
                    <a:gd name="T21" fmla="*/ 211 h 223"/>
                    <a:gd name="T22" fmla="*/ 41 w 82"/>
                    <a:gd name="T23" fmla="*/ 121 h 223"/>
                    <a:gd name="T24" fmla="*/ 42 w 82"/>
                    <a:gd name="T25" fmla="*/ 121 h 223"/>
                    <a:gd name="T26" fmla="*/ 42 w 82"/>
                    <a:gd name="T27" fmla="*/ 211 h 223"/>
                    <a:gd name="T28" fmla="*/ 54 w 82"/>
                    <a:gd name="T29" fmla="*/ 223 h 223"/>
                    <a:gd name="T30" fmla="*/ 66 w 82"/>
                    <a:gd name="T31" fmla="*/ 211 h 223"/>
                    <a:gd name="T32" fmla="*/ 66 w 82"/>
                    <a:gd name="T33" fmla="*/ 112 h 223"/>
                    <a:gd name="T34" fmla="*/ 70 w 82"/>
                    <a:gd name="T35" fmla="*/ 112 h 223"/>
                    <a:gd name="T36" fmla="*/ 82 w 82"/>
                    <a:gd name="T37" fmla="*/ 100 h 223"/>
                    <a:gd name="T38" fmla="*/ 82 w 82"/>
                    <a:gd name="T39" fmla="*/ 12 h 223"/>
                    <a:gd name="T40" fmla="*/ 70 w 82"/>
                    <a:gd name="T41" fmla="*/ 0 h 2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82" h="223">
                      <a:moveTo>
                        <a:pt x="70" y="0"/>
                      </a:moveTo>
                      <a:cubicBezTo>
                        <a:pt x="70" y="0"/>
                        <a:pt x="70" y="0"/>
                        <a:pt x="70" y="0"/>
                      </a:cubicBezTo>
                      <a:cubicBezTo>
                        <a:pt x="12" y="0"/>
                        <a:pt x="12" y="0"/>
                        <a:pt x="12" y="0"/>
                      </a:cubicBezTo>
                      <a:cubicBezTo>
                        <a:pt x="12" y="0"/>
                        <a:pt x="12" y="0"/>
                        <a:pt x="12" y="0"/>
                      </a:cubicBezTo>
                      <a:cubicBezTo>
                        <a:pt x="6" y="0"/>
                        <a:pt x="0" y="5"/>
                        <a:pt x="0" y="12"/>
                      </a:cubicBezTo>
                      <a:cubicBezTo>
                        <a:pt x="0" y="100"/>
                        <a:pt x="0" y="100"/>
                        <a:pt x="0" y="100"/>
                      </a:cubicBezTo>
                      <a:cubicBezTo>
                        <a:pt x="0" y="107"/>
                        <a:pt x="6" y="112"/>
                        <a:pt x="12" y="112"/>
                      </a:cubicBezTo>
                      <a:cubicBezTo>
                        <a:pt x="14" y="112"/>
                        <a:pt x="15" y="112"/>
                        <a:pt x="16" y="112"/>
                      </a:cubicBezTo>
                      <a:cubicBezTo>
                        <a:pt x="16" y="211"/>
                        <a:pt x="16" y="211"/>
                        <a:pt x="16" y="211"/>
                      </a:cubicBezTo>
                      <a:cubicBezTo>
                        <a:pt x="16" y="218"/>
                        <a:pt x="22" y="223"/>
                        <a:pt x="28" y="223"/>
                      </a:cubicBezTo>
                      <a:cubicBezTo>
                        <a:pt x="35" y="223"/>
                        <a:pt x="41" y="218"/>
                        <a:pt x="41" y="211"/>
                      </a:cubicBezTo>
                      <a:cubicBezTo>
                        <a:pt x="41" y="121"/>
                        <a:pt x="41" y="121"/>
                        <a:pt x="41" y="121"/>
                      </a:cubicBezTo>
                      <a:cubicBezTo>
                        <a:pt x="42" y="121"/>
                        <a:pt x="42" y="121"/>
                        <a:pt x="42" y="121"/>
                      </a:cubicBezTo>
                      <a:cubicBezTo>
                        <a:pt x="42" y="211"/>
                        <a:pt x="42" y="211"/>
                        <a:pt x="42" y="211"/>
                      </a:cubicBezTo>
                      <a:cubicBezTo>
                        <a:pt x="42" y="218"/>
                        <a:pt x="47" y="223"/>
                        <a:pt x="54" y="223"/>
                      </a:cubicBezTo>
                      <a:cubicBezTo>
                        <a:pt x="61" y="223"/>
                        <a:pt x="66" y="218"/>
                        <a:pt x="66" y="211"/>
                      </a:cubicBezTo>
                      <a:cubicBezTo>
                        <a:pt x="66" y="112"/>
                        <a:pt x="66" y="112"/>
                        <a:pt x="66" y="112"/>
                      </a:cubicBezTo>
                      <a:cubicBezTo>
                        <a:pt x="67" y="112"/>
                        <a:pt x="69" y="112"/>
                        <a:pt x="70" y="112"/>
                      </a:cubicBezTo>
                      <a:cubicBezTo>
                        <a:pt x="76" y="112"/>
                        <a:pt x="82" y="107"/>
                        <a:pt x="82" y="100"/>
                      </a:cubicBezTo>
                      <a:cubicBezTo>
                        <a:pt x="82" y="12"/>
                        <a:pt x="82" y="12"/>
                        <a:pt x="82" y="12"/>
                      </a:cubicBezTo>
                      <a:cubicBezTo>
                        <a:pt x="82" y="5"/>
                        <a:pt x="76" y="0"/>
                        <a:pt x="7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51435" tIns="25718" rIns="51435" bIns="25718" numCol="1" anchor="t" anchorCtr="0" compatLnSpc="1">
                  <a:prstTxWarp prst="textNoShape">
                    <a:avLst/>
                  </a:prstTxWarp>
                </a:bodyPr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en-GB" sz="1600" b="1" kern="0" dirty="0">
                    <a:solidFill>
                      <a:prstClr val="black"/>
                    </a:solidFill>
                    <a:cs typeface="Arial" charset="0"/>
                  </a:endParaRPr>
                </a:p>
              </p:txBody>
            </p:sp>
          </p:grpSp>
        </p:grpSp>
        <p:sp>
          <p:nvSpPr>
            <p:cNvPr id="2520" name="Text Box 1861"/>
            <p:cNvSpPr txBox="1">
              <a:spLocks noChangeArrowheads="1"/>
            </p:cNvSpPr>
            <p:nvPr/>
          </p:nvSpPr>
          <p:spPr bwMode="auto">
            <a:xfrm>
              <a:off x="1482329" y="1798095"/>
              <a:ext cx="3664231" cy="2038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defTabSz="4567238" eaLnBrk="0" hangingPunct="0">
                <a:tabLst>
                  <a:tab pos="9315450" algn="l"/>
                </a:tabLst>
                <a:defRPr sz="8500"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1pPr>
              <a:lvl2pPr marL="742950" indent="-285750" defTabSz="4567238" eaLnBrk="0" hangingPunct="0">
                <a:tabLst>
                  <a:tab pos="9315450" algn="l"/>
                </a:tabLst>
                <a:defRPr sz="8500"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2pPr>
              <a:lvl3pPr marL="1143000" indent="-228600" defTabSz="4567238" eaLnBrk="0" hangingPunct="0">
                <a:tabLst>
                  <a:tab pos="9315450" algn="l"/>
                </a:tabLst>
                <a:defRPr sz="8500"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3pPr>
              <a:lvl4pPr marL="1600200" indent="-228600" defTabSz="4567238" eaLnBrk="0" hangingPunct="0">
                <a:tabLst>
                  <a:tab pos="9315450" algn="l"/>
                </a:tabLst>
                <a:defRPr sz="8500"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4pPr>
              <a:lvl5pPr marL="2057400" indent="-228600" defTabSz="4567238" eaLnBrk="0" hangingPunct="0">
                <a:tabLst>
                  <a:tab pos="9315450" algn="l"/>
                </a:tabLst>
                <a:defRPr sz="8500"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5pPr>
              <a:lvl6pPr marL="2514600" indent="-228600" defTabSz="4567238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9315450" algn="l"/>
                </a:tabLst>
                <a:defRPr sz="8500"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6pPr>
              <a:lvl7pPr marL="2971800" indent="-228600" defTabSz="4567238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9315450" algn="l"/>
                </a:tabLst>
                <a:defRPr sz="8500"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7pPr>
              <a:lvl8pPr marL="3429000" indent="-228600" defTabSz="4567238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9315450" algn="l"/>
                </a:tabLst>
                <a:defRPr sz="8500"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8pPr>
              <a:lvl9pPr marL="3886200" indent="-228600" defTabSz="4567238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9315450" algn="l"/>
                </a:tabLst>
                <a:defRPr sz="8500"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9pPr>
            </a:lstStyle>
            <a:p>
              <a:r>
                <a:rPr lang="en-US" sz="1800" b="1" dirty="0">
                  <a:solidFill>
                    <a:prstClr val="black"/>
                  </a:solidFill>
                  <a:latin typeface="+mn-lt"/>
                  <a:ea typeface="Tahoma" panose="020B0604030504040204" pitchFamily="34" charset="0"/>
                  <a:cs typeface="Tahoma" panose="020B0604030504040204" pitchFamily="34" charset="0"/>
                </a:rPr>
                <a:t>68% of patients with CLL are aged ≥ 65 years</a:t>
              </a:r>
              <a:r>
                <a:rPr lang="en-US" sz="1800" b="1" baseline="30000" dirty="0">
                  <a:solidFill>
                    <a:prstClr val="black"/>
                  </a:solidFill>
                  <a:latin typeface="+mn-lt"/>
                  <a:ea typeface="Tahoma" panose="020B0604030504040204" pitchFamily="34" charset="0"/>
                  <a:cs typeface="Tahoma" panose="020B0604030504040204" pitchFamily="34" charset="0"/>
                </a:rPr>
                <a:t>1</a:t>
              </a:r>
            </a:p>
          </p:txBody>
        </p:sp>
        <p:sp>
          <p:nvSpPr>
            <p:cNvPr id="2521" name="Text Box 1861"/>
            <p:cNvSpPr txBox="1">
              <a:spLocks noChangeArrowheads="1"/>
            </p:cNvSpPr>
            <p:nvPr/>
          </p:nvSpPr>
          <p:spPr bwMode="auto">
            <a:xfrm>
              <a:off x="1482329" y="3567117"/>
              <a:ext cx="4571258" cy="2038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defTabSz="4567238" eaLnBrk="0" hangingPunct="0">
                <a:tabLst>
                  <a:tab pos="9315450" algn="l"/>
                </a:tabLst>
                <a:defRPr sz="8500"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1pPr>
              <a:lvl2pPr marL="742950" indent="-285750" defTabSz="4567238" eaLnBrk="0" hangingPunct="0">
                <a:tabLst>
                  <a:tab pos="9315450" algn="l"/>
                </a:tabLst>
                <a:defRPr sz="8500"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2pPr>
              <a:lvl3pPr marL="1143000" indent="-228600" defTabSz="4567238" eaLnBrk="0" hangingPunct="0">
                <a:tabLst>
                  <a:tab pos="9315450" algn="l"/>
                </a:tabLst>
                <a:defRPr sz="8500"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3pPr>
              <a:lvl4pPr marL="1600200" indent="-228600" defTabSz="4567238" eaLnBrk="0" hangingPunct="0">
                <a:tabLst>
                  <a:tab pos="9315450" algn="l"/>
                </a:tabLst>
                <a:defRPr sz="8500"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4pPr>
              <a:lvl5pPr marL="2057400" indent="-228600" defTabSz="4567238" eaLnBrk="0" hangingPunct="0">
                <a:tabLst>
                  <a:tab pos="9315450" algn="l"/>
                </a:tabLst>
                <a:defRPr sz="8500"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5pPr>
              <a:lvl6pPr marL="2514600" indent="-228600" defTabSz="4567238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9315450" algn="l"/>
                </a:tabLst>
                <a:defRPr sz="8500"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6pPr>
              <a:lvl7pPr marL="2971800" indent="-228600" defTabSz="4567238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9315450" algn="l"/>
                </a:tabLst>
                <a:defRPr sz="8500"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7pPr>
              <a:lvl8pPr marL="3429000" indent="-228600" defTabSz="4567238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9315450" algn="l"/>
                </a:tabLst>
                <a:defRPr sz="8500"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8pPr>
              <a:lvl9pPr marL="3886200" indent="-228600" defTabSz="4567238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9315450" algn="l"/>
                </a:tabLst>
                <a:defRPr sz="8500"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9pPr>
            </a:lstStyle>
            <a:p>
              <a:r>
                <a:rPr lang="en-US" sz="1800" b="1" dirty="0">
                  <a:solidFill>
                    <a:prstClr val="black"/>
                  </a:solidFill>
                  <a:latin typeface="+mn-lt"/>
                  <a:ea typeface="Tahoma" panose="020B0604030504040204" pitchFamily="34" charset="0"/>
                  <a:cs typeface="Tahoma" panose="020B0604030504040204" pitchFamily="34" charset="0"/>
                </a:rPr>
                <a:t>89% of patients with CLL have one or more comorbidity</a:t>
              </a:r>
              <a:r>
                <a:rPr lang="en-US" sz="1800" b="1" baseline="30000" dirty="0">
                  <a:solidFill>
                    <a:prstClr val="black"/>
                  </a:solidFill>
                  <a:latin typeface="+mn-lt"/>
                  <a:ea typeface="Tahoma" panose="020B0604030504040204" pitchFamily="34" charset="0"/>
                  <a:cs typeface="Tahoma" panose="020B0604030504040204" pitchFamily="34" charset="0"/>
                </a:rPr>
                <a:t>2</a:t>
              </a:r>
            </a:p>
          </p:txBody>
        </p:sp>
        <p:sp>
          <p:nvSpPr>
            <p:cNvPr id="643" name="Content Placeholder 5"/>
            <p:cNvSpPr txBox="1">
              <a:spLocks/>
            </p:cNvSpPr>
            <p:nvPr/>
          </p:nvSpPr>
          <p:spPr>
            <a:xfrm>
              <a:off x="5495866" y="4117702"/>
              <a:ext cx="2341959" cy="834629"/>
            </a:xfrm>
            <a:prstGeom prst="rect">
              <a:avLst/>
            </a:prstGeom>
          </p:spPr>
          <p:txBody>
            <a:bodyPr vert="horz" lIns="51435" tIns="25718" rIns="51435" bIns="25718" rtlCol="0">
              <a:noAutofit/>
            </a:bodyPr>
            <a:lstStyle>
              <a:lvl1pPr marL="271463" indent="-271463" algn="l" defTabSz="914400" rtl="0" eaLnBrk="1" latinLnBrk="0" hangingPunct="1">
                <a:spcBef>
                  <a:spcPts val="1200"/>
                </a:spcBef>
                <a:spcAft>
                  <a:spcPts val="300"/>
                </a:spcAft>
                <a:buClr>
                  <a:srgbClr val="002060"/>
                </a:buClr>
                <a:buFont typeface="Arial" panose="020B0604020202020204" pitchFamily="34" charset="0"/>
                <a:buChar char="•"/>
                <a:defRPr sz="20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31825" indent="-273050" algn="l" defTabSz="914400" rtl="0" eaLnBrk="1" latinLnBrk="0" hangingPunct="1">
                <a:spcBef>
                  <a:spcPts val="600"/>
                </a:spcBef>
                <a:spcAft>
                  <a:spcPts val="300"/>
                </a:spcAft>
                <a:buClr>
                  <a:srgbClr val="002060"/>
                </a:buClr>
                <a:buFont typeface="Arial" panose="020B0604020202020204" pitchFamily="34" charset="0"/>
                <a:buChar char="–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90600" indent="-271463" algn="l" defTabSz="914400" rtl="0" eaLnBrk="1" latinLnBrk="0" hangingPunct="1">
                <a:spcBef>
                  <a:spcPts val="600"/>
                </a:spcBef>
                <a:spcAft>
                  <a:spcPts val="300"/>
                </a:spcAft>
                <a:buClr>
                  <a:srgbClr val="002060"/>
                </a:buClr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49375" indent="-271463" algn="l" defTabSz="914400" rtl="0" eaLnBrk="1" latinLnBrk="0" hangingPunct="1">
                <a:spcBef>
                  <a:spcPts val="300"/>
                </a:spcBef>
                <a:spcAft>
                  <a:spcPts val="300"/>
                </a:spcAft>
                <a:buClr>
                  <a:srgbClr val="002060"/>
                </a:buClr>
                <a:buFont typeface="Arial" panose="020B0604020202020204" pitchFamily="34" charset="0"/>
                <a:buChar char="–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698625" indent="-261938" algn="l" defTabSz="914400" rtl="0" eaLnBrk="1" latinLnBrk="0" hangingPunct="1">
                <a:spcBef>
                  <a:spcPts val="300"/>
                </a:spcBef>
                <a:spcAft>
                  <a:spcPts val="300"/>
                </a:spcAft>
                <a:buClr>
                  <a:srgbClr val="002060"/>
                </a:buClr>
                <a:buFont typeface="Arial" panose="020B0604020202020204" pitchFamily="34" charset="0"/>
                <a:buChar char="•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sz="1600" dirty="0"/>
                <a:t>46% of patients have at least 1 MAJOR comorbidity</a:t>
              </a:r>
              <a:r>
                <a:rPr lang="en-GB" sz="1600" baseline="30000" dirty="0"/>
                <a:t>2</a:t>
              </a:r>
            </a:p>
          </p:txBody>
        </p:sp>
        <p:sp>
          <p:nvSpPr>
            <p:cNvPr id="646" name="Content Placeholder 5"/>
            <p:cNvSpPr txBox="1">
              <a:spLocks/>
            </p:cNvSpPr>
            <p:nvPr/>
          </p:nvSpPr>
          <p:spPr>
            <a:xfrm>
              <a:off x="5495866" y="2164482"/>
              <a:ext cx="2341959" cy="1244204"/>
            </a:xfrm>
            <a:prstGeom prst="rect">
              <a:avLst/>
            </a:prstGeom>
          </p:spPr>
          <p:txBody>
            <a:bodyPr vert="horz" lIns="51435" tIns="25718" rIns="51435" bIns="25718" rtlCol="0">
              <a:noAutofit/>
            </a:bodyPr>
            <a:lstStyle>
              <a:lvl1pPr marL="271463" indent="-271463" algn="l" defTabSz="914400" rtl="0" eaLnBrk="1" latinLnBrk="0" hangingPunct="1">
                <a:spcBef>
                  <a:spcPts val="1200"/>
                </a:spcBef>
                <a:spcAft>
                  <a:spcPts val="300"/>
                </a:spcAft>
                <a:buClr>
                  <a:srgbClr val="002060"/>
                </a:buClr>
                <a:buFont typeface="Arial" panose="020B0604020202020204" pitchFamily="34" charset="0"/>
                <a:buChar char="•"/>
                <a:defRPr sz="20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31825" indent="-273050" algn="l" defTabSz="914400" rtl="0" eaLnBrk="1" latinLnBrk="0" hangingPunct="1">
                <a:spcBef>
                  <a:spcPts val="600"/>
                </a:spcBef>
                <a:spcAft>
                  <a:spcPts val="300"/>
                </a:spcAft>
                <a:buClr>
                  <a:srgbClr val="002060"/>
                </a:buClr>
                <a:buFont typeface="Arial" panose="020B0604020202020204" pitchFamily="34" charset="0"/>
                <a:buChar char="–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90600" indent="-271463" algn="l" defTabSz="914400" rtl="0" eaLnBrk="1" latinLnBrk="0" hangingPunct="1">
                <a:spcBef>
                  <a:spcPts val="600"/>
                </a:spcBef>
                <a:spcAft>
                  <a:spcPts val="300"/>
                </a:spcAft>
                <a:buClr>
                  <a:srgbClr val="002060"/>
                </a:buClr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49375" indent="-271463" algn="l" defTabSz="914400" rtl="0" eaLnBrk="1" latinLnBrk="0" hangingPunct="1">
                <a:spcBef>
                  <a:spcPts val="300"/>
                </a:spcBef>
                <a:spcAft>
                  <a:spcPts val="300"/>
                </a:spcAft>
                <a:buClr>
                  <a:srgbClr val="002060"/>
                </a:buClr>
                <a:buFont typeface="Arial" panose="020B0604020202020204" pitchFamily="34" charset="0"/>
                <a:buChar char="–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698625" indent="-261938" algn="l" defTabSz="914400" rtl="0" eaLnBrk="1" latinLnBrk="0" hangingPunct="1">
                <a:spcBef>
                  <a:spcPts val="300"/>
                </a:spcBef>
                <a:spcAft>
                  <a:spcPts val="300"/>
                </a:spcAft>
                <a:buClr>
                  <a:srgbClr val="002060"/>
                </a:buClr>
                <a:buFont typeface="Arial" panose="020B0604020202020204" pitchFamily="34" charset="0"/>
                <a:buChar char="•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sz="1600" dirty="0"/>
                <a:t>Median age at diagnosis is 72 years</a:t>
              </a:r>
              <a:r>
                <a:rPr lang="en-GB" sz="1600" baseline="30000" dirty="0"/>
                <a:t>3</a:t>
              </a:r>
            </a:p>
            <a:p>
              <a:r>
                <a:rPr lang="en-GB" sz="1600" dirty="0"/>
                <a:t>40% of patients are aged &gt; 75 years</a:t>
              </a:r>
              <a:r>
                <a:rPr lang="en-GB" sz="1600" baseline="30000" dirty="0"/>
                <a:t>1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7385264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586" name="Picture 8" descr="scales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92367" y="3818364"/>
            <a:ext cx="1508522" cy="10310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7587" name="Title 1"/>
          <p:cNvSpPr txBox="1">
            <a:spLocks/>
          </p:cNvSpPr>
          <p:nvPr/>
        </p:nvSpPr>
        <p:spPr bwMode="auto">
          <a:xfrm>
            <a:off x="2902764" y="946547"/>
            <a:ext cx="6112669" cy="590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b"/>
          <a:lstStyle>
            <a:lvl1pPr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it-IT" sz="2100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7588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4016" y="3795741"/>
            <a:ext cx="1371600" cy="1065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7589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14060" y="3795741"/>
            <a:ext cx="1371600" cy="1065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10"/>
          <p:cNvSpPr txBox="1">
            <a:spLocks noChangeArrowheads="1"/>
          </p:cNvSpPr>
          <p:nvPr/>
        </p:nvSpPr>
        <p:spPr bwMode="auto">
          <a:xfrm>
            <a:off x="3419475" y="5297435"/>
            <a:ext cx="1771650" cy="3231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>
              <a:defRPr/>
            </a:pPr>
            <a:r>
              <a:rPr lang="en-US" sz="1500" kern="0" dirty="0">
                <a:solidFill>
                  <a:srgbClr val="404040"/>
                </a:solidFill>
                <a:ea typeface="ＭＳ Ｐゴシック" charset="-128"/>
                <a:cs typeface="Arial" pitchFamily="34" charset="0"/>
              </a:rPr>
              <a:t>Deep remission</a:t>
            </a:r>
          </a:p>
        </p:txBody>
      </p:sp>
      <p:sp>
        <p:nvSpPr>
          <p:cNvPr id="9" name="TextBox 11"/>
          <p:cNvSpPr txBox="1">
            <a:spLocks noChangeArrowheads="1"/>
          </p:cNvSpPr>
          <p:nvPr/>
        </p:nvSpPr>
        <p:spPr bwMode="auto">
          <a:xfrm>
            <a:off x="5543550" y="5222513"/>
            <a:ext cx="1714500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>
              <a:defRPr/>
            </a:pPr>
            <a:r>
              <a:rPr lang="en-US" sz="1500" kern="0" dirty="0">
                <a:solidFill>
                  <a:srgbClr val="404040"/>
                </a:solidFill>
                <a:ea typeface="ＭＳ Ｐゴシック" charset="-128"/>
                <a:cs typeface="Arial" pitchFamily="34" charset="0"/>
              </a:rPr>
              <a:t>Balance of efficacy/toxicity</a:t>
            </a:r>
          </a:p>
        </p:txBody>
      </p:sp>
      <p:sp>
        <p:nvSpPr>
          <p:cNvPr id="10" name="TextBox 12"/>
          <p:cNvSpPr txBox="1">
            <a:spLocks noChangeArrowheads="1"/>
          </p:cNvSpPr>
          <p:nvPr/>
        </p:nvSpPr>
        <p:spPr bwMode="auto">
          <a:xfrm>
            <a:off x="7798613" y="5280766"/>
            <a:ext cx="1319213" cy="3231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>
              <a:defRPr/>
            </a:pPr>
            <a:r>
              <a:rPr lang="en-US" sz="1500" kern="0" dirty="0">
                <a:solidFill>
                  <a:srgbClr val="404040"/>
                </a:solidFill>
                <a:ea typeface="ＭＳ Ｐゴシック" charset="-128"/>
                <a:cs typeface="Arial" pitchFamily="34" charset="0"/>
              </a:rPr>
              <a:t>Do no harm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3276620" y="1720045"/>
            <a:ext cx="5366147" cy="1513707"/>
            <a:chOff x="812800" y="1062038"/>
            <a:chExt cx="7154863" cy="2106612"/>
          </a:xfrm>
        </p:grpSpPr>
        <p:sp>
          <p:nvSpPr>
            <p:cNvPr id="11" name="Extract 16"/>
            <p:cNvSpPr/>
            <p:nvPr/>
          </p:nvSpPr>
          <p:spPr bwMode="auto">
            <a:xfrm rot="16200000">
              <a:off x="4151313" y="-1798637"/>
              <a:ext cx="954087" cy="6675437"/>
            </a:xfrm>
            <a:prstGeom prst="flowChartExtract">
              <a:avLst/>
            </a:prstGeom>
            <a:gradFill flip="none" rotWithShape="1">
              <a:gsLst>
                <a:gs pos="0">
                  <a:srgbClr val="B9B98A">
                    <a:shade val="51000"/>
                    <a:satMod val="130000"/>
                  </a:srgbClr>
                </a:gs>
                <a:gs pos="80000">
                  <a:srgbClr val="B9B98A">
                    <a:shade val="93000"/>
                    <a:satMod val="130000"/>
                  </a:srgbClr>
                </a:gs>
                <a:gs pos="100000">
                  <a:srgbClr val="B9B98A">
                    <a:shade val="94000"/>
                    <a:satMod val="135000"/>
                  </a:srgbClr>
                </a:gs>
              </a:gsLst>
              <a:lin ang="16200000" scaled="1"/>
              <a:tileRect/>
            </a:gradFill>
            <a:ln w="9525" cap="flat" cmpd="sng" algn="ctr">
              <a:solidFill>
                <a:srgbClr val="B9B98A">
                  <a:shade val="95000"/>
                  <a:satMod val="105000"/>
                </a:srgbClr>
              </a:solidFill>
              <a:prstDash val="solid"/>
              <a:headEnd type="none" w="med" len="med"/>
              <a:tailEnd type="none" w="med" len="me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/>
            <a:lstStyle/>
            <a:p>
              <a:pPr>
                <a:spcAft>
                  <a:spcPct val="25000"/>
                </a:spcAft>
                <a:buFontTx/>
                <a:buChar char="•"/>
                <a:defRPr/>
              </a:pPr>
              <a:endParaRPr lang="en-US" sz="1350" kern="0">
                <a:solidFill>
                  <a:srgbClr val="404040"/>
                </a:solidFill>
                <a:ea typeface="ＭＳ Ｐゴシック" charset="-128"/>
                <a:cs typeface="Arial" pitchFamily="34" charset="0"/>
              </a:endParaRPr>
            </a:p>
          </p:txBody>
        </p:sp>
        <p:sp>
          <p:nvSpPr>
            <p:cNvPr id="12" name="Extract 17"/>
            <p:cNvSpPr/>
            <p:nvPr/>
          </p:nvSpPr>
          <p:spPr bwMode="auto">
            <a:xfrm rot="16200000">
              <a:off x="4152900" y="-646112"/>
              <a:ext cx="954087" cy="6675438"/>
            </a:xfrm>
            <a:prstGeom prst="flowChartExtract">
              <a:avLst/>
            </a:prstGeom>
            <a:gradFill flip="none" rotWithShape="1">
              <a:gsLst>
                <a:gs pos="0">
                  <a:srgbClr val="C00000">
                    <a:shade val="30000"/>
                    <a:satMod val="115000"/>
                  </a:srgbClr>
                </a:gs>
                <a:gs pos="50000">
                  <a:srgbClr val="C00000">
                    <a:shade val="67500"/>
                    <a:satMod val="115000"/>
                  </a:srgbClr>
                </a:gs>
                <a:gs pos="100000">
                  <a:srgbClr val="C00000"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ln w="9525" cap="flat" cmpd="sng" algn="ctr">
              <a:solidFill>
                <a:srgbClr val="212121">
                  <a:shade val="95000"/>
                  <a:satMod val="105000"/>
                </a:srgbClr>
              </a:solidFill>
              <a:prstDash val="solid"/>
              <a:headEnd type="none" w="med" len="med"/>
              <a:tailEnd type="none" w="med" len="me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/>
            <a:lstStyle/>
            <a:p>
              <a:pPr>
                <a:spcAft>
                  <a:spcPct val="25000"/>
                </a:spcAft>
                <a:buFontTx/>
                <a:buChar char="•"/>
                <a:defRPr/>
              </a:pPr>
              <a:endParaRPr lang="en-US" sz="1350" kern="0">
                <a:solidFill>
                  <a:srgbClr val="404040"/>
                </a:solidFill>
                <a:ea typeface="ＭＳ Ｐゴシック" charset="-128"/>
                <a:cs typeface="Arial" pitchFamily="34" charset="0"/>
              </a:endParaRPr>
            </a:p>
          </p:txBody>
        </p:sp>
        <p:sp>
          <p:nvSpPr>
            <p:cNvPr id="13" name="Extract 18"/>
            <p:cNvSpPr/>
            <p:nvPr/>
          </p:nvSpPr>
          <p:spPr bwMode="auto">
            <a:xfrm rot="5400000" flipH="1">
              <a:off x="4149725" y="-1222375"/>
              <a:ext cx="954088" cy="6675438"/>
            </a:xfrm>
            <a:prstGeom prst="flowChartExtract">
              <a:avLst/>
            </a:prstGeom>
            <a:gradFill flip="none" rotWithShape="1">
              <a:gsLst>
                <a:gs pos="0">
                  <a:schemeClr val="accent1">
                    <a:lumMod val="50000"/>
                    <a:shade val="30000"/>
                    <a:satMod val="115000"/>
                  </a:schemeClr>
                </a:gs>
                <a:gs pos="50000">
                  <a:schemeClr val="accent1">
                    <a:lumMod val="50000"/>
                    <a:shade val="67500"/>
                    <a:satMod val="115000"/>
                  </a:schemeClr>
                </a:gs>
                <a:gs pos="100000">
                  <a:schemeClr val="accent1">
                    <a:lumMod val="50000"/>
                    <a:shade val="100000"/>
                    <a:satMod val="115000"/>
                  </a:schemeClr>
                </a:gs>
              </a:gsLst>
              <a:lin ang="5400000" scaled="1"/>
              <a:tileRect/>
            </a:gradFill>
            <a:ln w="9525" cap="flat" cmpd="sng" algn="ctr">
              <a:solidFill>
                <a:srgbClr val="E2CAAA">
                  <a:shade val="95000"/>
                  <a:satMod val="105000"/>
                </a:srgbClr>
              </a:solidFill>
              <a:prstDash val="solid"/>
              <a:headEnd type="none" w="med" len="med"/>
              <a:tailEnd type="none" w="med" len="me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/>
            <a:lstStyle/>
            <a:p>
              <a:pPr>
                <a:spcAft>
                  <a:spcPct val="25000"/>
                </a:spcAft>
                <a:buFontTx/>
                <a:buChar char="•"/>
                <a:defRPr/>
              </a:pPr>
              <a:endParaRPr lang="en-US" sz="1350" kern="0">
                <a:solidFill>
                  <a:srgbClr val="404040"/>
                </a:solidFill>
                <a:ea typeface="ＭＳ Ｐゴシック" charset="-128"/>
                <a:cs typeface="Arial" pitchFamily="34" charset="0"/>
              </a:endParaRPr>
            </a:p>
          </p:txBody>
        </p:sp>
        <p:sp>
          <p:nvSpPr>
            <p:cNvPr id="14" name="TextBox 19"/>
            <p:cNvSpPr txBox="1">
              <a:spLocks noChangeArrowheads="1"/>
            </p:cNvSpPr>
            <p:nvPr/>
          </p:nvSpPr>
          <p:spPr bwMode="auto">
            <a:xfrm>
              <a:off x="3700463" y="1321353"/>
              <a:ext cx="3657600" cy="4497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 algn="r">
                <a:defRPr/>
              </a:pPr>
              <a:r>
                <a:rPr lang="en-US" sz="1500" kern="0" dirty="0">
                  <a:solidFill>
                    <a:srgbClr val="FFFFFF"/>
                  </a:solidFill>
                  <a:ea typeface="ＭＳ Ｐゴシック" charset="-128"/>
                  <a:cs typeface="Arial" pitchFamily="34" charset="0"/>
                </a:rPr>
                <a:t>Reduced Organ Function</a:t>
              </a:r>
            </a:p>
          </p:txBody>
        </p:sp>
        <p:sp>
          <p:nvSpPr>
            <p:cNvPr id="15" name="TextBox 21"/>
            <p:cNvSpPr txBox="1">
              <a:spLocks noChangeArrowheads="1"/>
            </p:cNvSpPr>
            <p:nvPr/>
          </p:nvSpPr>
          <p:spPr bwMode="auto">
            <a:xfrm>
              <a:off x="4937126" y="2478087"/>
              <a:ext cx="1995488" cy="4497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r">
                <a:defRPr/>
              </a:pPr>
              <a:r>
                <a:rPr lang="en-US" sz="1500" kern="0" dirty="0">
                  <a:solidFill>
                    <a:srgbClr val="FFFFFF"/>
                  </a:solidFill>
                  <a:ea typeface="ＭＳ Ｐゴシック" charset="-128"/>
                  <a:cs typeface="Arial" pitchFamily="34" charset="0"/>
                </a:rPr>
                <a:t>Comorbidities </a:t>
              </a:r>
            </a:p>
          </p:txBody>
        </p:sp>
        <p:sp>
          <p:nvSpPr>
            <p:cNvPr id="16" name="TextBox 22"/>
            <p:cNvSpPr txBox="1">
              <a:spLocks noChangeArrowheads="1"/>
            </p:cNvSpPr>
            <p:nvPr/>
          </p:nvSpPr>
          <p:spPr bwMode="auto">
            <a:xfrm>
              <a:off x="812800" y="1911351"/>
              <a:ext cx="5132388" cy="4497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en-US" sz="1500" kern="0" dirty="0">
                  <a:solidFill>
                    <a:srgbClr val="FFFFFF"/>
                  </a:solidFill>
                  <a:ea typeface="ＭＳ Ｐゴシック" charset="-128"/>
                  <a:cs typeface="Arial" pitchFamily="34" charset="0"/>
                </a:rPr>
                <a:t>Life Expectancy unrelated to CLL</a:t>
              </a:r>
            </a:p>
          </p:txBody>
        </p:sp>
      </p:grpSp>
      <p:sp>
        <p:nvSpPr>
          <p:cNvPr id="18" name="Down Arrow 17"/>
          <p:cNvSpPr/>
          <p:nvPr/>
        </p:nvSpPr>
        <p:spPr bwMode="auto">
          <a:xfrm>
            <a:off x="6162675" y="3303986"/>
            <a:ext cx="342900" cy="411956"/>
          </a:xfrm>
          <a:prstGeom prst="downArrow">
            <a:avLst/>
          </a:prstGeom>
          <a:solidFill>
            <a:schemeClr val="bg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spcAft>
                <a:spcPct val="25000"/>
              </a:spcAft>
              <a:buFontTx/>
              <a:buChar char="•"/>
              <a:defRPr/>
            </a:pPr>
            <a:endParaRPr lang="en-US" sz="1350" kern="0">
              <a:solidFill>
                <a:srgbClr val="404040"/>
              </a:solidFill>
              <a:ea typeface="MS PGothic" pitchFamily="34" charset="-128"/>
              <a:cs typeface="Arial" pitchFamily="34" charset="0"/>
            </a:endParaRPr>
          </a:p>
        </p:txBody>
      </p:sp>
      <p:sp>
        <p:nvSpPr>
          <p:cNvPr id="22" name="Down Arrow 21"/>
          <p:cNvSpPr/>
          <p:nvPr/>
        </p:nvSpPr>
        <p:spPr bwMode="auto">
          <a:xfrm>
            <a:off x="4073129" y="3262313"/>
            <a:ext cx="342900" cy="410766"/>
          </a:xfrm>
          <a:prstGeom prst="downArrow">
            <a:avLst/>
          </a:prstGeom>
          <a:solidFill>
            <a:schemeClr val="bg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spcAft>
                <a:spcPct val="25000"/>
              </a:spcAft>
              <a:buFontTx/>
              <a:buChar char="•"/>
              <a:defRPr/>
            </a:pPr>
            <a:endParaRPr lang="en-US" sz="1350" kern="0">
              <a:solidFill>
                <a:srgbClr val="404040"/>
              </a:solidFill>
              <a:ea typeface="MS PGothic" pitchFamily="34" charset="-128"/>
              <a:cs typeface="Arial" pitchFamily="34" charset="0"/>
            </a:endParaRPr>
          </a:p>
        </p:txBody>
      </p:sp>
      <p:sp>
        <p:nvSpPr>
          <p:cNvPr id="23" name="Down Arrow 22"/>
          <p:cNvSpPr/>
          <p:nvPr/>
        </p:nvSpPr>
        <p:spPr bwMode="auto">
          <a:xfrm>
            <a:off x="8233172" y="3303986"/>
            <a:ext cx="342900" cy="411956"/>
          </a:xfrm>
          <a:prstGeom prst="downArrow">
            <a:avLst/>
          </a:prstGeom>
          <a:solidFill>
            <a:schemeClr val="bg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spcAft>
                <a:spcPct val="25000"/>
              </a:spcAft>
              <a:buFontTx/>
              <a:buChar char="•"/>
              <a:defRPr/>
            </a:pPr>
            <a:endParaRPr lang="en-US" sz="1350" kern="0">
              <a:solidFill>
                <a:srgbClr val="404040"/>
              </a:solidFill>
              <a:ea typeface="MS PGothic" pitchFamily="34" charset="-128"/>
              <a:cs typeface="Arial" pitchFamily="34" charset="0"/>
            </a:endParaRPr>
          </a:p>
        </p:txBody>
      </p:sp>
      <p:sp>
        <p:nvSpPr>
          <p:cNvPr id="20" name="TextBox 10"/>
          <p:cNvSpPr txBox="1">
            <a:spLocks noChangeArrowheads="1"/>
          </p:cNvSpPr>
          <p:nvPr/>
        </p:nvSpPr>
        <p:spPr bwMode="auto">
          <a:xfrm>
            <a:off x="3328989" y="4922983"/>
            <a:ext cx="1770460" cy="3231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>
              <a:defRPr/>
            </a:pPr>
            <a:r>
              <a:rPr lang="en-US" sz="1500" i="1" kern="0" dirty="0">
                <a:solidFill>
                  <a:srgbClr val="404040"/>
                </a:solidFill>
                <a:ea typeface="ＭＳ Ｐゴシック" charset="-128"/>
                <a:cs typeface="Arial" pitchFamily="34" charset="0"/>
              </a:rPr>
              <a:t>Fit</a:t>
            </a:r>
          </a:p>
        </p:txBody>
      </p:sp>
      <p:sp>
        <p:nvSpPr>
          <p:cNvPr id="24" name="TextBox 10"/>
          <p:cNvSpPr txBox="1">
            <a:spLocks noChangeArrowheads="1"/>
          </p:cNvSpPr>
          <p:nvPr/>
        </p:nvSpPr>
        <p:spPr bwMode="auto">
          <a:xfrm>
            <a:off x="5461398" y="4922388"/>
            <a:ext cx="1770459" cy="3231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>
              <a:defRPr/>
            </a:pPr>
            <a:r>
              <a:rPr lang="en-US" sz="1500" i="1" kern="0" dirty="0">
                <a:solidFill>
                  <a:srgbClr val="404040"/>
                </a:solidFill>
                <a:ea typeface="ＭＳ Ｐゴシック" charset="-128"/>
                <a:cs typeface="Arial" pitchFamily="34" charset="0"/>
              </a:rPr>
              <a:t>Unfit</a:t>
            </a:r>
          </a:p>
        </p:txBody>
      </p:sp>
      <p:sp>
        <p:nvSpPr>
          <p:cNvPr id="25" name="TextBox 10"/>
          <p:cNvSpPr txBox="1">
            <a:spLocks noChangeArrowheads="1"/>
          </p:cNvSpPr>
          <p:nvPr/>
        </p:nvSpPr>
        <p:spPr bwMode="auto">
          <a:xfrm>
            <a:off x="7531894" y="4922388"/>
            <a:ext cx="1771650" cy="3231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>
              <a:defRPr/>
            </a:pPr>
            <a:r>
              <a:rPr lang="en-US" sz="1500" i="1" kern="0" dirty="0">
                <a:solidFill>
                  <a:srgbClr val="404040"/>
                </a:solidFill>
                <a:ea typeface="ＭＳ Ｐゴシック" charset="-128"/>
                <a:cs typeface="Arial" pitchFamily="34" charset="0"/>
              </a:rPr>
              <a:t>Frail</a:t>
            </a:r>
          </a:p>
        </p:txBody>
      </p:sp>
      <p:sp>
        <p:nvSpPr>
          <p:cNvPr id="26" name="TextBox 10"/>
          <p:cNvSpPr txBox="1">
            <a:spLocks noChangeArrowheads="1"/>
          </p:cNvSpPr>
          <p:nvPr/>
        </p:nvSpPr>
        <p:spPr bwMode="auto">
          <a:xfrm>
            <a:off x="2667020" y="4921198"/>
            <a:ext cx="954881" cy="3231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>
              <a:defRPr/>
            </a:pPr>
            <a:r>
              <a:rPr lang="en-US" sz="1500" kern="0" spc="-30" dirty="0">
                <a:solidFill>
                  <a:srgbClr val="404040"/>
                </a:solidFill>
                <a:ea typeface="ＭＳ Ｐゴシック" charset="-128"/>
                <a:cs typeface="Arial" pitchFamily="34" charset="0"/>
              </a:rPr>
              <a:t>P</a:t>
            </a:r>
            <a:r>
              <a:rPr lang="en-US" sz="1500" kern="0" spc="-30" dirty="0" err="1">
                <a:solidFill>
                  <a:srgbClr val="404040"/>
                </a:solidFill>
                <a:ea typeface="ＭＳ Ｐゴシック" charset="-128"/>
                <a:cs typeface="Arial" pitchFamily="34" charset="0"/>
              </a:rPr>
              <a:t>atients</a:t>
            </a:r>
            <a:r>
              <a:rPr lang="en-US" sz="1500" kern="0" spc="-30" dirty="0">
                <a:solidFill>
                  <a:srgbClr val="404040"/>
                </a:solidFill>
                <a:ea typeface="ＭＳ Ｐゴシック" charset="-128"/>
                <a:cs typeface="Arial" pitchFamily="34" charset="0"/>
              </a:rPr>
              <a:t>:</a:t>
            </a:r>
          </a:p>
        </p:txBody>
      </p:sp>
      <p:sp>
        <p:nvSpPr>
          <p:cNvPr id="28" name="TextBox 10"/>
          <p:cNvSpPr txBox="1">
            <a:spLocks noChangeArrowheads="1"/>
          </p:cNvSpPr>
          <p:nvPr/>
        </p:nvSpPr>
        <p:spPr bwMode="auto">
          <a:xfrm>
            <a:off x="2206248" y="5206453"/>
            <a:ext cx="1771651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>
              <a:defRPr/>
            </a:pPr>
            <a:r>
              <a:rPr lang="en-US" sz="1500" kern="0" spc="-30" dirty="0">
                <a:solidFill>
                  <a:srgbClr val="404040"/>
                </a:solidFill>
                <a:ea typeface="ＭＳ Ｐゴシック" charset="-128"/>
                <a:cs typeface="Arial" pitchFamily="34" charset="0"/>
              </a:rPr>
              <a:t>Therapy</a:t>
            </a:r>
          </a:p>
          <a:p>
            <a:pPr algn="ctr">
              <a:defRPr/>
            </a:pPr>
            <a:r>
              <a:rPr lang="en-US" sz="1500" kern="0" spc="-30" dirty="0">
                <a:solidFill>
                  <a:srgbClr val="404040"/>
                </a:solidFill>
                <a:ea typeface="ＭＳ Ｐゴシック" charset="-128"/>
                <a:cs typeface="Arial" pitchFamily="34" charset="0"/>
              </a:rPr>
              <a:t> goal: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0531" y="283407"/>
            <a:ext cx="8693129" cy="857250"/>
          </a:xfrm>
        </p:spPr>
        <p:txBody>
          <a:bodyPr/>
          <a:lstStyle/>
          <a:p>
            <a:r>
              <a:rPr lang="en-US" altLang="it-IT" sz="3200" b="1" dirty="0">
                <a:solidFill>
                  <a:schemeClr val="bg1"/>
                </a:solidFill>
              </a:rPr>
              <a:t>Treatment goals in CLL are influenced by comorbidities, performance status and age</a:t>
            </a:r>
            <a:endParaRPr lang="en-GB" sz="3200" b="1" dirty="0">
              <a:solidFill>
                <a:schemeClr val="bg1"/>
              </a:solidFill>
            </a:endParaRPr>
          </a:p>
        </p:txBody>
      </p:sp>
      <p:sp>
        <p:nvSpPr>
          <p:cNvPr id="29" name="Text Placeholder 5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nl-NL" kern="0" dirty="0">
                <a:solidFill>
                  <a:srgbClr val="292929"/>
                </a:solidFill>
                <a:ea typeface="ＭＳ Ｐゴシック" charset="-128"/>
              </a:rPr>
              <a:t>Modified from Shanafelt T. Hematology Am Soc Hematol Educ Program. 2013:158-167</a:t>
            </a:r>
            <a:endParaRPr lang="en-US" kern="0" dirty="0">
              <a:solidFill>
                <a:srgbClr val="292929"/>
              </a:solidFill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1494780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0960" y="109808"/>
            <a:ext cx="11570520" cy="1143000"/>
          </a:xfrm>
        </p:spPr>
        <p:txBody>
          <a:bodyPr/>
          <a:lstStyle/>
          <a:p>
            <a:r>
              <a:rPr lang="en-GB" sz="3200" b="1" dirty="0">
                <a:solidFill>
                  <a:schemeClr val="bg1"/>
                </a:solidFill>
              </a:rPr>
              <a:t>Selected standardized tools to evaluate CLL patient fitness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3593472"/>
              </p:ext>
            </p:extLst>
          </p:nvPr>
        </p:nvGraphicFramePr>
        <p:xfrm>
          <a:off x="549354" y="1489600"/>
          <a:ext cx="11048286" cy="388676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82762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3682762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3682762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754947">
                <a:tc>
                  <a:txBody>
                    <a:bodyPr/>
                    <a:lstStyle/>
                    <a:p>
                      <a:r>
                        <a:rPr lang="en-GB" sz="2400" dirty="0"/>
                        <a:t>Functional status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GB" sz="2400" dirty="0"/>
                        <a:t>Comorbidities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GB" sz="2400" dirty="0"/>
                        <a:t>Quality of life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770789">
                <a:tc>
                  <a:txBody>
                    <a:bodyPr/>
                    <a:lstStyle/>
                    <a:p>
                      <a:r>
                        <a:rPr lang="en-GB" sz="2400" dirty="0"/>
                        <a:t>Activity of Daily Living (ADL) </a:t>
                      </a:r>
                      <a:endParaRPr lang="en-GB" sz="2400" dirty="0">
                        <a:solidFill>
                          <a:schemeClr val="bg1"/>
                        </a:solidFill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fr-FR" sz="2400" dirty="0"/>
                        <a:t>Cumulative </a:t>
                      </a:r>
                      <a:r>
                        <a:rPr lang="fr-FR" sz="2400" dirty="0" err="1" smtClean="0"/>
                        <a:t>Illness</a:t>
                      </a:r>
                      <a:r>
                        <a:rPr lang="fr-FR" sz="2400" baseline="0" dirty="0"/>
                        <a:t> </a:t>
                      </a:r>
                      <a:r>
                        <a:rPr lang="fr-FR" sz="2400" dirty="0" smtClean="0"/>
                        <a:t>Rating </a:t>
                      </a:r>
                      <a:r>
                        <a:rPr lang="fr-FR" sz="2400" dirty="0" err="1"/>
                        <a:t>Scale</a:t>
                      </a:r>
                      <a:r>
                        <a:rPr lang="fr-FR" sz="2400" dirty="0"/>
                        <a:t> (</a:t>
                      </a:r>
                      <a:r>
                        <a:rPr lang="fr-FR" sz="2400" dirty="0" smtClean="0"/>
                        <a:t>CIRS)</a:t>
                      </a:r>
                      <a:r>
                        <a:rPr lang="fr-FR" sz="2400" baseline="0" dirty="0" smtClean="0"/>
                        <a:t> </a:t>
                      </a:r>
                      <a:r>
                        <a:rPr lang="fr-FR" sz="2400" dirty="0" smtClean="0"/>
                        <a:t>Classification</a:t>
                      </a:r>
                      <a:endParaRPr lang="en-GB" sz="2400" dirty="0">
                        <a:solidFill>
                          <a:schemeClr val="bg1"/>
                        </a:solidFill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GB" sz="2400" dirty="0"/>
                        <a:t>EORTC QLQ-C30</a:t>
                      </a:r>
                      <a:endParaRPr lang="en-GB" sz="2400" dirty="0">
                        <a:solidFill>
                          <a:schemeClr val="bg1"/>
                        </a:solidFill>
                      </a:endParaRP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77078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400" dirty="0"/>
                        <a:t>Instrument of Activities of Daily Living</a:t>
                      </a:r>
                      <a:r>
                        <a:rPr lang="en-GB" sz="2400" baseline="0" dirty="0"/>
                        <a:t> </a:t>
                      </a:r>
                      <a:r>
                        <a:rPr lang="en-GB" sz="2400" baseline="0" dirty="0" smtClean="0"/>
                        <a:t>(IADL)</a:t>
                      </a:r>
                      <a:endParaRPr lang="en-GB" sz="2400" dirty="0">
                        <a:solidFill>
                          <a:schemeClr val="bg1"/>
                        </a:solidFill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GB" sz="2400" dirty="0" err="1"/>
                        <a:t>Charlson</a:t>
                      </a:r>
                      <a:r>
                        <a:rPr lang="en-GB" sz="2400" dirty="0"/>
                        <a:t> Comorbidity Index</a:t>
                      </a:r>
                      <a:endParaRPr lang="en-GB" sz="2400" dirty="0">
                        <a:solidFill>
                          <a:schemeClr val="bg1"/>
                        </a:solidFill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GB" sz="2400" dirty="0"/>
                        <a:t>Functional assessment of cancer therapy</a:t>
                      </a:r>
                      <a:r>
                        <a:rPr lang="en-GB" sz="2400" baseline="0" dirty="0"/>
                        <a:t> – general (FACT-G)</a:t>
                      </a:r>
                      <a:endParaRPr lang="en-GB" sz="2400" dirty="0">
                        <a:solidFill>
                          <a:schemeClr val="bg1"/>
                        </a:solidFill>
                      </a:endParaRP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1105915">
                <a:tc>
                  <a:txBody>
                    <a:bodyPr/>
                    <a:lstStyle/>
                    <a:p>
                      <a:r>
                        <a:rPr lang="en-GB" sz="2400" dirty="0"/>
                        <a:t>ECOG performance status</a:t>
                      </a:r>
                      <a:endParaRPr lang="en-GB" sz="2400" dirty="0">
                        <a:solidFill>
                          <a:schemeClr val="bg1"/>
                        </a:solidFill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GB" sz="2400" dirty="0"/>
                        <a:t>Adult Comorbidity</a:t>
                      </a:r>
                      <a:r>
                        <a:rPr lang="en-GB" sz="2400" baseline="0" dirty="0"/>
                        <a:t> Evaluation</a:t>
                      </a:r>
                      <a:endParaRPr lang="en-GB" sz="2400" dirty="0">
                        <a:solidFill>
                          <a:schemeClr val="bg1"/>
                        </a:solidFill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GB" sz="2400" dirty="0"/>
                        <a:t>Patient Reported Outcomes Measurement Information System (PROMIS)</a:t>
                      </a:r>
                      <a:endParaRPr lang="en-GB" sz="2400" dirty="0">
                        <a:solidFill>
                          <a:schemeClr val="bg1"/>
                        </a:solidFill>
                      </a:endParaRP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9" name="Rectangle 8"/>
          <p:cNvSpPr/>
          <p:nvPr/>
        </p:nvSpPr>
        <p:spPr>
          <a:xfrm>
            <a:off x="2877191" y="5937643"/>
            <a:ext cx="8376557" cy="868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07000"/>
              </a:lnSpc>
            </a:pPr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Katz S, et al. </a:t>
            </a:r>
            <a:r>
              <a:rPr lang="en-GB" sz="1200" i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(1963) JAMA 185:914–919; </a:t>
            </a:r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Lawton MP, et al. (1982) J </a:t>
            </a:r>
            <a:r>
              <a:rPr lang="en-GB" sz="1200" dirty="0" err="1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Gerontol</a:t>
            </a:r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37:91–99; </a:t>
            </a:r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Miller MD, et al.  (1992) Psychiatry Res 41:237–248; </a:t>
            </a:r>
            <a:r>
              <a:rPr lang="en-GB" sz="1200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Charlson</a:t>
            </a:r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M, et al.  (1994) J </a:t>
            </a:r>
            <a:r>
              <a:rPr lang="en-GB" sz="1200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Clin</a:t>
            </a:r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GB" sz="1200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Epidemiol</a:t>
            </a:r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47:1245–1251; </a:t>
            </a:r>
            <a:r>
              <a:rPr lang="en-GB" sz="1200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Piccirillo</a:t>
            </a:r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JF, et al. (2004) JAMA 291:2441–2447; Aaronson NK, et al. (1993) J Natl Cancer Inst 85:365–376; </a:t>
            </a:r>
            <a:r>
              <a:rPr lang="en-GB" sz="1200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Cella</a:t>
            </a:r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DF, et al. (1993) J </a:t>
            </a:r>
            <a:r>
              <a:rPr lang="en-GB" sz="1200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Clin</a:t>
            </a:r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GB" sz="1200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Oncol</a:t>
            </a:r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11:570–579; The Patient Reported Outcomes Measurement Information System (PROMIS) 2009</a:t>
            </a:r>
          </a:p>
        </p:txBody>
      </p:sp>
    </p:spTree>
    <p:extLst>
      <p:ext uri="{BB962C8B-B14F-4D97-AF65-F5344CB8AC3E}">
        <p14:creationId xmlns:p14="http://schemas.microsoft.com/office/powerpoint/2010/main" val="20164359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:\STUDIO\Work in Progress\ROGA1501 Gazyvaro redraw amendments\Links\Study design v2.pn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83" b="17098"/>
          <a:stretch/>
        </p:blipFill>
        <p:spPr bwMode="auto">
          <a:xfrm>
            <a:off x="1935480" y="1236151"/>
            <a:ext cx="8686800" cy="52734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/>
          <p:cNvSpPr/>
          <p:nvPr/>
        </p:nvSpPr>
        <p:spPr>
          <a:xfrm>
            <a:off x="5455920" y="1402915"/>
            <a:ext cx="2011680" cy="370248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9801" y="236314"/>
            <a:ext cx="7683499" cy="838200"/>
          </a:xfrm>
        </p:spPr>
        <p:txBody>
          <a:bodyPr>
            <a:normAutofit/>
          </a:bodyPr>
          <a:lstStyle/>
          <a:p>
            <a:pPr algn="ctr"/>
            <a:r>
              <a:rPr lang="en-GB" sz="4800" b="1" dirty="0">
                <a:solidFill>
                  <a:schemeClr val="bg1"/>
                </a:solidFill>
              </a:rPr>
              <a:t>CLL11: trial design</a:t>
            </a:r>
          </a:p>
        </p:txBody>
      </p:sp>
      <p:sp>
        <p:nvSpPr>
          <p:cNvPr id="6" name="Text Placeholder 6"/>
          <p:cNvSpPr>
            <a:spLocks noGrp="1"/>
          </p:cNvSpPr>
          <p:nvPr>
            <p:ph type="body" sz="quarter" idx="10"/>
          </p:nvPr>
        </p:nvSpPr>
        <p:spPr>
          <a:xfrm>
            <a:off x="202730" y="5241893"/>
            <a:ext cx="5848820" cy="1447800"/>
          </a:xfrm>
        </p:spPr>
        <p:txBody>
          <a:bodyPr/>
          <a:lstStyle/>
          <a:p>
            <a:pPr marL="0" indent="0">
              <a:buNone/>
            </a:pPr>
            <a:r>
              <a:rPr lang="en-GB" sz="1100" baseline="30000" dirty="0" err="1"/>
              <a:t>a</a:t>
            </a:r>
            <a:r>
              <a:rPr lang="en-GB" sz="1100" dirty="0" err="1"/>
              <a:t>All</a:t>
            </a:r>
            <a:r>
              <a:rPr lang="en-GB" sz="1100" dirty="0"/>
              <a:t> patients required treatment according to NCI criteria</a:t>
            </a:r>
          </a:p>
          <a:p>
            <a:pPr marL="0" indent="0">
              <a:buNone/>
            </a:pPr>
            <a:r>
              <a:rPr lang="en-GB" sz="1100" baseline="30000" dirty="0" err="1"/>
              <a:t>b</a:t>
            </a:r>
            <a:r>
              <a:rPr lang="en-GB" sz="1100" dirty="0" err="1"/>
              <a:t>Patients</a:t>
            </a:r>
            <a:r>
              <a:rPr lang="en-GB" sz="1100" dirty="0"/>
              <a:t> with inadequate liver function or severe renal impairment</a:t>
            </a:r>
            <a:br>
              <a:rPr lang="en-GB" sz="1100" dirty="0"/>
            </a:br>
            <a:r>
              <a:rPr lang="en-GB" sz="1100" dirty="0"/>
              <a:t>(creatinine clearance &lt;30 ml/min) were excluded</a:t>
            </a:r>
          </a:p>
          <a:p>
            <a:pPr marL="0" indent="0">
              <a:buNone/>
            </a:pPr>
            <a:r>
              <a:rPr lang="en-GB" sz="1100" baseline="30000" dirty="0" err="1"/>
              <a:t>c</a:t>
            </a:r>
            <a:r>
              <a:rPr lang="en-GB" sz="1100" dirty="0" err="1"/>
              <a:t>Indicates</a:t>
            </a:r>
            <a:r>
              <a:rPr lang="en-GB" sz="1100" dirty="0"/>
              <a:t> number of patients for stage I only</a:t>
            </a:r>
          </a:p>
          <a:p>
            <a:pPr marL="0" indent="0">
              <a:buNone/>
            </a:pPr>
            <a:r>
              <a:rPr lang="en-GB" sz="1100" dirty="0"/>
              <a:t>CIRS: cumulative illness rating scale; MRD: minimum residual disease; </a:t>
            </a:r>
            <a:br>
              <a:rPr lang="en-GB" sz="1100" dirty="0"/>
            </a:br>
            <a:r>
              <a:rPr lang="en-GB" sz="1100" dirty="0"/>
              <a:t>NCI: National Cancer Institute</a:t>
            </a:r>
          </a:p>
          <a:p>
            <a:pPr>
              <a:buNone/>
            </a:pPr>
            <a:endParaRPr lang="en-GB" sz="1100" dirty="0"/>
          </a:p>
          <a:p>
            <a:r>
              <a:rPr lang="en-GB" sz="1100" dirty="0" err="1"/>
              <a:t>Goede</a:t>
            </a:r>
            <a:r>
              <a:rPr lang="en-GB" sz="1100" dirty="0"/>
              <a:t> V </a:t>
            </a:r>
            <a:r>
              <a:rPr lang="en-GB" sz="1100" i="1" dirty="0"/>
              <a:t>et al. N </a:t>
            </a:r>
            <a:r>
              <a:rPr lang="en-GB" sz="1100" i="1" dirty="0" err="1"/>
              <a:t>Engl</a:t>
            </a:r>
            <a:r>
              <a:rPr lang="en-GB" sz="1100" i="1" dirty="0"/>
              <a:t> J Med </a:t>
            </a:r>
            <a:r>
              <a:rPr lang="en-GB" sz="1100" dirty="0"/>
              <a:t>2014; </a:t>
            </a:r>
            <a:r>
              <a:rPr lang="en-GB" sz="1100" b="1" dirty="0"/>
              <a:t>370</a:t>
            </a:r>
            <a:r>
              <a:rPr lang="en-GB" sz="1100" dirty="0"/>
              <a:t>: 1101–1110.</a:t>
            </a:r>
          </a:p>
        </p:txBody>
      </p:sp>
      <p:sp>
        <p:nvSpPr>
          <p:cNvPr id="4" name="Rounded Rectangle 3"/>
          <p:cNvSpPr/>
          <p:nvPr/>
        </p:nvSpPr>
        <p:spPr>
          <a:xfrm>
            <a:off x="5455920" y="1509740"/>
            <a:ext cx="2011680" cy="1080120"/>
          </a:xfrm>
          <a:prstGeom prst="roundRect">
            <a:avLst/>
          </a:prstGeom>
          <a:solidFill>
            <a:srgbClr val="C0213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  <a:p>
            <a:pPr algn="ctr"/>
            <a:r>
              <a:rPr lang="en-US" dirty="0" err="1" smtClean="0"/>
              <a:t>Obinutuzumab</a:t>
            </a:r>
            <a:r>
              <a:rPr lang="en-US" dirty="0" smtClean="0"/>
              <a:t> + </a:t>
            </a:r>
            <a:r>
              <a:rPr lang="en-US" sz="1600" dirty="0" err="1"/>
              <a:t>Clb</a:t>
            </a:r>
            <a:r>
              <a:rPr lang="en-US" sz="1600" dirty="0"/>
              <a:t> </a:t>
            </a:r>
            <a:endParaRPr lang="en-US" sz="1400" dirty="0"/>
          </a:p>
          <a:p>
            <a:pPr algn="ctr"/>
            <a:r>
              <a:rPr lang="en-US" sz="1400" dirty="0"/>
              <a:t>x 6 cycles</a:t>
            </a:r>
          </a:p>
          <a:p>
            <a:pPr algn="ctr"/>
            <a:r>
              <a:rPr lang="en-US" sz="1400" dirty="0"/>
              <a:t>(n-238)</a:t>
            </a:r>
          </a:p>
          <a:p>
            <a:pPr algn="ctr"/>
            <a:endParaRPr lang="en-US" dirty="0"/>
          </a:p>
        </p:txBody>
      </p:sp>
      <p:sp>
        <p:nvSpPr>
          <p:cNvPr id="8" name="Rounded Rectangle 7">
            <a:extLst>
              <a:ext uri="{FF2B5EF4-FFF2-40B4-BE49-F238E27FC236}">
                <a16:creationId xmlns="" xmlns:a16="http://schemas.microsoft.com/office/drawing/2014/main" id="{6E9610A3-7F6D-5C44-96B5-B125309E8A27}"/>
              </a:ext>
            </a:extLst>
          </p:cNvPr>
          <p:cNvSpPr/>
          <p:nvPr/>
        </p:nvSpPr>
        <p:spPr>
          <a:xfrm>
            <a:off x="5455920" y="3872880"/>
            <a:ext cx="2011680" cy="1232520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  <a:p>
            <a:pPr algn="ctr"/>
            <a:r>
              <a:rPr lang="en-US" dirty="0" smtClean="0"/>
              <a:t>Rituximab + </a:t>
            </a:r>
            <a:r>
              <a:rPr lang="en-US" sz="1600" dirty="0" err="1"/>
              <a:t>Clb</a:t>
            </a:r>
            <a:r>
              <a:rPr lang="en-US" sz="1600" dirty="0"/>
              <a:t> </a:t>
            </a:r>
            <a:endParaRPr lang="en-US" sz="1400" dirty="0"/>
          </a:p>
          <a:p>
            <a:pPr algn="ctr"/>
            <a:r>
              <a:rPr lang="en-US" sz="1400" dirty="0"/>
              <a:t>x 6 cycles</a:t>
            </a:r>
          </a:p>
          <a:p>
            <a:pPr algn="ctr"/>
            <a:r>
              <a:rPr lang="en-US" sz="1400" dirty="0"/>
              <a:t>(n-23)</a:t>
            </a:r>
          </a:p>
          <a:p>
            <a:pPr algn="ctr"/>
            <a:endParaRPr lang="en-US" dirty="0"/>
          </a:p>
        </p:txBody>
      </p:sp>
      <p:sp>
        <p:nvSpPr>
          <p:cNvPr id="9" name="Rounded Rectangle 8">
            <a:extLst>
              <a:ext uri="{FF2B5EF4-FFF2-40B4-BE49-F238E27FC236}">
                <a16:creationId xmlns="" xmlns:a16="http://schemas.microsoft.com/office/drawing/2014/main" id="{BFF8426D-19AC-1242-A0C8-129708875FAD}"/>
              </a:ext>
            </a:extLst>
          </p:cNvPr>
          <p:cNvSpPr/>
          <p:nvPr/>
        </p:nvSpPr>
        <p:spPr>
          <a:xfrm>
            <a:off x="5455920" y="2629952"/>
            <a:ext cx="2011680" cy="1202835"/>
          </a:xfrm>
          <a:prstGeom prst="round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  <a:p>
            <a:pPr algn="ctr"/>
            <a:r>
              <a:rPr lang="en-US" sz="1600" dirty="0" err="1"/>
              <a:t>Clb</a:t>
            </a:r>
            <a:r>
              <a:rPr lang="en-US" sz="1600" dirty="0"/>
              <a:t> </a:t>
            </a:r>
            <a:r>
              <a:rPr lang="en-US" sz="1600" dirty="0" smtClean="0"/>
              <a:t>monotherapy </a:t>
            </a:r>
            <a:endParaRPr lang="en-US" sz="1400" dirty="0"/>
          </a:p>
          <a:p>
            <a:pPr algn="ctr"/>
            <a:r>
              <a:rPr lang="en-US" sz="1400" dirty="0"/>
              <a:t>x 6 cycles</a:t>
            </a:r>
          </a:p>
          <a:p>
            <a:pPr algn="ctr"/>
            <a:r>
              <a:rPr lang="en-US" sz="1400" dirty="0"/>
              <a:t>(n-238)</a:t>
            </a:r>
          </a:p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86898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16493" y="1154432"/>
            <a:ext cx="11917680" cy="5147309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28600"/>
            <a:ext cx="12192000" cy="838200"/>
          </a:xfrm>
        </p:spPr>
        <p:txBody>
          <a:bodyPr>
            <a:normAutofit/>
          </a:bodyPr>
          <a:lstStyle/>
          <a:p>
            <a:pPr algn="ctr"/>
            <a:r>
              <a:rPr lang="en-GB" sz="2600" b="1" dirty="0">
                <a:solidFill>
                  <a:schemeClr val="bg1"/>
                </a:solidFill>
              </a:rPr>
              <a:t>CLL11: G + </a:t>
            </a:r>
            <a:r>
              <a:rPr lang="en-GB" sz="2600" b="1" dirty="0" err="1">
                <a:solidFill>
                  <a:schemeClr val="bg1"/>
                </a:solidFill>
              </a:rPr>
              <a:t>Clb</a:t>
            </a:r>
            <a:r>
              <a:rPr lang="en-GB" sz="2600" b="1" dirty="0">
                <a:solidFill>
                  <a:schemeClr val="bg1"/>
                </a:solidFill>
              </a:rPr>
              <a:t> </a:t>
            </a:r>
            <a:r>
              <a:rPr lang="en-GB" sz="2600" b="1" i="1" dirty="0">
                <a:solidFill>
                  <a:schemeClr val="bg1"/>
                </a:solidFill>
              </a:rPr>
              <a:t>vs </a:t>
            </a:r>
            <a:r>
              <a:rPr lang="en-GB" sz="2600" b="1" dirty="0" err="1">
                <a:solidFill>
                  <a:schemeClr val="bg1"/>
                </a:solidFill>
              </a:rPr>
              <a:t>Clb</a:t>
            </a:r>
            <a:r>
              <a:rPr lang="en-GB" sz="2600" b="1" dirty="0">
                <a:solidFill>
                  <a:schemeClr val="bg1"/>
                </a:solidFill>
              </a:rPr>
              <a:t> monotherapy: </a:t>
            </a:r>
            <a:r>
              <a:rPr lang="en-GB" sz="2600" b="1" dirty="0" smtClean="0">
                <a:solidFill>
                  <a:schemeClr val="bg1"/>
                </a:solidFill>
              </a:rPr>
              <a:t>PFS</a:t>
            </a:r>
            <a:r>
              <a:rPr lang="en-GB" sz="2600" b="1" baseline="30000" dirty="0" smtClean="0">
                <a:solidFill>
                  <a:schemeClr val="bg1"/>
                </a:solidFill>
              </a:rPr>
              <a:t>1</a:t>
            </a:r>
            <a:endParaRPr lang="en-GB" sz="2600" b="1" strike="sngStrike" dirty="0">
              <a:solidFill>
                <a:schemeClr val="bg1"/>
              </a:solidFill>
            </a:endParaRP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0"/>
          </p:nvPr>
        </p:nvSpPr>
        <p:spPr>
          <a:xfrm>
            <a:off x="8481174" y="6301741"/>
            <a:ext cx="3200400" cy="400050"/>
          </a:xfrm>
        </p:spPr>
        <p:txBody>
          <a:bodyPr/>
          <a:lstStyle/>
          <a:p>
            <a:pPr>
              <a:buNone/>
            </a:pPr>
            <a:endParaRPr lang="en-GB" dirty="0"/>
          </a:p>
          <a:p>
            <a:pPr>
              <a:buNone/>
            </a:pPr>
            <a:endParaRPr lang="en-GB" dirty="0"/>
          </a:p>
          <a:p>
            <a:pPr>
              <a:buNone/>
            </a:pPr>
            <a:r>
              <a:rPr lang="nl-NL" dirty="0"/>
              <a:t>1. Goede et al. Blood 2015; </a:t>
            </a:r>
            <a:r>
              <a:rPr lang="nl-NL" b="1" dirty="0"/>
              <a:t>126</a:t>
            </a:r>
            <a:r>
              <a:rPr lang="nl-NL" dirty="0"/>
              <a:t> (23): Abstr 1733.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834272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14449" y="216902"/>
            <a:ext cx="10945712" cy="1024207"/>
          </a:xfrm>
        </p:spPr>
        <p:txBody>
          <a:bodyPr/>
          <a:lstStyle/>
          <a:p>
            <a:r>
              <a:rPr lang="en-US" altLang="it-IT" sz="2400" b="1" dirty="0">
                <a:solidFill>
                  <a:schemeClr val="bg1"/>
                </a:solidFill>
              </a:rPr>
              <a:t>CLL11: Phase III, randomized, open-label, multicenter trial in </a:t>
            </a:r>
            <a:r>
              <a:rPr lang="en-US" altLang="it-IT" sz="2400" b="1" dirty="0" smtClean="0">
                <a:solidFill>
                  <a:schemeClr val="bg1"/>
                </a:solidFill>
              </a:rPr>
              <a:t/>
            </a:r>
            <a:br>
              <a:rPr lang="en-US" altLang="it-IT" sz="2400" b="1" dirty="0" smtClean="0">
                <a:solidFill>
                  <a:schemeClr val="bg1"/>
                </a:solidFill>
              </a:rPr>
            </a:br>
            <a:r>
              <a:rPr lang="en-US" altLang="it-IT" sz="2400" b="1" dirty="0" smtClean="0">
                <a:solidFill>
                  <a:schemeClr val="bg1"/>
                </a:solidFill>
              </a:rPr>
              <a:t>elderly </a:t>
            </a:r>
            <a:r>
              <a:rPr lang="en-US" altLang="it-IT" sz="2400" b="1" dirty="0">
                <a:solidFill>
                  <a:schemeClr val="bg1"/>
                </a:solidFill>
              </a:rPr>
              <a:t>patients with comorbidities: PFS and </a:t>
            </a:r>
            <a:r>
              <a:rPr lang="en-US" altLang="it-IT" sz="2400" b="1" dirty="0" smtClean="0">
                <a:solidFill>
                  <a:schemeClr val="bg1"/>
                </a:solidFill>
              </a:rPr>
              <a:t>OS</a:t>
            </a:r>
            <a:endParaRPr lang="en-GB" sz="2400" b="1" dirty="0">
              <a:solidFill>
                <a:schemeClr val="bg1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7659" y="1876823"/>
            <a:ext cx="5645772" cy="3778454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08544" y="1843222"/>
            <a:ext cx="5633975" cy="3936901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2382514" y="1385697"/>
            <a:ext cx="684803" cy="400110"/>
          </a:xfrm>
          <a:prstGeom prst="rect">
            <a:avLst/>
          </a:prstGeom>
          <a:ln>
            <a:noFill/>
          </a:ln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ＭＳ Ｐゴシック" charset="-128"/>
                <a:cs typeface="+mn-cs"/>
              </a:rPr>
              <a:t>PFS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8288014" y="1385697"/>
            <a:ext cx="554960" cy="400110"/>
          </a:xfrm>
          <a:prstGeom prst="rect">
            <a:avLst/>
          </a:prstGeom>
          <a:ln>
            <a:noFill/>
          </a:ln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ＭＳ Ｐゴシック" charset="-128"/>
                <a:cs typeface="+mn-cs"/>
              </a:rPr>
              <a:t>OS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2634691" y="1910100"/>
            <a:ext cx="3454792" cy="33855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ＭＳ Ｐゴシック" charset="-128"/>
                <a:cs typeface="+mn-cs"/>
              </a:rPr>
              <a:t>HR 0.49, 95% CI 0.41-0.58, p&lt;0001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8565494" y="1941368"/>
            <a:ext cx="3626314" cy="33855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ＭＳ Ｐゴシック" charset="-128"/>
                <a:cs typeface="+mn-cs"/>
              </a:rPr>
              <a:t>HR 0.76, 95% CI 0.60-0.97, p=0.0245</a:t>
            </a:r>
          </a:p>
        </p:txBody>
      </p:sp>
      <p:cxnSp>
        <p:nvCxnSpPr>
          <p:cNvPr id="18" name="Straight Connector 17"/>
          <p:cNvCxnSpPr/>
          <p:nvPr/>
        </p:nvCxnSpPr>
        <p:spPr>
          <a:xfrm flipV="1">
            <a:off x="368339" y="5887960"/>
            <a:ext cx="901739" cy="4702"/>
          </a:xfrm>
          <a:prstGeom prst="line">
            <a:avLst/>
          </a:prstGeom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 flipV="1">
            <a:off x="4540543" y="5887960"/>
            <a:ext cx="901739" cy="4702"/>
          </a:xfrm>
          <a:prstGeom prst="line">
            <a:avLst/>
          </a:prstGeom>
          <a:ln w="762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1267876" y="5683591"/>
            <a:ext cx="2313454" cy="338554"/>
          </a:xfrm>
          <a:prstGeom prst="rect">
            <a:avLst/>
          </a:prstGeom>
          <a:ln>
            <a:noFill/>
          </a:ln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ＭＳ Ｐゴシック" charset="-128"/>
                <a:cs typeface="+mn-cs"/>
              </a:rPr>
              <a:t>Rituximab-</a:t>
            </a:r>
            <a:r>
              <a:rPr kumimoji="0" lang="en-GB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ＭＳ Ｐゴシック" charset="-128"/>
                <a:cs typeface="+mn-cs"/>
              </a:rPr>
              <a:t>chlorambucil</a:t>
            </a: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ＭＳ Ｐゴシック" charset="-128"/>
              <a:cs typeface="+mn-cs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485024" y="5655277"/>
            <a:ext cx="2736647" cy="338554"/>
          </a:xfrm>
          <a:prstGeom prst="rect">
            <a:avLst/>
          </a:prstGeom>
          <a:ln>
            <a:noFill/>
          </a:ln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ＭＳ Ｐゴシック" charset="-128"/>
                <a:cs typeface="+mn-cs"/>
              </a:rPr>
              <a:t>Obinutuzumab-chlorambucil</a:t>
            </a: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ＭＳ Ｐゴシック" charset="-128"/>
              <a:cs typeface="+mn-cs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292139" y="6471850"/>
            <a:ext cx="2906565" cy="276999"/>
          </a:xfrm>
          <a:prstGeom prst="rect">
            <a:avLst/>
          </a:prstGeom>
          <a:ln>
            <a:noFill/>
          </a:ln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ＭＳ Ｐゴシック" charset="-128"/>
                <a:cs typeface="+mn-cs"/>
              </a:rPr>
              <a:t>CI, confidence interval; HR, hazard ratio</a:t>
            </a:r>
          </a:p>
        </p:txBody>
      </p:sp>
      <p:sp>
        <p:nvSpPr>
          <p:cNvPr id="24" name="TextBox 23"/>
          <p:cNvSpPr txBox="1"/>
          <p:nvPr/>
        </p:nvSpPr>
        <p:spPr>
          <a:xfrm rot="16200000">
            <a:off x="-976070" y="3142251"/>
            <a:ext cx="2736647" cy="369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ＭＳ Ｐゴシック" charset="-128"/>
                <a:cs typeface="+mn-cs"/>
              </a:rPr>
              <a:t>Progression-free survival</a:t>
            </a:r>
          </a:p>
        </p:txBody>
      </p:sp>
      <p:sp>
        <p:nvSpPr>
          <p:cNvPr id="25" name="TextBox 24"/>
          <p:cNvSpPr txBox="1"/>
          <p:nvPr/>
        </p:nvSpPr>
        <p:spPr>
          <a:xfrm rot="16200000">
            <a:off x="5512551" y="3013745"/>
            <a:ext cx="1572866" cy="369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ＭＳ Ｐゴシック" charset="-128"/>
                <a:cs typeface="+mn-cs"/>
              </a:rPr>
              <a:t>Overall</a:t>
            </a: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ＭＳ Ｐゴシック" charset="-128"/>
                <a:cs typeface="+mn-cs"/>
              </a:rPr>
              <a:t> survival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8565494" y="6471850"/>
            <a:ext cx="3529684" cy="276999"/>
          </a:xfrm>
          <a:prstGeom prst="rect">
            <a:avLst/>
          </a:prstGeom>
          <a:ln>
            <a:noFill/>
          </a:ln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ＭＳ Ｐゴシック" charset="-128"/>
                <a:cs typeface="+mn-cs"/>
              </a:rPr>
              <a:t>Goede</a:t>
            </a: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ＭＳ Ｐゴシック" charset="-128"/>
                <a:cs typeface="+mn-cs"/>
              </a:rPr>
              <a:t> et al., EHA 2018; S151 (oral presentation)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2634691" y="6125346"/>
            <a:ext cx="7245894" cy="338554"/>
          </a:xfrm>
          <a:prstGeom prst="rect">
            <a:avLst/>
          </a:prstGeom>
          <a:ln w="28575">
            <a:solidFill>
              <a:schemeClr val="accent1"/>
            </a:solidFill>
          </a:ln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414343"/>
                </a:solidFill>
                <a:effectLst/>
                <a:uLnTx/>
                <a:uFillTx/>
                <a:latin typeface="+mn-lt"/>
                <a:ea typeface="ＭＳ Ｐゴシック" charset="-128"/>
                <a:cs typeface="+mn-cs"/>
              </a:rPr>
              <a:t>Median observation time</a:t>
            </a:r>
            <a:r>
              <a:rPr kumimoji="0" lang="en-GB" sz="1600" b="0" i="0" u="none" strike="noStrike" kern="1200" cap="none" spc="0" normalizeH="0" noProof="0" dirty="0">
                <a:ln>
                  <a:noFill/>
                </a:ln>
                <a:solidFill>
                  <a:srgbClr val="414343"/>
                </a:solidFill>
                <a:effectLst/>
                <a:uLnTx/>
                <a:uFillTx/>
                <a:latin typeface="+mn-lt"/>
                <a:ea typeface="ＭＳ Ｐゴシック" charset="-128"/>
                <a:cs typeface="+mn-cs"/>
              </a:rPr>
              <a:t> in the final analysis for G-</a:t>
            </a:r>
            <a:r>
              <a:rPr kumimoji="0" lang="en-GB" sz="1600" b="0" i="0" u="none" strike="noStrike" kern="1200" cap="none" spc="0" normalizeH="0" noProof="0" dirty="0" err="1">
                <a:ln>
                  <a:noFill/>
                </a:ln>
                <a:solidFill>
                  <a:srgbClr val="414343"/>
                </a:solidFill>
                <a:effectLst/>
                <a:uLnTx/>
                <a:uFillTx/>
                <a:latin typeface="+mn-lt"/>
                <a:ea typeface="ＭＳ Ｐゴシック" charset="-128"/>
                <a:cs typeface="+mn-cs"/>
              </a:rPr>
              <a:t>Clb</a:t>
            </a:r>
            <a:r>
              <a:rPr kumimoji="0" lang="en-GB" sz="1600" b="0" i="0" u="none" strike="noStrike" kern="1200" cap="none" spc="0" normalizeH="0" noProof="0" dirty="0">
                <a:ln>
                  <a:noFill/>
                </a:ln>
                <a:solidFill>
                  <a:srgbClr val="414343"/>
                </a:solidFill>
                <a:effectLst/>
                <a:uLnTx/>
                <a:uFillTx/>
                <a:latin typeface="+mn-lt"/>
                <a:ea typeface="ＭＳ Ｐゴシック" charset="-128"/>
                <a:cs typeface="+mn-cs"/>
              </a:rPr>
              <a:t> vs R-</a:t>
            </a:r>
            <a:r>
              <a:rPr kumimoji="0" lang="en-GB" sz="1600" b="0" i="0" u="none" strike="noStrike" kern="1200" cap="none" spc="0" normalizeH="0" noProof="0" dirty="0" err="1">
                <a:ln>
                  <a:noFill/>
                </a:ln>
                <a:solidFill>
                  <a:srgbClr val="414343"/>
                </a:solidFill>
                <a:effectLst/>
                <a:uLnTx/>
                <a:uFillTx/>
                <a:latin typeface="+mn-lt"/>
                <a:ea typeface="ＭＳ Ｐゴシック" charset="-128"/>
                <a:cs typeface="+mn-cs"/>
              </a:rPr>
              <a:t>Clb</a:t>
            </a:r>
            <a:r>
              <a:rPr kumimoji="0" lang="en-GB" sz="1600" b="0" i="0" u="none" strike="noStrike" kern="1200" cap="none" spc="0" normalizeH="0" noProof="0" dirty="0">
                <a:ln>
                  <a:noFill/>
                </a:ln>
                <a:solidFill>
                  <a:srgbClr val="414343"/>
                </a:solidFill>
                <a:effectLst/>
                <a:uLnTx/>
                <a:uFillTx/>
                <a:latin typeface="+mn-lt"/>
                <a:ea typeface="ＭＳ Ｐゴシック" charset="-128"/>
                <a:cs typeface="+mn-cs"/>
              </a:rPr>
              <a:t>: 59.4 months</a:t>
            </a: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srgbClr val="414343"/>
              </a:solidFill>
              <a:effectLst/>
              <a:uLnTx/>
              <a:uFillTx/>
              <a:latin typeface="+mn-lt"/>
              <a:ea typeface="ＭＳ Ｐゴシック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378284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802668" y="379186"/>
            <a:ext cx="8632556" cy="656588"/>
          </a:xfrm>
        </p:spPr>
        <p:txBody>
          <a:bodyPr>
            <a:normAutofit/>
          </a:bodyPr>
          <a:lstStyle/>
          <a:p>
            <a:pPr defTabSz="342900"/>
            <a:r>
              <a:rPr lang="en-US" sz="2500" b="1" dirty="0" smtClean="0">
                <a:solidFill>
                  <a:schemeClr val="bg1"/>
                </a:solidFill>
              </a:rPr>
              <a:t>RESONATE-2 </a:t>
            </a:r>
            <a:r>
              <a:rPr lang="en-US" sz="2500" b="1" dirty="0">
                <a:solidFill>
                  <a:schemeClr val="bg1"/>
                </a:solidFill>
              </a:rPr>
              <a:t>Ibrutinib vs </a:t>
            </a:r>
            <a:r>
              <a:rPr lang="en-US" sz="2500" b="1" dirty="0" err="1" smtClean="0">
                <a:solidFill>
                  <a:schemeClr val="bg1"/>
                </a:solidFill>
              </a:rPr>
              <a:t>chlorambucil</a:t>
            </a:r>
            <a:r>
              <a:rPr lang="en-US" sz="2500" b="1" dirty="0" smtClean="0">
                <a:solidFill>
                  <a:schemeClr val="bg1"/>
                </a:solidFill>
              </a:rPr>
              <a:t>: </a:t>
            </a:r>
            <a:r>
              <a:rPr lang="en-US" sz="2500" b="1" dirty="0">
                <a:solidFill>
                  <a:schemeClr val="bg1"/>
                </a:solidFill>
              </a:rPr>
              <a:t>Study Design</a:t>
            </a:r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1916090" y="5013743"/>
            <a:ext cx="8853391" cy="745148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ts val="0"/>
              </a:spcBef>
              <a:spcAft>
                <a:spcPts val="600"/>
              </a:spcAft>
              <a:buClr>
                <a:schemeClr val="accent2">
                  <a:lumMod val="75000"/>
                </a:schemeClr>
              </a:buClr>
              <a:buSzPct val="125000"/>
              <a:buFont typeface="Wingdings" charset="2"/>
              <a:buChar char="§"/>
              <a:defRPr sz="2400" b="0">
                <a:solidFill>
                  <a:schemeClr val="bg2"/>
                </a:solidFill>
                <a:latin typeface="Calibri"/>
                <a:ea typeface="+mn-ea"/>
                <a:cs typeface="Calibri"/>
              </a:defRPr>
            </a:lvl1pPr>
            <a:lvl2pPr marL="742950" indent="-285750" algn="l" rtl="0" eaLnBrk="1" fontAlgn="base" hangingPunct="1">
              <a:spcBef>
                <a:spcPts val="0"/>
              </a:spcBef>
              <a:spcAft>
                <a:spcPts val="600"/>
              </a:spcAft>
              <a:buClr>
                <a:schemeClr val="accent2">
                  <a:lumMod val="75000"/>
                </a:schemeClr>
              </a:buClr>
              <a:buSzPct val="125000"/>
              <a:buFont typeface="Lucida Grande"/>
              <a:buChar char="–"/>
              <a:defRPr sz="2000" b="0">
                <a:solidFill>
                  <a:schemeClr val="bg2"/>
                </a:solidFill>
                <a:latin typeface="Calibri"/>
                <a:cs typeface="Calibri"/>
              </a:defRPr>
            </a:lvl2pPr>
            <a:lvl3pPr marL="1143000" indent="-228600" algn="l" rtl="0" eaLnBrk="1" fontAlgn="base" hangingPunct="1">
              <a:spcBef>
                <a:spcPts val="0"/>
              </a:spcBef>
              <a:spcAft>
                <a:spcPts val="600"/>
              </a:spcAft>
              <a:buClr>
                <a:schemeClr val="accent2">
                  <a:lumMod val="75000"/>
                </a:schemeClr>
              </a:buClr>
              <a:buSzPct val="125000"/>
              <a:buFont typeface="Wingdings" charset="2"/>
              <a:buChar char="§"/>
              <a:defRPr sz="1800" b="0">
                <a:solidFill>
                  <a:schemeClr val="bg2"/>
                </a:solidFill>
                <a:latin typeface="Calibri"/>
                <a:cs typeface="Calibri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BC5C8A"/>
              </a:buClr>
              <a:defRPr sz="20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BC5C8A"/>
              </a:buClr>
              <a:buChar char="»"/>
              <a:defRPr sz="20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BC5C8A"/>
              </a:buClr>
              <a:buChar char="»"/>
              <a:defRPr sz="20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BC5C8A"/>
              </a:buClr>
              <a:buChar char="»"/>
              <a:defRPr sz="20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BC5C8A"/>
              </a:buClr>
              <a:buChar char="»"/>
              <a:defRPr sz="20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BC5C8A"/>
              </a:buClr>
              <a:buChar char="»"/>
              <a:defRPr sz="20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defRPr>
            </a:lvl9pPr>
          </a:lstStyle>
          <a:p>
            <a:pPr defTabSz="685800">
              <a:spcAft>
                <a:spcPts val="0"/>
              </a:spcAft>
              <a:buClr>
                <a:schemeClr val="accent5"/>
              </a:buClr>
              <a:buSzPct val="110000"/>
            </a:pPr>
            <a:r>
              <a:rPr lang="en-US" sz="1800" kern="0" dirty="0">
                <a:solidFill>
                  <a:srgbClr val="0F0F0F"/>
                </a:solidFill>
                <a:latin typeface="Arial" panose="020B0604020202020204" pitchFamily="34" charset="0"/>
                <a:ea typeface="Segoe UI" panose="020B0502040204020203" pitchFamily="34" charset="0"/>
                <a:cs typeface="Arial" panose="020B0604020202020204" pitchFamily="34" charset="0"/>
              </a:rPr>
              <a:t>Phase 3, open-label, multicenter, international study</a:t>
            </a:r>
          </a:p>
          <a:p>
            <a:pPr defTabSz="685800">
              <a:spcAft>
                <a:spcPts val="0"/>
              </a:spcAft>
              <a:buClr>
                <a:schemeClr val="accent5"/>
              </a:buClr>
              <a:buSzPct val="110000"/>
            </a:pPr>
            <a:r>
              <a:rPr lang="en-US" sz="1800" b="1" kern="0" dirty="0">
                <a:solidFill>
                  <a:srgbClr val="0F0F0F"/>
                </a:solidFill>
                <a:latin typeface="Arial" panose="020B0604020202020204" pitchFamily="34" charset="0"/>
                <a:ea typeface="Segoe UI" panose="020B0502040204020203" pitchFamily="34" charset="0"/>
                <a:cs typeface="Arial" panose="020B0604020202020204" pitchFamily="34" charset="0"/>
              </a:rPr>
              <a:t>Primary endpoint</a:t>
            </a:r>
            <a:r>
              <a:rPr lang="en-US" sz="1800" kern="0" dirty="0">
                <a:solidFill>
                  <a:srgbClr val="0F0F0F"/>
                </a:solidFill>
                <a:latin typeface="Arial" panose="020B0604020202020204" pitchFamily="34" charset="0"/>
                <a:ea typeface="Segoe UI" panose="020B0502040204020203" pitchFamily="34" charset="0"/>
                <a:cs typeface="Arial" panose="020B0604020202020204" pitchFamily="34" charset="0"/>
              </a:rPr>
              <a:t>: PFS as evaluated by IRC (2008 </a:t>
            </a:r>
            <a:r>
              <a:rPr lang="en-US" sz="1800" kern="0" dirty="0" err="1">
                <a:solidFill>
                  <a:srgbClr val="0F0F0F"/>
                </a:solidFill>
                <a:latin typeface="Arial" panose="020B0604020202020204" pitchFamily="34" charset="0"/>
                <a:ea typeface="Segoe UI" panose="020B0502040204020203" pitchFamily="34" charset="0"/>
                <a:cs typeface="Arial" panose="020B0604020202020204" pitchFamily="34" charset="0"/>
              </a:rPr>
              <a:t>iwCLL</a:t>
            </a:r>
            <a:r>
              <a:rPr lang="en-US" sz="1800" kern="0" dirty="0">
                <a:solidFill>
                  <a:srgbClr val="0F0F0F"/>
                </a:solidFill>
                <a:latin typeface="Arial" panose="020B0604020202020204" pitchFamily="34" charset="0"/>
                <a:ea typeface="Segoe UI" panose="020B0502040204020203" pitchFamily="34" charset="0"/>
                <a:cs typeface="Arial" panose="020B0604020202020204" pitchFamily="34" charset="0"/>
              </a:rPr>
              <a:t> criteria*)</a:t>
            </a:r>
            <a:endParaRPr lang="en-US" sz="1800" kern="0" baseline="30000" dirty="0">
              <a:solidFill>
                <a:srgbClr val="0F0F0F"/>
              </a:solidFill>
              <a:latin typeface="Arial" panose="020B0604020202020204" pitchFamily="34" charset="0"/>
              <a:ea typeface="Segoe UI" panose="020B0502040204020203" pitchFamily="34" charset="0"/>
              <a:cs typeface="Arial" panose="020B0604020202020204" pitchFamily="34" charset="0"/>
            </a:endParaRPr>
          </a:p>
          <a:p>
            <a:pPr defTabSz="685800">
              <a:spcAft>
                <a:spcPts val="0"/>
              </a:spcAft>
              <a:buClr>
                <a:schemeClr val="accent5"/>
              </a:buClr>
              <a:buSzPct val="110000"/>
            </a:pPr>
            <a:r>
              <a:rPr lang="en-US" sz="1800" b="1" kern="0" dirty="0">
                <a:solidFill>
                  <a:srgbClr val="0F0F0F"/>
                </a:solidFill>
                <a:latin typeface="Arial" panose="020B0604020202020204" pitchFamily="34" charset="0"/>
                <a:ea typeface="Segoe UI" panose="020B0502040204020203" pitchFamily="34" charset="0"/>
                <a:cs typeface="Arial" panose="020B0604020202020204" pitchFamily="34" charset="0"/>
              </a:rPr>
              <a:t>Secondary endpoints</a:t>
            </a:r>
            <a:r>
              <a:rPr lang="en-US" sz="1800" kern="0" dirty="0">
                <a:solidFill>
                  <a:srgbClr val="0F0F0F"/>
                </a:solidFill>
                <a:latin typeface="Arial" panose="020B0604020202020204" pitchFamily="34" charset="0"/>
                <a:ea typeface="Segoe UI" panose="020B0502040204020203" pitchFamily="34" charset="0"/>
                <a:cs typeface="Arial" panose="020B0604020202020204" pitchFamily="34" charset="0"/>
              </a:rPr>
              <a:t>: OS, ORR, hematologic improvement, safety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548278" y="6316787"/>
            <a:ext cx="8853392" cy="461665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marL="46435" indent="-46435" defTabSz="685800"/>
            <a:r>
              <a:rPr lang="en-US" sz="1200" kern="0" dirty="0">
                <a:solidFill>
                  <a:srgbClr val="0F0F0F"/>
                </a:solidFill>
                <a:latin typeface="Arial" panose="020B0604020202020204" pitchFamily="34" charset="0"/>
                <a:ea typeface="Segoe UI" panose="020B0502040204020203" pitchFamily="34" charset="0"/>
                <a:cs typeface="Arial" panose="020B0604020202020204" pitchFamily="34" charset="0"/>
              </a:rPr>
              <a:t>*</a:t>
            </a:r>
            <a:r>
              <a:rPr lang="en-GB" sz="1200" dirty="0">
                <a:solidFill>
                  <a:srgbClr val="0F0F0F"/>
                </a:solidFill>
                <a:latin typeface="Arial" panose="020B0604020202020204" pitchFamily="34" charset="0"/>
                <a:ea typeface="Segoe UI" panose="020B0502040204020203" pitchFamily="34" charset="0"/>
                <a:cs typeface="Arial" panose="020B0604020202020204" pitchFamily="34" charset="0"/>
              </a:rPr>
              <a:t>Patients could enrol in separate extension study PCYC-1116 after independent review committee-confirmed PD. </a:t>
            </a:r>
            <a:r>
              <a:rPr lang="en-GB" altLang="ja-JP" sz="1200" dirty="0">
                <a:solidFill>
                  <a:srgbClr val="0F0F0F"/>
                </a:solidFill>
                <a:latin typeface="Arial" panose="020B0604020202020204" pitchFamily="34" charset="0"/>
                <a:ea typeface="Segoe UI" panose="020B0502040204020203" pitchFamily="34" charset="0"/>
                <a:cs typeface="Arial" panose="020B0604020202020204" pitchFamily="34" charset="0"/>
              </a:rPr>
              <a:t>In the chlorambucil arm, n=55 crossed over to ibrutinib following PD</a:t>
            </a:r>
          </a:p>
        </p:txBody>
      </p:sp>
      <p:sp>
        <p:nvSpPr>
          <p:cNvPr id="20" name="Text Box 1030"/>
          <p:cNvSpPr txBox="1">
            <a:spLocks noChangeArrowheads="1"/>
          </p:cNvSpPr>
          <p:nvPr/>
        </p:nvSpPr>
        <p:spPr bwMode="auto">
          <a:xfrm>
            <a:off x="5041236" y="1637208"/>
            <a:ext cx="2576770" cy="1039794"/>
          </a:xfrm>
          <a:prstGeom prst="rect">
            <a:avLst/>
          </a:prstGeom>
          <a:solidFill>
            <a:schemeClr val="accent1"/>
          </a:solidFill>
          <a:ln>
            <a:noFill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68580" tIns="34290" rIns="68580" bIns="34290" numCol="1" rtlCol="0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ctr" defTabSz="914400" fontAlgn="base">
              <a:spcBef>
                <a:spcPct val="0"/>
              </a:spcBef>
              <a:spcAft>
                <a:spcPct val="0"/>
              </a:spcAft>
              <a:defRPr b="1">
                <a:solidFill>
                  <a:srgbClr val="FFFFFF"/>
                </a:solidFill>
              </a:defRPr>
            </a:lvl1pPr>
            <a:lvl2pPr>
              <a:defRPr>
                <a:solidFill>
                  <a:schemeClr val="dk1"/>
                </a:solidFill>
              </a:defRPr>
            </a:lvl2pPr>
            <a:lvl3pPr>
              <a:defRPr>
                <a:solidFill>
                  <a:schemeClr val="dk1"/>
                </a:solidFill>
              </a:defRPr>
            </a:lvl3pPr>
            <a:lvl4pPr>
              <a:defRPr>
                <a:solidFill>
                  <a:schemeClr val="dk1"/>
                </a:solidFill>
              </a:defRPr>
            </a:lvl4pPr>
            <a:lvl5pPr>
              <a:defRPr>
                <a:solidFill>
                  <a:schemeClr val="dk1"/>
                </a:solidFill>
              </a:defRPr>
            </a:lvl5pPr>
            <a:lvl6pPr>
              <a:defRPr>
                <a:solidFill>
                  <a:schemeClr val="dk1"/>
                </a:solidFill>
              </a:defRPr>
            </a:lvl6pPr>
            <a:lvl7pPr>
              <a:defRPr>
                <a:solidFill>
                  <a:schemeClr val="dk1"/>
                </a:solidFill>
              </a:defRPr>
            </a:lvl7pPr>
            <a:lvl8pPr>
              <a:defRPr>
                <a:solidFill>
                  <a:schemeClr val="dk1"/>
                </a:solidFill>
              </a:defRPr>
            </a:lvl8pPr>
            <a:lvl9pPr>
              <a:defRPr>
                <a:solidFill>
                  <a:schemeClr val="dk1"/>
                </a:solidFill>
              </a:defRPr>
            </a:lvl9pPr>
          </a:lstStyle>
          <a:p>
            <a:r>
              <a:rPr lang="en-US" sz="2000" b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Ibrutinib (n=136) </a:t>
            </a:r>
            <a:r>
              <a:rPr lang="en-US" sz="3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3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400" b="0" dirty="0">
                <a:solidFill>
                  <a:schemeClr val="bg1"/>
                </a:solidFill>
                <a:latin typeface="Arial" panose="020B0604020202020204" pitchFamily="34" charset="0"/>
                <a:ea typeface="Segoe UI" panose="020B0502040204020203" pitchFamily="34" charset="0"/>
                <a:cs typeface="Arial" panose="020B0604020202020204" pitchFamily="34" charset="0"/>
              </a:rPr>
              <a:t>420 mg once daily until PD or unacceptable toxicity</a:t>
            </a:r>
            <a:endParaRPr lang="en-US" sz="1600" b="0" dirty="0">
              <a:solidFill>
                <a:schemeClr val="bg1"/>
              </a:solidFill>
              <a:latin typeface="Arial" panose="020B0604020202020204" pitchFamily="34" charset="0"/>
              <a:ea typeface="Segoe UI" panose="020B0502040204020203" pitchFamily="34" charset="0"/>
              <a:cs typeface="Arial" panose="020B0604020202020204" pitchFamily="34" charset="0"/>
            </a:endParaRPr>
          </a:p>
        </p:txBody>
      </p:sp>
      <p:cxnSp>
        <p:nvCxnSpPr>
          <p:cNvPr id="21" name="AutoShape 1034"/>
          <p:cNvCxnSpPr>
            <a:cxnSpLocks noChangeShapeType="1"/>
            <a:stCxn id="19" idx="3"/>
          </p:cNvCxnSpPr>
          <p:nvPr/>
        </p:nvCxnSpPr>
        <p:spPr bwMode="auto">
          <a:xfrm flipV="1">
            <a:off x="4426393" y="2211720"/>
            <a:ext cx="548581" cy="901402"/>
          </a:xfrm>
          <a:prstGeom prst="straightConnector1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2" name="AutoShape 1035"/>
          <p:cNvCxnSpPr>
            <a:cxnSpLocks noChangeShapeType="1"/>
            <a:stCxn id="19" idx="3"/>
          </p:cNvCxnSpPr>
          <p:nvPr/>
        </p:nvCxnSpPr>
        <p:spPr bwMode="auto">
          <a:xfrm>
            <a:off x="4426393" y="3113122"/>
            <a:ext cx="548581" cy="699709"/>
          </a:xfrm>
          <a:prstGeom prst="straightConnector1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3" name="Text Box 1036"/>
          <p:cNvSpPr txBox="1">
            <a:spLocks noChangeArrowheads="1"/>
          </p:cNvSpPr>
          <p:nvPr/>
        </p:nvSpPr>
        <p:spPr bwMode="auto">
          <a:xfrm>
            <a:off x="5055899" y="2954149"/>
            <a:ext cx="2573774" cy="1471443"/>
          </a:xfrm>
          <a:prstGeom prst="rect">
            <a:avLst/>
          </a:prstGeom>
          <a:solidFill>
            <a:schemeClr val="accent1"/>
          </a:solidFill>
          <a:ln w="3175">
            <a:solidFill>
              <a:schemeClr val="bg1">
                <a:lumMod val="75000"/>
              </a:schemeClr>
            </a:solidFill>
            <a:miter lim="800000"/>
            <a:headEnd/>
            <a:tailEnd/>
          </a:ln>
          <a:effectLst/>
        </p:spPr>
        <p:txBody>
          <a:bodyPr tIns="0" bIns="0" anchor="ctr">
            <a:noAutofit/>
          </a:bodyPr>
          <a:lstStyle/>
          <a:p>
            <a:pPr algn="ctr" eaLnBrk="0" hangingPunct="0">
              <a:defRPr/>
            </a:pPr>
            <a:r>
              <a:rPr lang="en-GB" altLang="ja-JP" sz="2000" dirty="0" err="1">
                <a:solidFill>
                  <a:schemeClr val="bg1"/>
                </a:solidFill>
                <a:latin typeface="Arial" panose="020B0604020202020204" pitchFamily="34" charset="0"/>
                <a:ea typeface="Segoe UI" panose="020B0502040204020203" pitchFamily="34" charset="0"/>
                <a:cs typeface="Arial" panose="020B0604020202020204" pitchFamily="34" charset="0"/>
              </a:rPr>
              <a:t>Chlorambucil</a:t>
            </a:r>
            <a:r>
              <a:rPr lang="en-GB" altLang="ja-JP" sz="2000" dirty="0">
                <a:solidFill>
                  <a:schemeClr val="bg1"/>
                </a:solidFill>
                <a:latin typeface="Arial" panose="020B0604020202020204" pitchFamily="34" charset="0"/>
                <a:ea typeface="Segoe UI" panose="020B0502040204020203" pitchFamily="34" charset="0"/>
                <a:cs typeface="Arial" panose="020B0604020202020204" pitchFamily="34" charset="0"/>
              </a:rPr>
              <a:t> (n=133)</a:t>
            </a:r>
            <a:br>
              <a:rPr lang="en-GB" altLang="ja-JP" sz="2000" dirty="0">
                <a:solidFill>
                  <a:schemeClr val="bg1"/>
                </a:solidFill>
                <a:latin typeface="Arial" panose="020B0604020202020204" pitchFamily="34" charset="0"/>
                <a:ea typeface="Segoe UI" panose="020B0502040204020203" pitchFamily="34" charset="0"/>
                <a:cs typeface="Arial" panose="020B0604020202020204" pitchFamily="34" charset="0"/>
              </a:rPr>
            </a:br>
            <a:r>
              <a:rPr lang="en-US" altLang="ja-JP" sz="1400" dirty="0">
                <a:solidFill>
                  <a:schemeClr val="bg1"/>
                </a:solidFill>
                <a:latin typeface="Arial" panose="020B0604020202020204" pitchFamily="34" charset="0"/>
                <a:ea typeface="Segoe UI" panose="020B0502040204020203" pitchFamily="34" charset="0"/>
                <a:cs typeface="Arial" panose="020B0604020202020204" pitchFamily="34" charset="0"/>
              </a:rPr>
              <a:t>0.5 mg/kg (to maximum 0.8 mg/kg) days 1, 15 of 28-day cycle up to 12 cycles</a:t>
            </a:r>
          </a:p>
        </p:txBody>
      </p:sp>
      <p:sp>
        <p:nvSpPr>
          <p:cNvPr id="24" name="TextBox 22"/>
          <p:cNvSpPr txBox="1">
            <a:spLocks noChangeArrowheads="1"/>
          </p:cNvSpPr>
          <p:nvPr/>
        </p:nvSpPr>
        <p:spPr bwMode="auto">
          <a:xfrm>
            <a:off x="4534872" y="2862607"/>
            <a:ext cx="595789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b="1" dirty="0">
                <a:solidFill>
                  <a:srgbClr val="4D4D4D"/>
                </a:solidFill>
                <a:latin typeface="Arial" panose="020B0604020202020204" pitchFamily="34" charset="0"/>
                <a:ea typeface="Segoe UI" panose="020B0502040204020203" pitchFamily="34" charset="0"/>
                <a:cs typeface="Arial" panose="020B0604020202020204" pitchFamily="34" charset="0"/>
              </a:rPr>
              <a:t>1:1</a:t>
            </a:r>
          </a:p>
        </p:txBody>
      </p:sp>
      <p:sp>
        <p:nvSpPr>
          <p:cNvPr id="26" name="Rounded Rectangle 25"/>
          <p:cNvSpPr/>
          <p:nvPr/>
        </p:nvSpPr>
        <p:spPr>
          <a:xfrm>
            <a:off x="9228509" y="2286246"/>
            <a:ext cx="1377337" cy="1338606"/>
          </a:xfrm>
          <a:prstGeom prst="roundRect">
            <a:avLst/>
          </a:prstGeom>
          <a:noFill/>
          <a:ln>
            <a:solidFill>
              <a:schemeClr val="accent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eaLnBrk="0" hangingPunct="0">
              <a:defRPr/>
            </a:pPr>
            <a:r>
              <a:rPr lang="en-GB" altLang="ja-JP" sz="1600" dirty="0">
                <a:solidFill>
                  <a:srgbClr val="0F0F0F"/>
                </a:solidFill>
                <a:latin typeface="Arial" panose="020B0604020202020204" pitchFamily="34" charset="0"/>
                <a:ea typeface="Segoe UI" panose="020B0502040204020203" pitchFamily="34" charset="0"/>
                <a:cs typeface="Arial" panose="020B0604020202020204" pitchFamily="34" charset="0"/>
              </a:rPr>
              <a:t>PCYC-1116 Extension Study*</a:t>
            </a:r>
          </a:p>
        </p:txBody>
      </p:sp>
      <p:sp>
        <p:nvSpPr>
          <p:cNvPr id="28" name="Rectangle 27"/>
          <p:cNvSpPr/>
          <p:nvPr/>
        </p:nvSpPr>
        <p:spPr>
          <a:xfrm>
            <a:off x="1235895" y="2103471"/>
            <a:ext cx="2842771" cy="2154433"/>
          </a:xfrm>
          <a:prstGeom prst="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altLang="en-US" sz="1600" b="1" dirty="0">
                <a:solidFill>
                  <a:srgbClr val="0F0F0F"/>
                </a:solidFill>
                <a:latin typeface="Arial" panose="020B0604020202020204" pitchFamily="34" charset="0"/>
                <a:ea typeface="Segoe UI" panose="020B0502040204020203" pitchFamily="34" charset="0"/>
                <a:cs typeface="Arial" panose="020B0604020202020204" pitchFamily="34" charset="0"/>
              </a:rPr>
              <a:t>Treatment-naïve CLL/SLL (N=269)</a:t>
            </a:r>
          </a:p>
          <a:p>
            <a:pPr marL="128588" indent="-128588">
              <a:buFont typeface="Arial" panose="020B0604020202020204" pitchFamily="34" charset="0"/>
              <a:buChar char="•"/>
            </a:pPr>
            <a:r>
              <a:rPr lang="en-US" altLang="en-US" sz="1600" dirty="0">
                <a:solidFill>
                  <a:srgbClr val="0F0F0F"/>
                </a:solidFill>
                <a:latin typeface="Arial" panose="020B0604020202020204" pitchFamily="34" charset="0"/>
                <a:ea typeface="Segoe UI" panose="020B0502040204020203" pitchFamily="34" charset="0"/>
                <a:cs typeface="Arial" panose="020B0604020202020204" pitchFamily="34" charset="0"/>
              </a:rPr>
              <a:t>Age ≥65 years</a:t>
            </a:r>
          </a:p>
          <a:p>
            <a:pPr marL="128588" indent="-128588">
              <a:buFont typeface="Arial" panose="020B0604020202020204" pitchFamily="34" charset="0"/>
              <a:buChar char="•"/>
            </a:pPr>
            <a:r>
              <a:rPr lang="en-US" altLang="en-US" sz="1600" dirty="0">
                <a:solidFill>
                  <a:srgbClr val="0F0F0F"/>
                </a:solidFill>
                <a:latin typeface="Arial" panose="020B0604020202020204" pitchFamily="34" charset="0"/>
                <a:ea typeface="Segoe UI" panose="020B0502040204020203" pitchFamily="34" charset="0"/>
                <a:cs typeface="Arial" panose="020B0604020202020204" pitchFamily="34" charset="0"/>
              </a:rPr>
              <a:t>del17p excluded</a:t>
            </a:r>
          </a:p>
          <a:p>
            <a:endParaRPr lang="en-US" altLang="en-US" sz="1600" dirty="0">
              <a:solidFill>
                <a:srgbClr val="0F0F0F"/>
              </a:solidFill>
              <a:latin typeface="Arial" panose="020B0604020202020204" pitchFamily="34" charset="0"/>
              <a:ea typeface="Segoe UI" panose="020B0502040204020203" pitchFamily="34" charset="0"/>
              <a:cs typeface="Arial" panose="020B0604020202020204" pitchFamily="34" charset="0"/>
            </a:endParaRPr>
          </a:p>
          <a:p>
            <a:r>
              <a:rPr lang="en-US" sz="1600" b="1" dirty="0">
                <a:solidFill>
                  <a:srgbClr val="0F0F0F"/>
                </a:solidFill>
                <a:latin typeface="Arial" panose="020B0604020202020204" pitchFamily="34" charset="0"/>
                <a:ea typeface="Segoe UI" panose="020B0502040204020203" pitchFamily="34" charset="0"/>
                <a:cs typeface="Arial" panose="020B0604020202020204" pitchFamily="34" charset="0"/>
              </a:rPr>
              <a:t>Stratification</a:t>
            </a:r>
            <a:r>
              <a:rPr lang="en-US" sz="1600" dirty="0">
                <a:solidFill>
                  <a:srgbClr val="0F0F0F"/>
                </a:solidFill>
                <a:latin typeface="Arial" panose="020B0604020202020204" pitchFamily="34" charset="0"/>
                <a:ea typeface="Segoe UI" panose="020B0502040204020203" pitchFamily="34" charset="0"/>
                <a:cs typeface="Arial" panose="020B0604020202020204" pitchFamily="34" charset="0"/>
              </a:rPr>
              <a:t>:</a:t>
            </a:r>
          </a:p>
          <a:p>
            <a:pPr marL="85725" indent="-85725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F0F0F"/>
                </a:solidFill>
                <a:latin typeface="Arial" panose="020B0604020202020204" pitchFamily="34" charset="0"/>
                <a:ea typeface="Segoe UI" panose="020B0502040204020203" pitchFamily="34" charset="0"/>
                <a:cs typeface="Arial" panose="020B0604020202020204" pitchFamily="34" charset="0"/>
              </a:rPr>
              <a:t>ECOG status (0-1 vs. 2)</a:t>
            </a:r>
          </a:p>
          <a:p>
            <a:pPr marL="85725" indent="-85725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F0F0F"/>
                </a:solidFill>
                <a:latin typeface="Arial" panose="020B0604020202020204" pitchFamily="34" charset="0"/>
                <a:ea typeface="Segoe UI" panose="020B0502040204020203" pitchFamily="34" charset="0"/>
                <a:cs typeface="Arial" panose="020B0604020202020204" pitchFamily="34" charset="0"/>
              </a:rPr>
              <a:t>Rai stage (III-IV vs. ≤II)</a:t>
            </a:r>
          </a:p>
        </p:txBody>
      </p:sp>
      <p:cxnSp>
        <p:nvCxnSpPr>
          <p:cNvPr id="29" name="AutoShape 1035"/>
          <p:cNvCxnSpPr>
            <a:cxnSpLocks noChangeShapeType="1"/>
          </p:cNvCxnSpPr>
          <p:nvPr/>
        </p:nvCxnSpPr>
        <p:spPr bwMode="auto">
          <a:xfrm>
            <a:off x="6891356" y="2862607"/>
            <a:ext cx="1016098" cy="0"/>
          </a:xfrm>
          <a:prstGeom prst="straightConnector1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9" name="Text Box 1028"/>
          <p:cNvSpPr txBox="1">
            <a:spLocks noChangeArrowheads="1"/>
          </p:cNvSpPr>
          <p:nvPr/>
        </p:nvSpPr>
        <p:spPr bwMode="auto">
          <a:xfrm>
            <a:off x="4054025" y="1691822"/>
            <a:ext cx="372368" cy="2842599"/>
          </a:xfrm>
          <a:prstGeom prst="rect">
            <a:avLst/>
          </a:prstGeom>
          <a:solidFill>
            <a:schemeClr val="accent1">
              <a:lumMod val="75000"/>
            </a:schemeClr>
          </a:solidFill>
          <a:ln w="3175">
            <a:solidFill>
              <a:schemeClr val="bg1">
                <a:lumMod val="75000"/>
              </a:schemeClr>
            </a:solidFill>
            <a:miter lim="800000"/>
            <a:headEnd/>
            <a:tailEnd/>
          </a:ln>
        </p:spPr>
        <p:txBody>
          <a:bodyPr lIns="68580" tIns="0" rIns="68580" bIns="0" anchor="ctr">
            <a:noAutofit/>
          </a:bodyPr>
          <a:lstStyle/>
          <a:p>
            <a:pPr algn="ctr" eaLnBrk="0" hangingPunct="0">
              <a:defRPr/>
            </a:pPr>
            <a:r>
              <a:rPr lang="en-US" sz="1600" b="1" dirty="0">
                <a:solidFill>
                  <a:schemeClr val="bg1"/>
                </a:solidFill>
                <a:latin typeface="Arial" panose="020B0604020202020204" pitchFamily="34" charset="0"/>
                <a:ea typeface="Segoe UI" panose="020B0502040204020203" pitchFamily="34" charset="0"/>
                <a:cs typeface="Arial" panose="020B0604020202020204" pitchFamily="34" charset="0"/>
              </a:rPr>
              <a:t>R</a:t>
            </a:r>
          </a:p>
          <a:p>
            <a:pPr algn="ctr" eaLnBrk="0" hangingPunct="0">
              <a:defRPr/>
            </a:pPr>
            <a:r>
              <a:rPr lang="en-US" sz="1600" b="1" dirty="0">
                <a:solidFill>
                  <a:schemeClr val="bg1"/>
                </a:solidFill>
                <a:latin typeface="Arial" panose="020B0604020202020204" pitchFamily="34" charset="0"/>
                <a:ea typeface="Segoe UI" panose="020B0502040204020203" pitchFamily="34" charset="0"/>
                <a:cs typeface="Arial" panose="020B0604020202020204" pitchFamily="34" charset="0"/>
              </a:rPr>
              <a:t>A</a:t>
            </a:r>
          </a:p>
          <a:p>
            <a:pPr algn="ctr" eaLnBrk="0" hangingPunct="0">
              <a:defRPr/>
            </a:pPr>
            <a:r>
              <a:rPr lang="en-US" sz="1600" b="1" dirty="0">
                <a:solidFill>
                  <a:schemeClr val="bg1"/>
                </a:solidFill>
                <a:latin typeface="Arial" panose="020B0604020202020204" pitchFamily="34" charset="0"/>
                <a:ea typeface="Segoe UI" panose="020B0502040204020203" pitchFamily="34" charset="0"/>
                <a:cs typeface="Arial" panose="020B0604020202020204" pitchFamily="34" charset="0"/>
              </a:rPr>
              <a:t>N</a:t>
            </a:r>
          </a:p>
          <a:p>
            <a:pPr algn="ctr" eaLnBrk="0" hangingPunct="0">
              <a:defRPr/>
            </a:pPr>
            <a:r>
              <a:rPr lang="en-US" sz="1600" b="1" dirty="0">
                <a:solidFill>
                  <a:schemeClr val="bg1"/>
                </a:solidFill>
                <a:latin typeface="Arial" panose="020B0604020202020204" pitchFamily="34" charset="0"/>
                <a:ea typeface="Segoe UI" panose="020B0502040204020203" pitchFamily="34" charset="0"/>
                <a:cs typeface="Arial" panose="020B0604020202020204" pitchFamily="34" charset="0"/>
              </a:rPr>
              <a:t>D</a:t>
            </a:r>
          </a:p>
          <a:p>
            <a:pPr algn="ctr" eaLnBrk="0" hangingPunct="0">
              <a:defRPr/>
            </a:pPr>
            <a:r>
              <a:rPr lang="en-US" sz="1600" b="1" dirty="0">
                <a:solidFill>
                  <a:schemeClr val="bg1"/>
                </a:solidFill>
                <a:latin typeface="Arial" panose="020B0604020202020204" pitchFamily="34" charset="0"/>
                <a:ea typeface="Segoe UI" panose="020B0502040204020203" pitchFamily="34" charset="0"/>
                <a:cs typeface="Arial" panose="020B0604020202020204" pitchFamily="34" charset="0"/>
              </a:rPr>
              <a:t>O</a:t>
            </a:r>
          </a:p>
          <a:p>
            <a:pPr algn="ctr" eaLnBrk="0" hangingPunct="0">
              <a:defRPr/>
            </a:pPr>
            <a:r>
              <a:rPr lang="en-US" sz="1600" b="1" dirty="0">
                <a:solidFill>
                  <a:schemeClr val="bg1"/>
                </a:solidFill>
                <a:latin typeface="Arial" panose="020B0604020202020204" pitchFamily="34" charset="0"/>
                <a:ea typeface="Segoe UI" panose="020B0502040204020203" pitchFamily="34" charset="0"/>
                <a:cs typeface="Arial" panose="020B0604020202020204" pitchFamily="34" charset="0"/>
              </a:rPr>
              <a:t>M</a:t>
            </a:r>
          </a:p>
          <a:p>
            <a:pPr algn="ctr" eaLnBrk="0" hangingPunct="0">
              <a:defRPr/>
            </a:pPr>
            <a:r>
              <a:rPr lang="en-US" sz="1600" b="1" dirty="0">
                <a:solidFill>
                  <a:schemeClr val="bg1"/>
                </a:solidFill>
                <a:latin typeface="Arial" panose="020B0604020202020204" pitchFamily="34" charset="0"/>
                <a:ea typeface="Segoe UI" panose="020B0502040204020203" pitchFamily="34" charset="0"/>
                <a:cs typeface="Arial" panose="020B0604020202020204" pitchFamily="34" charset="0"/>
              </a:rPr>
              <a:t>I</a:t>
            </a:r>
          </a:p>
          <a:p>
            <a:pPr algn="ctr" eaLnBrk="0" hangingPunct="0">
              <a:defRPr/>
            </a:pPr>
            <a:r>
              <a:rPr lang="en-US" sz="1600" b="1" dirty="0">
                <a:solidFill>
                  <a:schemeClr val="bg1"/>
                </a:solidFill>
                <a:latin typeface="Arial" panose="020B0604020202020204" pitchFamily="34" charset="0"/>
                <a:ea typeface="Segoe UI" panose="020B0502040204020203" pitchFamily="34" charset="0"/>
                <a:cs typeface="Arial" panose="020B0604020202020204" pitchFamily="34" charset="0"/>
              </a:rPr>
              <a:t>Z</a:t>
            </a:r>
          </a:p>
          <a:p>
            <a:pPr algn="ctr" eaLnBrk="0" hangingPunct="0">
              <a:defRPr/>
            </a:pPr>
            <a:r>
              <a:rPr lang="en-US" sz="1600" b="1" dirty="0">
                <a:solidFill>
                  <a:schemeClr val="bg1"/>
                </a:solidFill>
                <a:latin typeface="Arial" panose="020B0604020202020204" pitchFamily="34" charset="0"/>
                <a:ea typeface="Segoe UI" panose="020B0502040204020203" pitchFamily="34" charset="0"/>
                <a:cs typeface="Arial" panose="020B0604020202020204" pitchFamily="34" charset="0"/>
              </a:rPr>
              <a:t>E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7907454" y="2519250"/>
            <a:ext cx="129842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CLL progression or study closure</a:t>
            </a:r>
          </a:p>
        </p:txBody>
      </p:sp>
      <p:sp>
        <p:nvSpPr>
          <p:cNvPr id="25" name="Rectangle 24"/>
          <p:cNvSpPr/>
          <p:nvPr/>
        </p:nvSpPr>
        <p:spPr>
          <a:xfrm>
            <a:off x="6123120" y="5723753"/>
            <a:ext cx="4572000" cy="276999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/>
            <a:r>
              <a:rPr lang="da-DK" sz="1200" dirty="0">
                <a:solidFill>
                  <a:schemeClr val="bg1"/>
                </a:solidFill>
                <a:latin typeface="Arial" pitchFamily="34" charset="0"/>
                <a:ea typeface="MS PGothic" pitchFamily="34" charset="-128"/>
                <a:cs typeface="Arial" pitchFamily="34" charset="0"/>
              </a:rPr>
              <a:t>Barr et al., ASH 2016 (abstract 234, oral presentation)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1633221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0959" y="109807"/>
            <a:ext cx="11813277" cy="1143000"/>
          </a:xfrm>
        </p:spPr>
        <p:txBody>
          <a:bodyPr/>
          <a:lstStyle/>
          <a:p>
            <a:r>
              <a:rPr lang="en-GB" sz="2400" b="1" dirty="0" err="1">
                <a:solidFill>
                  <a:schemeClr val="bg1"/>
                </a:solidFill>
              </a:rPr>
              <a:t>Ibrutinib</a:t>
            </a:r>
            <a:r>
              <a:rPr lang="en-GB" sz="2400" b="1" dirty="0">
                <a:solidFill>
                  <a:schemeClr val="bg1"/>
                </a:solidFill>
              </a:rPr>
              <a:t> for first-line treatment of older patients with CLL/SLL: </a:t>
            </a:r>
            <a:br>
              <a:rPr lang="en-GB" sz="2400" b="1" dirty="0">
                <a:solidFill>
                  <a:schemeClr val="bg1"/>
                </a:solidFill>
              </a:rPr>
            </a:br>
            <a:r>
              <a:rPr lang="en-GB" b="1" dirty="0">
                <a:solidFill>
                  <a:schemeClr val="bg1"/>
                </a:solidFill>
              </a:rPr>
              <a:t>A 4-year experience from RESONATE-2: PFS</a:t>
            </a:r>
            <a:endParaRPr lang="en-GB" sz="2800" b="1" dirty="0">
              <a:solidFill>
                <a:schemeClr val="bg1"/>
              </a:solidFill>
            </a:endParaRP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GB" dirty="0"/>
              <a:t>Burger et al., EHA 2018; PF343 (poster presentation)</a:t>
            </a:r>
          </a:p>
        </p:txBody>
      </p:sp>
      <p:sp>
        <p:nvSpPr>
          <p:cNvPr id="9" name="Rectangle 8"/>
          <p:cNvSpPr/>
          <p:nvPr/>
        </p:nvSpPr>
        <p:spPr>
          <a:xfrm>
            <a:off x="373876" y="5497370"/>
            <a:ext cx="11607442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With a median follow-up of 48 months (up to 55 months), </a:t>
            </a:r>
            <a:r>
              <a:rPr kumimoji="0" lang="en-GB" sz="2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ibrutinib</a:t>
            </a: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resulted in significantly longer progression-free survival (PFS), with an 86% reduction in risk of PD or death vs </a:t>
            </a:r>
            <a:r>
              <a:rPr kumimoji="0" lang="en-GB" sz="2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chlorambucil</a:t>
            </a: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OS rates at 48 months were 86% with </a:t>
            </a:r>
            <a:r>
              <a:rPr kumimoji="0" lang="en-GB" sz="2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ibrutinib</a:t>
            </a: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and 76% with </a:t>
            </a:r>
            <a:r>
              <a:rPr kumimoji="0" lang="en-GB" sz="2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chlorambucil</a:t>
            </a: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.</a:t>
            </a:r>
          </a:p>
        </p:txBody>
      </p:sp>
      <p:grpSp>
        <p:nvGrpSpPr>
          <p:cNvPr id="12" name="Group 11"/>
          <p:cNvGrpSpPr/>
          <p:nvPr/>
        </p:nvGrpSpPr>
        <p:grpSpPr>
          <a:xfrm>
            <a:off x="1676714" y="1426302"/>
            <a:ext cx="9372286" cy="4056226"/>
            <a:chOff x="417388" y="1681975"/>
            <a:chExt cx="5951284" cy="3717235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17388" y="1681975"/>
              <a:ext cx="5951284" cy="3717235"/>
            </a:xfrm>
            <a:prstGeom prst="rect">
              <a:avLst/>
            </a:prstGeom>
          </p:spPr>
        </p:pic>
        <p:sp>
          <p:nvSpPr>
            <p:cNvPr id="10" name="TextBox 9"/>
            <p:cNvSpPr txBox="1"/>
            <p:nvPr/>
          </p:nvSpPr>
          <p:spPr>
            <a:xfrm>
              <a:off x="4962525" y="2291579"/>
              <a:ext cx="901209" cy="33855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6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ＭＳ Ｐゴシック" charset="-128"/>
                  <a:cs typeface="+mn-cs"/>
                </a:rPr>
                <a:t>ibrutinib</a:t>
              </a:r>
              <a:endPara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ＭＳ Ｐゴシック" charset="-128"/>
                <a:cs typeface="+mn-cs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4962524" y="4034654"/>
              <a:ext cx="1334020" cy="33855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6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ＭＳ Ｐゴシック" charset="-128"/>
                  <a:cs typeface="+mn-cs"/>
                </a:rPr>
                <a:t>chlorambucil</a:t>
              </a:r>
              <a:endPara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ＭＳ Ｐゴシック" charset="-128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923343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68"/>
          <p:cNvSpPr>
            <a:spLocks noChangeArrowheads="1"/>
          </p:cNvSpPr>
          <p:nvPr/>
        </p:nvSpPr>
        <p:spPr bwMode="auto">
          <a:xfrm>
            <a:off x="1904074" y="306144"/>
            <a:ext cx="8563242" cy="6771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GB" sz="4400" b="1" dirty="0">
                <a:solidFill>
                  <a:srgbClr val="FFFFFF"/>
                </a:solidFill>
                <a:latin typeface="Arial" pitchFamily="34" charset="0"/>
                <a:ea typeface="MS PGothic" pitchFamily="34" charset="-128"/>
              </a:rPr>
              <a:t>Conflicts of Interest – J Gribben</a:t>
            </a:r>
            <a:endParaRPr lang="en-US" sz="4400" b="1" dirty="0">
              <a:solidFill>
                <a:srgbClr val="FFFFFF"/>
              </a:solidFill>
              <a:latin typeface="Arial" pitchFamily="34" charset="0"/>
              <a:ea typeface="MS PGothic" pitchFamily="34" charset="-128"/>
            </a:endParaRPr>
          </a:p>
        </p:txBody>
      </p:sp>
      <p:sp>
        <p:nvSpPr>
          <p:cNvPr id="145413" name="Rectangle 3"/>
          <p:cNvSpPr>
            <a:spLocks noGrp="1" noChangeArrowheads="1"/>
          </p:cNvSpPr>
          <p:nvPr>
            <p:ph idx="1"/>
          </p:nvPr>
        </p:nvSpPr>
        <p:spPr>
          <a:xfrm>
            <a:off x="301432" y="1364878"/>
            <a:ext cx="11280968" cy="5174035"/>
          </a:xfrm>
        </p:spPr>
        <p:txBody>
          <a:bodyPr>
            <a:normAutofit fontScale="92500"/>
          </a:bodyPr>
          <a:lstStyle/>
          <a:p>
            <a:pPr eaLnBrk="1" hangingPunct="1">
              <a:spcBef>
                <a:spcPct val="50000"/>
              </a:spcBef>
              <a:buFont typeface="Wingdings" pitchFamily="2" charset="2"/>
              <a:buNone/>
            </a:pPr>
            <a:r>
              <a:rPr lang="en-GB" sz="2800" dirty="0">
                <a:solidFill>
                  <a:srgbClr val="002060"/>
                </a:solidFill>
              </a:rPr>
              <a:t>I have the following financial relationships to disclose.</a:t>
            </a:r>
          </a:p>
          <a:p>
            <a:pPr eaLnBrk="1" hangingPunct="1">
              <a:spcBef>
                <a:spcPct val="50000"/>
              </a:spcBef>
              <a:buFont typeface="Wingdings" pitchFamily="2" charset="2"/>
              <a:buNone/>
            </a:pPr>
            <a:endParaRPr lang="en-GB" sz="2800" dirty="0">
              <a:solidFill>
                <a:srgbClr val="002060"/>
              </a:solidFill>
            </a:endParaRPr>
          </a:p>
          <a:p>
            <a:pPr>
              <a:spcBef>
                <a:spcPts val="600"/>
              </a:spcBef>
              <a:spcAft>
                <a:spcPts val="600"/>
              </a:spcAft>
              <a:buNone/>
            </a:pPr>
            <a:r>
              <a:rPr lang="en-GB" sz="2800" dirty="0">
                <a:solidFill>
                  <a:srgbClr val="002060"/>
                </a:solidFill>
              </a:rPr>
              <a:t>Honoraria:  		</a:t>
            </a:r>
            <a:r>
              <a:rPr lang="en-GB" sz="2800" dirty="0" err="1">
                <a:solidFill>
                  <a:srgbClr val="002060"/>
                </a:solidFill>
              </a:rPr>
              <a:t>Abbvie</a:t>
            </a:r>
            <a:r>
              <a:rPr lang="en-GB" sz="2800" dirty="0">
                <a:solidFill>
                  <a:srgbClr val="002060"/>
                </a:solidFill>
              </a:rPr>
              <a:t>, Acerta, AZ/Medimmune, Celgene, 						Gilead, Janssen, Kite, </a:t>
            </a:r>
            <a:r>
              <a:rPr lang="en-GB" sz="2800" dirty="0" err="1">
                <a:solidFill>
                  <a:srgbClr val="002060"/>
                </a:solidFill>
              </a:rPr>
              <a:t>Morphosys</a:t>
            </a:r>
            <a:r>
              <a:rPr lang="en-GB" sz="2800" dirty="0">
                <a:solidFill>
                  <a:srgbClr val="002060"/>
                </a:solidFill>
              </a:rPr>
              <a:t>, Novartis, 					Pharmacyclics, Roche/Genentech, TG Therapeutics</a:t>
            </a:r>
          </a:p>
          <a:p>
            <a:pPr>
              <a:spcBef>
                <a:spcPts val="600"/>
              </a:spcBef>
              <a:spcAft>
                <a:spcPts val="600"/>
              </a:spcAft>
              <a:buNone/>
            </a:pPr>
            <a:r>
              <a:rPr lang="en-GB" sz="2800" dirty="0">
                <a:solidFill>
                  <a:srgbClr val="002060"/>
                </a:solidFill>
              </a:rPr>
              <a:t>Grant Funding: 	NIH, Cancer Research UK, MRC, </a:t>
            </a:r>
            <a:r>
              <a:rPr lang="en-GB" sz="2800" dirty="0" err="1">
                <a:solidFill>
                  <a:srgbClr val="002060"/>
                </a:solidFill>
              </a:rPr>
              <a:t>Wellcome</a:t>
            </a:r>
            <a:r>
              <a:rPr lang="en-GB" sz="2800" dirty="0">
                <a:solidFill>
                  <a:srgbClr val="002060"/>
                </a:solidFill>
              </a:rPr>
              <a:t> Trust, 				Janssen, </a:t>
            </a:r>
            <a:r>
              <a:rPr lang="en-GB" sz="2800" dirty="0" err="1">
                <a:solidFill>
                  <a:srgbClr val="002060"/>
                </a:solidFill>
              </a:rPr>
              <a:t>Acerta</a:t>
            </a:r>
            <a:r>
              <a:rPr lang="en-GB" sz="2800" dirty="0">
                <a:solidFill>
                  <a:srgbClr val="002060"/>
                </a:solidFill>
              </a:rPr>
              <a:t>, Celgene	</a:t>
            </a:r>
          </a:p>
          <a:p>
            <a:pPr>
              <a:spcBef>
                <a:spcPts val="600"/>
              </a:spcBef>
              <a:spcAft>
                <a:spcPts val="600"/>
              </a:spcAft>
              <a:buNone/>
            </a:pPr>
            <a:r>
              <a:rPr lang="en-GB" sz="2800" dirty="0">
                <a:solidFill>
                  <a:srgbClr val="002060"/>
                </a:solidFill>
              </a:rPr>
              <a:t>Clinical Trials:	PI for trials sponsored by 								Roche/Genentech, Pharmacyclics, Janssen, Celgene, 				Kite/Gilead, </a:t>
            </a:r>
            <a:r>
              <a:rPr lang="en-GB" sz="2800" dirty="0" err="1">
                <a:solidFill>
                  <a:srgbClr val="002060"/>
                </a:solidFill>
              </a:rPr>
              <a:t>BeiGene</a:t>
            </a:r>
            <a:r>
              <a:rPr lang="en-GB" sz="2800" dirty="0">
                <a:solidFill>
                  <a:srgbClr val="002060"/>
                </a:solidFill>
              </a:rPr>
              <a:t>, Novartis, Merck, </a:t>
            </a:r>
            <a:r>
              <a:rPr lang="en-GB" sz="2800" dirty="0" err="1">
                <a:solidFill>
                  <a:srgbClr val="002060"/>
                </a:solidFill>
              </a:rPr>
              <a:t>Epizyme</a:t>
            </a:r>
            <a:r>
              <a:rPr lang="en-GB" sz="2800" dirty="0">
                <a:solidFill>
                  <a:srgbClr val="002060"/>
                </a:solidFill>
              </a:rPr>
              <a:t>, 					</a:t>
            </a:r>
            <a:r>
              <a:rPr lang="en-GB" sz="2800" dirty="0" err="1" smtClean="0">
                <a:solidFill>
                  <a:srgbClr val="002060"/>
                </a:solidFill>
              </a:rPr>
              <a:t>TGTherapeutics</a:t>
            </a:r>
            <a:r>
              <a:rPr lang="en-GB" sz="2800" dirty="0">
                <a:solidFill>
                  <a:srgbClr val="002060"/>
                </a:solidFill>
              </a:rPr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26608413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0959" y="109807"/>
            <a:ext cx="11921041" cy="1143000"/>
          </a:xfrm>
        </p:spPr>
        <p:txBody>
          <a:bodyPr/>
          <a:lstStyle/>
          <a:p>
            <a:r>
              <a:rPr lang="en-GB" sz="2400" b="1" dirty="0" err="1">
                <a:solidFill>
                  <a:schemeClr val="bg1"/>
                </a:solidFill>
              </a:rPr>
              <a:t>Ibrutinib</a:t>
            </a:r>
            <a:r>
              <a:rPr lang="en-GB" sz="2400" b="1" dirty="0">
                <a:solidFill>
                  <a:schemeClr val="bg1"/>
                </a:solidFill>
              </a:rPr>
              <a:t> for first-line treatment of older patients with CLL/SLL: </a:t>
            </a:r>
            <a:br>
              <a:rPr lang="en-GB" sz="2400" b="1" dirty="0">
                <a:solidFill>
                  <a:schemeClr val="bg1"/>
                </a:solidFill>
              </a:rPr>
            </a:br>
            <a:r>
              <a:rPr lang="en-GB" sz="2800" b="1" dirty="0">
                <a:solidFill>
                  <a:schemeClr val="bg1"/>
                </a:solidFill>
              </a:rPr>
              <a:t>RESONATE-2: PFS by del(11q) status and IGHV mutational status 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GB" dirty="0"/>
              <a:t>Burger et al., EHA 2018; PF343 (poster presentation)</a:t>
            </a:r>
          </a:p>
        </p:txBody>
      </p:sp>
      <p:sp>
        <p:nvSpPr>
          <p:cNvPr id="9" name="Rectangle 8"/>
          <p:cNvSpPr/>
          <p:nvPr/>
        </p:nvSpPr>
        <p:spPr>
          <a:xfrm>
            <a:off x="270959" y="4762572"/>
            <a:ext cx="5976139" cy="20928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r>
              <a:rPr lang="en-GB" sz="2000" dirty="0" err="1">
                <a:solidFill>
                  <a:prstClr val="black"/>
                </a:solidFill>
              </a:rPr>
              <a:t>Ibrutinib</a:t>
            </a:r>
            <a:r>
              <a:rPr lang="en-GB" sz="2000" dirty="0">
                <a:solidFill>
                  <a:prstClr val="black"/>
                </a:solidFill>
              </a:rPr>
              <a:t> led to a 97% reduction in risk of PD or death in patients with del(11q) and 81% for those without del(11q) vs </a:t>
            </a:r>
            <a:r>
              <a:rPr lang="en-GB" sz="2000" dirty="0" err="1">
                <a:solidFill>
                  <a:prstClr val="black"/>
                </a:solidFill>
              </a:rPr>
              <a:t>chlorambucil</a:t>
            </a:r>
            <a:r>
              <a:rPr lang="en-GB" sz="2000" dirty="0">
                <a:solidFill>
                  <a:prstClr val="black"/>
                </a:solidFill>
              </a:rPr>
              <a:t> </a:t>
            </a:r>
          </a:p>
          <a:p>
            <a:pPr marL="342900" indent="-342900"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r>
              <a:rPr lang="en-GB" sz="2000" dirty="0">
                <a:solidFill>
                  <a:prstClr val="black"/>
                </a:solidFill>
              </a:rPr>
              <a:t>There was a trend for improved PFS in </a:t>
            </a:r>
            <a:br>
              <a:rPr lang="en-GB" sz="2000" dirty="0">
                <a:solidFill>
                  <a:prstClr val="black"/>
                </a:solidFill>
              </a:rPr>
            </a:br>
            <a:r>
              <a:rPr lang="en-GB" sz="2000" dirty="0" err="1">
                <a:solidFill>
                  <a:prstClr val="black"/>
                </a:solidFill>
              </a:rPr>
              <a:t>ibrutinib</a:t>
            </a:r>
            <a:r>
              <a:rPr lang="en-GB" sz="2000" dirty="0">
                <a:solidFill>
                  <a:prstClr val="black"/>
                </a:solidFill>
              </a:rPr>
              <a:t>-treated patients with vs without del(11q).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2825" y="3425825"/>
            <a:ext cx="6350" cy="635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5686" y="1385012"/>
            <a:ext cx="5568266" cy="3294344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31479" y="1385012"/>
            <a:ext cx="5740090" cy="3435969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6261852" y="4762572"/>
            <a:ext cx="5807630" cy="20928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r>
              <a:rPr lang="en-GB" sz="2000" dirty="0" err="1">
                <a:solidFill>
                  <a:prstClr val="black"/>
                </a:solidFill>
              </a:rPr>
              <a:t>Ibrutinib</a:t>
            </a:r>
            <a:r>
              <a:rPr lang="en-GB" sz="2000" dirty="0">
                <a:solidFill>
                  <a:prstClr val="black"/>
                </a:solidFill>
              </a:rPr>
              <a:t> led to an 84% and 91% reduction in the risk of PD or death in patients with mutated and </a:t>
            </a:r>
            <a:r>
              <a:rPr lang="en-GB" sz="2000" dirty="0" err="1">
                <a:solidFill>
                  <a:prstClr val="black"/>
                </a:solidFill>
              </a:rPr>
              <a:t>unmutated</a:t>
            </a:r>
            <a:r>
              <a:rPr lang="en-GB" sz="2000" dirty="0">
                <a:solidFill>
                  <a:prstClr val="black"/>
                </a:solidFill>
              </a:rPr>
              <a:t> IGHV, respectively, vs </a:t>
            </a:r>
            <a:r>
              <a:rPr lang="en-GB" sz="2000" dirty="0" err="1">
                <a:solidFill>
                  <a:prstClr val="black"/>
                </a:solidFill>
              </a:rPr>
              <a:t>chlorambucil</a:t>
            </a:r>
            <a:endParaRPr lang="en-GB" sz="2000" dirty="0">
              <a:solidFill>
                <a:prstClr val="black"/>
              </a:solidFill>
            </a:endParaRPr>
          </a:p>
          <a:p>
            <a:pPr marL="342900" indent="-342900"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r>
              <a:rPr lang="en-GB" sz="2000" dirty="0">
                <a:solidFill>
                  <a:prstClr val="black"/>
                </a:solidFill>
              </a:rPr>
              <a:t>PFS was similar in </a:t>
            </a:r>
            <a:r>
              <a:rPr lang="en-GB" sz="2000" dirty="0" err="1">
                <a:solidFill>
                  <a:prstClr val="black"/>
                </a:solidFill>
              </a:rPr>
              <a:t>ibrutinib</a:t>
            </a:r>
            <a:r>
              <a:rPr lang="en-GB" sz="2000" dirty="0">
                <a:solidFill>
                  <a:prstClr val="black"/>
                </a:solidFill>
              </a:rPr>
              <a:t>-treated patients with </a:t>
            </a:r>
            <a:r>
              <a:rPr lang="en-GB" sz="2000" dirty="0" err="1">
                <a:solidFill>
                  <a:prstClr val="black"/>
                </a:solidFill>
              </a:rPr>
              <a:t>unmutated</a:t>
            </a:r>
            <a:r>
              <a:rPr lang="en-GB" sz="2000" dirty="0">
                <a:solidFill>
                  <a:prstClr val="black"/>
                </a:solidFill>
              </a:rPr>
              <a:t> and mutated IGHV. </a:t>
            </a:r>
          </a:p>
        </p:txBody>
      </p:sp>
    </p:spTree>
    <p:extLst>
      <p:ext uri="{BB962C8B-B14F-4D97-AF65-F5344CB8AC3E}">
        <p14:creationId xmlns:p14="http://schemas.microsoft.com/office/powerpoint/2010/main" val="37613127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1696077" y="389665"/>
            <a:ext cx="9326828" cy="482204"/>
          </a:xfrm>
        </p:spPr>
        <p:txBody>
          <a:bodyPr>
            <a:noAutofit/>
          </a:bodyPr>
          <a:lstStyle/>
          <a:p>
            <a:r>
              <a:rPr lang="en-US" sz="3600" b="1" dirty="0" smtClean="0">
                <a:solidFill>
                  <a:schemeClr val="bg1"/>
                </a:solidFill>
              </a:rPr>
              <a:t>RESONATE-2: Overall </a:t>
            </a:r>
            <a:r>
              <a:rPr lang="en-US" sz="3600" b="1" dirty="0">
                <a:solidFill>
                  <a:schemeClr val="bg1"/>
                </a:solidFill>
              </a:rPr>
              <a:t>survival </a:t>
            </a: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74"/>
          <a:stretch/>
        </p:blipFill>
        <p:spPr>
          <a:xfrm>
            <a:off x="591049" y="1566675"/>
            <a:ext cx="7821431" cy="4744469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 rot="16200000">
            <a:off x="-812220" y="3502297"/>
            <a:ext cx="2406428" cy="4001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2000" dirty="0">
                <a:solidFill>
                  <a:srgbClr val="0F0F0F"/>
                </a:solidFill>
                <a:latin typeface="Arial" charset="0"/>
                <a:cs typeface="Arial" charset="0"/>
              </a:rPr>
              <a:t>Overall survival (%)</a:t>
            </a:r>
          </a:p>
        </p:txBody>
      </p:sp>
      <p:sp>
        <p:nvSpPr>
          <p:cNvPr id="15" name="Rectangle 14"/>
          <p:cNvSpPr/>
          <p:nvPr/>
        </p:nvSpPr>
        <p:spPr>
          <a:xfrm>
            <a:off x="3976614" y="6311145"/>
            <a:ext cx="7727705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it-IT" sz="1200" dirty="0">
                <a:solidFill>
                  <a:srgbClr val="002060"/>
                </a:solidFill>
                <a:latin typeface="Arial" panose="020B0604020202020204" pitchFamily="34" charset="0"/>
                <a:ea typeface="Segoe UI" panose="020B0502040204020203" pitchFamily="34" charset="0"/>
                <a:cs typeface="Arial" panose="020B0604020202020204" pitchFamily="34" charset="0"/>
              </a:rPr>
              <a:t>Tedeschi et al., ASH 2015 (abstract 495, oral presentation); Burger et al., </a:t>
            </a:r>
            <a:r>
              <a:rPr lang="en-GB" sz="1200" dirty="0">
                <a:solidFill>
                  <a:srgbClr val="002060"/>
                </a:solidFill>
                <a:latin typeface="Arial" panose="020B0604020202020204" pitchFamily="34" charset="0"/>
                <a:ea typeface="Segoe UI" panose="020B0502040204020203" pitchFamily="34" charset="0"/>
                <a:cs typeface="Arial" panose="020B0604020202020204" pitchFamily="34" charset="0"/>
              </a:rPr>
              <a:t>N </a:t>
            </a:r>
            <a:r>
              <a:rPr lang="en-GB" sz="1200" dirty="0" err="1">
                <a:solidFill>
                  <a:srgbClr val="002060"/>
                </a:solidFill>
                <a:latin typeface="Arial" panose="020B0604020202020204" pitchFamily="34" charset="0"/>
                <a:ea typeface="Segoe UI" panose="020B0502040204020203" pitchFamily="34" charset="0"/>
                <a:cs typeface="Arial" panose="020B0604020202020204" pitchFamily="34" charset="0"/>
              </a:rPr>
              <a:t>Engl</a:t>
            </a:r>
            <a:r>
              <a:rPr lang="en-GB" sz="1200" dirty="0">
                <a:solidFill>
                  <a:srgbClr val="002060"/>
                </a:solidFill>
                <a:latin typeface="Arial" panose="020B0604020202020204" pitchFamily="34" charset="0"/>
                <a:ea typeface="Segoe UI" panose="020B0502040204020203" pitchFamily="34" charset="0"/>
                <a:cs typeface="Arial" panose="020B0604020202020204" pitchFamily="34" charset="0"/>
              </a:rPr>
              <a:t> J Med. 2015 373:2425-2437</a:t>
            </a:r>
            <a:endParaRPr lang="en-GB" sz="2400" dirty="0">
              <a:solidFill>
                <a:srgbClr val="002060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Rectangle 34">
            <a:extLst>
              <a:ext uri="{FF2B5EF4-FFF2-40B4-BE49-F238E27FC236}">
                <a16:creationId xmlns="" xmlns:a16="http://schemas.microsoft.com/office/drawing/2014/main" id="{AADA6E13-CDB9-CB4A-AC1D-452B8AAE6F20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89732" y="2499138"/>
            <a:ext cx="4888907" cy="2837316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 wrap="square" lIns="67866" tIns="33338" rIns="67866" bIns="33338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defTabSz="342900">
              <a:spcBef>
                <a:spcPct val="0"/>
              </a:spcBef>
              <a:buNone/>
              <a:defRPr/>
            </a:pPr>
            <a:r>
              <a:rPr lang="en-US" altLang="de-DE" sz="2000" b="1" kern="0" dirty="0">
                <a:solidFill>
                  <a:srgbClr val="000000"/>
                </a:solidFill>
                <a:latin typeface="Arial"/>
              </a:rPr>
              <a:t>Clinical Trials</a:t>
            </a:r>
          </a:p>
          <a:p>
            <a:pPr algn="ctr" defTabSz="342900">
              <a:spcBef>
                <a:spcPct val="0"/>
              </a:spcBef>
              <a:buNone/>
              <a:defRPr/>
            </a:pPr>
            <a:r>
              <a:rPr lang="en-GB" altLang="de-DE" sz="2000" b="1" kern="0" dirty="0">
                <a:solidFill>
                  <a:srgbClr val="000000"/>
                </a:solidFill>
                <a:latin typeface="Arial"/>
              </a:rPr>
              <a:t>Will novel agents replace chemoimmunotherapy as front line treatment in </a:t>
            </a:r>
            <a:r>
              <a:rPr lang="en-GB" altLang="de-DE" sz="2000" b="1" kern="0" dirty="0" smtClean="0">
                <a:solidFill>
                  <a:srgbClr val="000000"/>
                </a:solidFill>
                <a:latin typeface="Arial"/>
              </a:rPr>
              <a:t>CLL?</a:t>
            </a:r>
            <a:endParaRPr lang="en-GB" altLang="de-DE" sz="2000" b="1" kern="0" dirty="0">
              <a:solidFill>
                <a:srgbClr val="000000"/>
              </a:solidFill>
              <a:latin typeface="Arial"/>
            </a:endParaRPr>
          </a:p>
          <a:p>
            <a:pPr algn="ctr" defTabSz="342900">
              <a:spcBef>
                <a:spcPct val="0"/>
              </a:spcBef>
              <a:buNone/>
              <a:defRPr/>
            </a:pPr>
            <a:r>
              <a:rPr lang="en-GB" sz="2000" b="1" kern="0" dirty="0">
                <a:solidFill>
                  <a:srgbClr val="000000"/>
                </a:solidFill>
                <a:latin typeface="Arial"/>
              </a:rPr>
              <a:t>In all patients?</a:t>
            </a:r>
          </a:p>
          <a:p>
            <a:pPr algn="ctr" defTabSz="342900">
              <a:spcBef>
                <a:spcPct val="0"/>
              </a:spcBef>
              <a:buNone/>
              <a:defRPr/>
            </a:pPr>
            <a:r>
              <a:rPr lang="en-GB" sz="2000" b="1" kern="0" dirty="0">
                <a:solidFill>
                  <a:srgbClr val="000000"/>
                </a:solidFill>
                <a:latin typeface="Arial"/>
              </a:rPr>
              <a:t>In selected patients?</a:t>
            </a:r>
          </a:p>
          <a:p>
            <a:pPr algn="ctr" defTabSz="342900">
              <a:spcBef>
                <a:spcPct val="0"/>
              </a:spcBef>
              <a:buNone/>
              <a:defRPr/>
            </a:pPr>
            <a:r>
              <a:rPr lang="en-GB" sz="2000" b="1" kern="0" dirty="0">
                <a:solidFill>
                  <a:srgbClr val="000000"/>
                </a:solidFill>
                <a:latin typeface="Arial"/>
              </a:rPr>
              <a:t>Which patients?</a:t>
            </a:r>
          </a:p>
          <a:p>
            <a:pPr algn="ctr" defTabSz="342900">
              <a:spcBef>
                <a:spcPct val="0"/>
              </a:spcBef>
              <a:buNone/>
              <a:defRPr/>
            </a:pPr>
            <a:r>
              <a:rPr lang="en-GB" sz="2000" b="1" kern="0" dirty="0">
                <a:solidFill>
                  <a:srgbClr val="000000"/>
                </a:solidFill>
                <a:latin typeface="Arial"/>
              </a:rPr>
              <a:t>Alone or in combination?</a:t>
            </a:r>
          </a:p>
          <a:p>
            <a:pPr algn="ctr" defTabSz="342900">
              <a:spcBef>
                <a:spcPct val="0"/>
              </a:spcBef>
              <a:buNone/>
              <a:defRPr/>
            </a:pPr>
            <a:r>
              <a:rPr lang="en-GB" sz="2000" b="1" kern="0" dirty="0">
                <a:solidFill>
                  <a:srgbClr val="000000"/>
                </a:solidFill>
                <a:latin typeface="Arial"/>
              </a:rPr>
              <a:t>Is goal to eradicate MRD and stop</a:t>
            </a:r>
            <a:r>
              <a:rPr lang="en-GB" sz="2000" b="1" kern="0" dirty="0" smtClean="0">
                <a:solidFill>
                  <a:srgbClr val="000000"/>
                </a:solidFill>
                <a:latin typeface="Arial"/>
              </a:rPr>
              <a:t>?</a:t>
            </a:r>
            <a:endParaRPr lang="en-GB" sz="2000" b="1" dirty="0"/>
          </a:p>
        </p:txBody>
      </p:sp>
    </p:spTree>
    <p:extLst>
      <p:ext uri="{BB962C8B-B14F-4D97-AF65-F5344CB8AC3E}">
        <p14:creationId xmlns:p14="http://schemas.microsoft.com/office/powerpoint/2010/main" val="40121973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Chart 6"/>
          <p:cNvGraphicFramePr/>
          <p:nvPr>
            <p:extLst/>
          </p:nvPr>
        </p:nvGraphicFramePr>
        <p:xfrm>
          <a:off x="3048000" y="1397000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cxnSp>
        <p:nvCxnSpPr>
          <p:cNvPr id="9" name="Straight Connector 8"/>
          <p:cNvCxnSpPr/>
          <p:nvPr/>
        </p:nvCxnSpPr>
        <p:spPr>
          <a:xfrm>
            <a:off x="3581400" y="4569143"/>
            <a:ext cx="548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4" name="Chart 3"/>
          <p:cNvGraphicFramePr/>
          <p:nvPr>
            <p:extLst>
              <p:ext uri="{D42A27DB-BD31-4B8C-83A1-F6EECF244321}">
                <p14:modId xmlns:p14="http://schemas.microsoft.com/office/powerpoint/2010/main" val="2575326576"/>
              </p:ext>
            </p:extLst>
          </p:nvPr>
        </p:nvGraphicFramePr>
        <p:xfrm>
          <a:off x="1676401" y="1385459"/>
          <a:ext cx="8797636" cy="532014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Title 1"/>
          <p:cNvSpPr txBox="1">
            <a:spLocks/>
          </p:cNvSpPr>
          <p:nvPr/>
        </p:nvSpPr>
        <p:spPr>
          <a:xfrm>
            <a:off x="1896835" y="194687"/>
            <a:ext cx="8855529" cy="797695"/>
          </a:xfrm>
          <a:prstGeom prst="rect">
            <a:avLst/>
          </a:prstGeom>
        </p:spPr>
        <p:txBody>
          <a:bodyPr vert="horz" lIns="68580" tIns="34290" rIns="68580" bIns="34290" rtlCol="0" anchor="b">
            <a:normAutofit fontScale="92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85000"/>
              </a:lnSpc>
            </a:pPr>
            <a:r>
              <a:rPr lang="en-US" sz="3200" b="1" dirty="0">
                <a:solidFill>
                  <a:schemeClr val="bg1"/>
                </a:solidFill>
              </a:rPr>
              <a:t>What is the role of Stem Cell Transplantation in CLL?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="" xmlns:a16="http://schemas.microsoft.com/office/drawing/2014/main" id="{A1D9DE34-EBFF-194B-9F7F-37B363222D28}"/>
              </a:ext>
            </a:extLst>
          </p:cNvPr>
          <p:cNvSpPr txBox="1"/>
          <p:nvPr/>
        </p:nvSpPr>
        <p:spPr>
          <a:xfrm>
            <a:off x="9067800" y="1767841"/>
            <a:ext cx="1600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Approval of novel agents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="" xmlns:a16="http://schemas.microsoft.com/office/drawing/2014/main" id="{7EFEBF7A-950E-964B-9D8A-50C592243B14}"/>
              </a:ext>
            </a:extLst>
          </p:cNvPr>
          <p:cNvSpPr txBox="1"/>
          <p:nvPr/>
        </p:nvSpPr>
        <p:spPr>
          <a:xfrm>
            <a:off x="5073189" y="3215903"/>
            <a:ext cx="20040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Introduction of RIC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="" xmlns:a16="http://schemas.microsoft.com/office/drawing/2014/main" id="{ACE6936E-EF81-A841-8F11-50B2E075EEAA}"/>
              </a:ext>
            </a:extLst>
          </p:cNvPr>
          <p:cNvSpPr txBox="1"/>
          <p:nvPr/>
        </p:nvSpPr>
        <p:spPr>
          <a:xfrm>
            <a:off x="8972602" y="6260242"/>
            <a:ext cx="20617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Gribben Blood 2018</a:t>
            </a:r>
          </a:p>
        </p:txBody>
      </p:sp>
    </p:spTree>
    <p:extLst>
      <p:ext uri="{BB962C8B-B14F-4D97-AF65-F5344CB8AC3E}">
        <p14:creationId xmlns:p14="http://schemas.microsoft.com/office/powerpoint/2010/main" val="26893033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="" xmlns:a16="http://schemas.microsoft.com/office/drawing/2014/main" id="{F36F7CEF-06A5-4741-924E-CBDC4712EBCA}"/>
              </a:ext>
            </a:extLst>
          </p:cNvPr>
          <p:cNvSpPr/>
          <p:nvPr/>
        </p:nvSpPr>
        <p:spPr>
          <a:xfrm>
            <a:off x="0" y="369564"/>
            <a:ext cx="121920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000" b="1" dirty="0">
                <a:solidFill>
                  <a:schemeClr val="bg1"/>
                </a:solidFill>
              </a:rPr>
              <a:t>The way </a:t>
            </a:r>
            <a:r>
              <a:rPr lang="en-US" sz="4000" b="1" dirty="0" smtClean="0">
                <a:solidFill>
                  <a:schemeClr val="bg1"/>
                </a:solidFill>
              </a:rPr>
              <a:t>forward</a:t>
            </a:r>
            <a:endParaRPr lang="en-US" sz="4000" b="1" dirty="0">
              <a:solidFill>
                <a:schemeClr val="bg1"/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1008345" y="1700409"/>
            <a:ext cx="10175310" cy="4525963"/>
          </a:xfrm>
        </p:spPr>
        <p:txBody>
          <a:bodyPr/>
          <a:lstStyle/>
          <a:p>
            <a:pPr marL="0" indent="0">
              <a:spcBef>
                <a:spcPts val="1872"/>
              </a:spcBef>
              <a:buNone/>
            </a:pPr>
            <a:r>
              <a:rPr lang="en-US" sz="2800" dirty="0">
                <a:solidFill>
                  <a:schemeClr val="tx2"/>
                </a:solidFill>
              </a:rPr>
              <a:t>Very effective therapies for CLL, new and emerging therapies on the </a:t>
            </a:r>
            <a:r>
              <a:rPr lang="en-US" sz="2800" dirty="0" smtClean="0">
                <a:solidFill>
                  <a:schemeClr val="tx2"/>
                </a:solidFill>
              </a:rPr>
              <a:t>horizon</a:t>
            </a:r>
          </a:p>
          <a:p>
            <a:pPr marL="0" indent="0">
              <a:spcBef>
                <a:spcPts val="1872"/>
              </a:spcBef>
              <a:buNone/>
            </a:pPr>
            <a:r>
              <a:rPr lang="en-US" sz="2800" dirty="0" smtClean="0">
                <a:solidFill>
                  <a:schemeClr val="tx2"/>
                </a:solidFill>
              </a:rPr>
              <a:t>Ability </a:t>
            </a:r>
            <a:r>
              <a:rPr lang="en-US" sz="2800" dirty="0">
                <a:solidFill>
                  <a:schemeClr val="tx2"/>
                </a:solidFill>
              </a:rPr>
              <a:t>to </a:t>
            </a:r>
            <a:r>
              <a:rPr lang="en-US" sz="2800" dirty="0" smtClean="0">
                <a:solidFill>
                  <a:schemeClr val="tx2"/>
                </a:solidFill>
              </a:rPr>
              <a:t>choose </a:t>
            </a:r>
            <a:r>
              <a:rPr lang="en-US" sz="2800" dirty="0">
                <a:solidFill>
                  <a:schemeClr val="tx2"/>
                </a:solidFill>
              </a:rPr>
              <a:t>optimal therapy based upon patient fitness, </a:t>
            </a:r>
            <a:r>
              <a:rPr lang="en-US" sz="2800" dirty="0" smtClean="0">
                <a:solidFill>
                  <a:schemeClr val="tx2"/>
                </a:solidFill>
              </a:rPr>
              <a:t/>
            </a:r>
            <a:br>
              <a:rPr lang="en-US" sz="2800" dirty="0" smtClean="0">
                <a:solidFill>
                  <a:schemeClr val="tx2"/>
                </a:solidFill>
              </a:rPr>
            </a:br>
            <a:r>
              <a:rPr lang="en-US" sz="2800" dirty="0" smtClean="0">
                <a:solidFill>
                  <a:schemeClr val="tx2"/>
                </a:solidFill>
              </a:rPr>
              <a:t>del17 </a:t>
            </a:r>
            <a:r>
              <a:rPr lang="en-US" sz="2800" dirty="0">
                <a:solidFill>
                  <a:schemeClr val="tx2"/>
                </a:solidFill>
              </a:rPr>
              <a:t>p status and patient </a:t>
            </a:r>
            <a:r>
              <a:rPr lang="en-US" sz="2800" dirty="0" smtClean="0">
                <a:solidFill>
                  <a:schemeClr val="tx2"/>
                </a:solidFill>
              </a:rPr>
              <a:t>choice</a:t>
            </a:r>
          </a:p>
          <a:p>
            <a:pPr marL="0" indent="0">
              <a:spcBef>
                <a:spcPts val="1872"/>
              </a:spcBef>
              <a:buNone/>
            </a:pPr>
            <a:r>
              <a:rPr lang="en-US" sz="2800" dirty="0" smtClean="0">
                <a:solidFill>
                  <a:schemeClr val="tx2"/>
                </a:solidFill>
              </a:rPr>
              <a:t>Lifelong </a:t>
            </a:r>
            <a:r>
              <a:rPr lang="en-US" sz="2800" dirty="0">
                <a:solidFill>
                  <a:schemeClr val="tx2"/>
                </a:solidFill>
              </a:rPr>
              <a:t>drug – expense, </a:t>
            </a:r>
            <a:r>
              <a:rPr lang="en-US" sz="2800" dirty="0" smtClean="0">
                <a:solidFill>
                  <a:schemeClr val="tx2"/>
                </a:solidFill>
              </a:rPr>
              <a:t>tolerability</a:t>
            </a:r>
          </a:p>
          <a:p>
            <a:pPr marL="0" indent="0">
              <a:spcBef>
                <a:spcPts val="1872"/>
              </a:spcBef>
              <a:buNone/>
            </a:pPr>
            <a:r>
              <a:rPr lang="en-US" sz="2800" dirty="0" smtClean="0">
                <a:solidFill>
                  <a:schemeClr val="tx2"/>
                </a:solidFill>
              </a:rPr>
              <a:t>Various </a:t>
            </a:r>
            <a:r>
              <a:rPr lang="en-US" sz="2800" dirty="0">
                <a:solidFill>
                  <a:schemeClr val="tx2"/>
                </a:solidFill>
              </a:rPr>
              <a:t>combinations of drugs in clinical </a:t>
            </a:r>
            <a:r>
              <a:rPr lang="en-US" sz="2800" dirty="0" smtClean="0">
                <a:solidFill>
                  <a:schemeClr val="tx2"/>
                </a:solidFill>
              </a:rPr>
              <a:t>trials</a:t>
            </a:r>
          </a:p>
          <a:p>
            <a:pPr marL="0" indent="0">
              <a:spcBef>
                <a:spcPts val="1872"/>
              </a:spcBef>
              <a:buNone/>
            </a:pPr>
            <a:r>
              <a:rPr lang="en-US" sz="2800" dirty="0" smtClean="0">
                <a:solidFill>
                  <a:schemeClr val="tx2"/>
                </a:solidFill>
              </a:rPr>
              <a:t>These </a:t>
            </a:r>
            <a:r>
              <a:rPr lang="en-US" sz="2800" dirty="0">
                <a:solidFill>
                  <a:schemeClr val="tx2"/>
                </a:solidFill>
              </a:rPr>
              <a:t>look to drive to eradication of MRD and ability </a:t>
            </a:r>
            <a:r>
              <a:rPr lang="en-US" sz="2800" dirty="0" smtClean="0">
                <a:solidFill>
                  <a:schemeClr val="tx2"/>
                </a:solidFill>
              </a:rPr>
              <a:t>to stop </a:t>
            </a:r>
            <a:r>
              <a:rPr lang="en-US" sz="2800" dirty="0">
                <a:solidFill>
                  <a:schemeClr val="tx2"/>
                </a:solidFill>
              </a:rPr>
              <a:t>drugs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4409756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3"/>
          <p:cNvSpPr>
            <a:spLocks/>
          </p:cNvSpPr>
          <p:nvPr/>
        </p:nvSpPr>
        <p:spPr bwMode="auto">
          <a:xfrm>
            <a:off x="279639" y="6096000"/>
            <a:ext cx="7772400" cy="762000"/>
          </a:xfrm>
          <a:prstGeom prst="rect">
            <a:avLst/>
          </a:prstGeom>
          <a:noFill/>
          <a:ln>
            <a:noFill/>
          </a:ln>
          <a:extLst/>
        </p:spPr>
        <p:txBody>
          <a:bodyPr anchor="ctr"/>
          <a:lstStyle/>
          <a:p>
            <a:pPr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6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ヒラギノ角ゴ Pro W3" charset="-128"/>
              </a:rPr>
              <a:t>N = 22 investigators</a:t>
            </a:r>
          </a:p>
        </p:txBody>
      </p:sp>
      <p:sp>
        <p:nvSpPr>
          <p:cNvPr id="28" name="Text Box 4">
            <a:extLst>
              <a:ext uri="{FF2B5EF4-FFF2-40B4-BE49-F238E27FC236}">
                <a16:creationId xmlns:a16="http://schemas.microsoft.com/office/drawing/2014/main" xmlns="" id="{70C422E0-A149-8146-9B3E-EEEA3CA097E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6690" y="4212302"/>
            <a:ext cx="3235720" cy="315096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chemeClr val="accent1">
                <a:gamma/>
                <a:shade val="60000"/>
                <a:invGamma/>
                <a:alpha val="74998"/>
              </a:schemeClr>
            </a:prstShdw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r">
              <a:spcBef>
                <a:spcPct val="50000"/>
              </a:spcBef>
              <a:defRPr/>
            </a:pPr>
            <a:r>
              <a:rPr lang="en-US" b="1" dirty="0" err="1">
                <a:solidFill>
                  <a:srgbClr val="FFFFFF"/>
                </a:solidFill>
              </a:rPr>
              <a:t>Venetoclax</a:t>
            </a:r>
            <a:r>
              <a:rPr lang="en-US" b="1" dirty="0">
                <a:solidFill>
                  <a:srgbClr val="FFFFFF"/>
                </a:solidFill>
              </a:rPr>
              <a:t>/rituximab</a:t>
            </a:r>
          </a:p>
        </p:txBody>
      </p:sp>
      <p:pic>
        <p:nvPicPr>
          <p:cNvPr id="29" name="Picture 2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3754676" y="4165058"/>
            <a:ext cx="411163" cy="411163"/>
          </a:xfrm>
          <a:prstGeom prst="rect">
            <a:avLst/>
          </a:prstGeom>
        </p:spPr>
      </p:pic>
      <p:sp>
        <p:nvSpPr>
          <p:cNvPr id="36" name="Text Box 4">
            <a:extLst>
              <a:ext uri="{FF2B5EF4-FFF2-40B4-BE49-F238E27FC236}">
                <a16:creationId xmlns:a16="http://schemas.microsoft.com/office/drawing/2014/main" xmlns="" id="{70C422E0-A149-8146-9B3E-EEEA3CA097E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71428" y="4201245"/>
            <a:ext cx="685800" cy="315096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chemeClr val="accent1">
                <a:gamma/>
                <a:shade val="60000"/>
                <a:invGamma/>
                <a:alpha val="74998"/>
              </a:schemeClr>
            </a:prstShdw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>
              <a:spcBef>
                <a:spcPct val="50000"/>
              </a:spcBef>
              <a:defRPr/>
            </a:pPr>
            <a:r>
              <a:rPr lang="en-US" b="1" dirty="0">
                <a:solidFill>
                  <a:srgbClr val="FFFFFF"/>
                </a:solidFill>
              </a:rPr>
              <a:t>1</a:t>
            </a:r>
            <a:endParaRPr lang="en-US" b="1" dirty="0">
              <a:solidFill>
                <a:srgbClr val="FFFFFF"/>
              </a:solidFill>
              <a:ea typeface="Arial" charset="0"/>
              <a:cs typeface="Arial" charset="0"/>
            </a:endParaRPr>
          </a:p>
        </p:txBody>
      </p:sp>
      <p:sp>
        <p:nvSpPr>
          <p:cNvPr id="37" name="Text Box 4">
            <a:extLst>
              <a:ext uri="{FF2B5EF4-FFF2-40B4-BE49-F238E27FC236}">
                <a16:creationId xmlns:a16="http://schemas.microsoft.com/office/drawing/2014/main" xmlns="" id="{12A617D6-3CE1-0941-B2C5-1308A15FADB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8786" y="1884971"/>
            <a:ext cx="2853622" cy="252229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chemeClr val="accent1">
                <a:gamma/>
                <a:shade val="60000"/>
                <a:invGamma/>
                <a:alpha val="74998"/>
              </a:schemeClr>
            </a:prstShdw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r">
              <a:spcBef>
                <a:spcPct val="50000"/>
              </a:spcBef>
              <a:defRPr/>
            </a:pPr>
            <a:r>
              <a:rPr lang="en-US" b="1" dirty="0" err="1">
                <a:solidFill>
                  <a:srgbClr val="FFFFFF"/>
                </a:solidFill>
              </a:rPr>
              <a:t>Ibrutinib</a:t>
            </a:r>
            <a:endParaRPr lang="en-US" b="1" dirty="0">
              <a:solidFill>
                <a:srgbClr val="FFFFFF"/>
              </a:solidFill>
            </a:endParaRPr>
          </a:p>
        </p:txBody>
      </p:sp>
      <p:pic>
        <p:nvPicPr>
          <p:cNvPr id="38" name="Picture 3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3754676" y="1822707"/>
            <a:ext cx="411163" cy="411163"/>
          </a:xfrm>
          <a:prstGeom prst="rect">
            <a:avLst/>
          </a:prstGeom>
        </p:spPr>
      </p:pic>
      <p:sp>
        <p:nvSpPr>
          <p:cNvPr id="39" name="Text Box 4">
            <a:extLst>
              <a:ext uri="{FF2B5EF4-FFF2-40B4-BE49-F238E27FC236}">
                <a16:creationId xmlns:a16="http://schemas.microsoft.com/office/drawing/2014/main" xmlns="" id="{12A617D6-3CE1-0941-B2C5-1308A15FADB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66239" y="1884971"/>
            <a:ext cx="685800" cy="252229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chemeClr val="accent1">
                <a:gamma/>
                <a:shade val="60000"/>
                <a:invGamma/>
                <a:alpha val="74998"/>
              </a:schemeClr>
            </a:prstShdw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>
              <a:spcBef>
                <a:spcPct val="50000"/>
              </a:spcBef>
              <a:defRPr/>
            </a:pPr>
            <a:r>
              <a:rPr lang="en-US" b="1">
                <a:solidFill>
                  <a:srgbClr val="FFFFFF"/>
                </a:solidFill>
              </a:rPr>
              <a:t>8</a:t>
            </a:r>
            <a:endParaRPr lang="en-US" b="1" dirty="0">
              <a:solidFill>
                <a:srgbClr val="FFFFFF"/>
              </a:solidFill>
              <a:ea typeface="Arial" charset="0"/>
              <a:cs typeface="Arial" charset="0"/>
            </a:endParaRPr>
          </a:p>
        </p:txBody>
      </p:sp>
      <p:pic>
        <p:nvPicPr>
          <p:cNvPr id="40" name="Picture 3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4190765" y="1822707"/>
            <a:ext cx="411163" cy="411163"/>
          </a:xfrm>
          <a:prstGeom prst="rect">
            <a:avLst/>
          </a:prstGeom>
        </p:spPr>
      </p:pic>
      <p:pic>
        <p:nvPicPr>
          <p:cNvPr id="41" name="Picture 4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4626854" y="1822707"/>
            <a:ext cx="411163" cy="411163"/>
          </a:xfrm>
          <a:prstGeom prst="rect">
            <a:avLst/>
          </a:prstGeom>
        </p:spPr>
      </p:pic>
      <p:pic>
        <p:nvPicPr>
          <p:cNvPr id="42" name="Picture 4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5062943" y="1822707"/>
            <a:ext cx="411163" cy="411163"/>
          </a:xfrm>
          <a:prstGeom prst="rect">
            <a:avLst/>
          </a:prstGeom>
        </p:spPr>
      </p:pic>
      <p:pic>
        <p:nvPicPr>
          <p:cNvPr id="43" name="Picture 4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5499032" y="1822707"/>
            <a:ext cx="411163" cy="411163"/>
          </a:xfrm>
          <a:prstGeom prst="rect">
            <a:avLst/>
          </a:prstGeom>
        </p:spPr>
      </p:pic>
      <p:pic>
        <p:nvPicPr>
          <p:cNvPr id="44" name="Picture 4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5957652" y="1822707"/>
            <a:ext cx="411163" cy="411163"/>
          </a:xfrm>
          <a:prstGeom prst="rect">
            <a:avLst/>
          </a:prstGeom>
        </p:spPr>
      </p:pic>
      <p:pic>
        <p:nvPicPr>
          <p:cNvPr id="46" name="Picture 4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3754676" y="2408629"/>
            <a:ext cx="411163" cy="409086"/>
          </a:xfrm>
          <a:prstGeom prst="rect">
            <a:avLst/>
          </a:prstGeom>
        </p:spPr>
      </p:pic>
      <p:pic>
        <p:nvPicPr>
          <p:cNvPr id="47" name="Picture 4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3754676" y="2988192"/>
            <a:ext cx="411163" cy="409086"/>
          </a:xfrm>
          <a:prstGeom prst="rect">
            <a:avLst/>
          </a:prstGeom>
        </p:spPr>
      </p:pic>
      <p:sp>
        <p:nvSpPr>
          <p:cNvPr id="48" name="Text Box 4">
            <a:extLst>
              <a:ext uri="{FF2B5EF4-FFF2-40B4-BE49-F238E27FC236}">
                <a16:creationId xmlns:a16="http://schemas.microsoft.com/office/drawing/2014/main" xmlns="" id="{2379137A-DDA6-BC42-9B03-D23E13006B9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67201" y="2456251"/>
            <a:ext cx="2285207" cy="273051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chemeClr val="accent1">
                <a:gamma/>
                <a:shade val="60000"/>
                <a:invGamma/>
                <a:alpha val="74998"/>
              </a:schemeClr>
            </a:prstShdw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r">
              <a:spcBef>
                <a:spcPct val="50000"/>
              </a:spcBef>
              <a:defRPr/>
            </a:pPr>
            <a:r>
              <a:rPr lang="en-US" b="1" dirty="0" err="1">
                <a:solidFill>
                  <a:srgbClr val="FFFFFF"/>
                </a:solidFill>
              </a:rPr>
              <a:t>Acalabrutinib</a:t>
            </a:r>
            <a:endParaRPr lang="en-US" b="1" dirty="0">
              <a:solidFill>
                <a:srgbClr val="FFFFFF"/>
              </a:solidFill>
              <a:ea typeface="Arial" charset="0"/>
              <a:cs typeface="Arial" charset="0"/>
            </a:endParaRPr>
          </a:p>
        </p:txBody>
      </p:sp>
      <p:sp>
        <p:nvSpPr>
          <p:cNvPr id="49" name="Text Box 4">
            <a:extLst>
              <a:ext uri="{FF2B5EF4-FFF2-40B4-BE49-F238E27FC236}">
                <a16:creationId xmlns:a16="http://schemas.microsoft.com/office/drawing/2014/main" xmlns="" id="{2379137A-DDA6-BC42-9B03-D23E13006B9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67201" y="3069512"/>
            <a:ext cx="2285207" cy="273051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chemeClr val="accent1">
                <a:gamma/>
                <a:shade val="60000"/>
                <a:invGamma/>
                <a:alpha val="74998"/>
              </a:schemeClr>
            </a:prstShdw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r">
              <a:spcBef>
                <a:spcPct val="50000"/>
              </a:spcBef>
              <a:defRPr/>
            </a:pPr>
            <a:r>
              <a:rPr lang="en-US" b="1" dirty="0" err="1">
                <a:solidFill>
                  <a:srgbClr val="FFFFFF"/>
                </a:solidFill>
              </a:rPr>
              <a:t>Venetoclax</a:t>
            </a:r>
            <a:endParaRPr lang="en-US" b="1" dirty="0">
              <a:solidFill>
                <a:srgbClr val="FFFFFF"/>
              </a:solidFill>
              <a:ea typeface="Arial" charset="0"/>
              <a:cs typeface="Arial" charset="0"/>
            </a:endParaRPr>
          </a:p>
        </p:txBody>
      </p:sp>
      <p:sp>
        <p:nvSpPr>
          <p:cNvPr id="50" name="Text Box 4">
            <a:extLst>
              <a:ext uri="{FF2B5EF4-FFF2-40B4-BE49-F238E27FC236}">
                <a16:creationId xmlns:a16="http://schemas.microsoft.com/office/drawing/2014/main" xmlns="" id="{70C422E0-A149-8146-9B3E-EEEA3CA097E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65154" y="3027467"/>
            <a:ext cx="685800" cy="315096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chemeClr val="accent1">
                <a:gamma/>
                <a:shade val="60000"/>
                <a:invGamma/>
                <a:alpha val="74998"/>
              </a:schemeClr>
            </a:prstShdw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>
              <a:spcBef>
                <a:spcPct val="50000"/>
              </a:spcBef>
              <a:defRPr/>
            </a:pPr>
            <a:r>
              <a:rPr lang="en-US" b="1">
                <a:solidFill>
                  <a:srgbClr val="FFFFFF"/>
                </a:solidFill>
              </a:rPr>
              <a:t>4</a:t>
            </a:r>
            <a:endParaRPr lang="en-US" b="1" dirty="0">
              <a:solidFill>
                <a:srgbClr val="FFFFFF"/>
              </a:solidFill>
              <a:ea typeface="Arial" charset="0"/>
              <a:cs typeface="Arial" charset="0"/>
            </a:endParaRPr>
          </a:p>
        </p:txBody>
      </p:sp>
      <p:sp>
        <p:nvSpPr>
          <p:cNvPr id="51" name="Text Box 4">
            <a:extLst>
              <a:ext uri="{FF2B5EF4-FFF2-40B4-BE49-F238E27FC236}">
                <a16:creationId xmlns:a16="http://schemas.microsoft.com/office/drawing/2014/main" xmlns="" id="{70C422E0-A149-8146-9B3E-EEEA3CA097E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943914" y="2429610"/>
            <a:ext cx="685800" cy="315096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chemeClr val="accent1">
                <a:gamma/>
                <a:shade val="60000"/>
                <a:invGamma/>
                <a:alpha val="74998"/>
              </a:schemeClr>
            </a:prstShdw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>
              <a:spcBef>
                <a:spcPct val="50000"/>
              </a:spcBef>
              <a:defRPr/>
            </a:pPr>
            <a:r>
              <a:rPr lang="en-US" b="1" dirty="0">
                <a:solidFill>
                  <a:srgbClr val="FFFFFF"/>
                </a:solidFill>
              </a:rPr>
              <a:t>7</a:t>
            </a:r>
            <a:endParaRPr lang="en-US" b="1" dirty="0">
              <a:solidFill>
                <a:srgbClr val="FFFFFF"/>
              </a:solidFill>
              <a:ea typeface="Arial" charset="0"/>
              <a:cs typeface="Arial" charset="0"/>
            </a:endParaRPr>
          </a:p>
        </p:txBody>
      </p:sp>
      <p:pic>
        <p:nvPicPr>
          <p:cNvPr id="52" name="Picture 5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4193160" y="2408629"/>
            <a:ext cx="411163" cy="409086"/>
          </a:xfrm>
          <a:prstGeom prst="rect">
            <a:avLst/>
          </a:prstGeom>
        </p:spPr>
      </p:pic>
      <p:pic>
        <p:nvPicPr>
          <p:cNvPr id="53" name="Picture 5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4631644" y="2408629"/>
            <a:ext cx="411163" cy="409086"/>
          </a:xfrm>
          <a:prstGeom prst="rect">
            <a:avLst/>
          </a:prstGeom>
        </p:spPr>
      </p:pic>
      <p:sp>
        <p:nvSpPr>
          <p:cNvPr id="32" name="Title 6"/>
          <p:cNvSpPr txBox="1">
            <a:spLocks/>
          </p:cNvSpPr>
          <p:nvPr/>
        </p:nvSpPr>
        <p:spPr bwMode="auto">
          <a:xfrm>
            <a:off x="798786" y="105167"/>
            <a:ext cx="10783614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>
            <a:lvl1pPr eaLnBrk="0" hangingPunct="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1pPr>
            <a:lvl2pPr marL="37931725" indent="-37474525" eaLnBrk="0" hangingPunct="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2pPr>
            <a:lvl3pPr eaLnBrk="0" hangingPunct="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3pPr>
            <a:lvl4pPr eaLnBrk="0" hangingPunct="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4pPr>
            <a:lvl5pPr eaLnBrk="0" hangingPunct="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9pPr>
          </a:lstStyle>
          <a:p>
            <a:pPr fontAlgn="base">
              <a:lnSpc>
                <a:spcPct val="90000"/>
              </a:lnSpc>
              <a:spcBef>
                <a:spcPct val="40000"/>
              </a:spcBef>
              <a:spcAft>
                <a:spcPts val="600"/>
              </a:spcAft>
              <a:defRPr/>
            </a:pPr>
            <a:r>
              <a:rPr lang="en-US" sz="2200" baseline="0" dirty="0">
                <a:solidFill>
                  <a:srgbClr val="FDF493"/>
                </a:solidFill>
                <a:latin typeface="Arial" pitchFamily="34" charset="0"/>
              </a:rPr>
              <a:t>What is your usual preferred initial regimen for a younger (60-year-old) patient with CLL and del(17p) who requires treatment, has a history of atrial fibrillation and is receiving anticoagulation?</a:t>
            </a:r>
          </a:p>
        </p:txBody>
      </p:sp>
      <p:pic>
        <p:nvPicPr>
          <p:cNvPr id="45" name="Picture 4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4193734" y="2988192"/>
            <a:ext cx="411163" cy="409086"/>
          </a:xfrm>
          <a:prstGeom prst="rect">
            <a:avLst/>
          </a:prstGeom>
        </p:spPr>
      </p:pic>
      <p:pic>
        <p:nvPicPr>
          <p:cNvPr id="54" name="Picture 5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6417031" y="1822707"/>
            <a:ext cx="411163" cy="411163"/>
          </a:xfrm>
          <a:prstGeom prst="rect">
            <a:avLst/>
          </a:prstGeom>
        </p:spPr>
      </p:pic>
      <p:pic>
        <p:nvPicPr>
          <p:cNvPr id="55" name="Picture 5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6875651" y="1822707"/>
            <a:ext cx="411163" cy="411163"/>
          </a:xfrm>
          <a:prstGeom prst="rect">
            <a:avLst/>
          </a:prstGeom>
        </p:spPr>
      </p:pic>
      <p:pic>
        <p:nvPicPr>
          <p:cNvPr id="65" name="Picture 6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5062942" y="2408629"/>
            <a:ext cx="411163" cy="409086"/>
          </a:xfrm>
          <a:prstGeom prst="rect">
            <a:avLst/>
          </a:prstGeom>
        </p:spPr>
      </p:pic>
      <p:pic>
        <p:nvPicPr>
          <p:cNvPr id="66" name="Picture 6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5508395" y="2408629"/>
            <a:ext cx="411163" cy="409086"/>
          </a:xfrm>
          <a:prstGeom prst="rect">
            <a:avLst/>
          </a:prstGeom>
        </p:spPr>
      </p:pic>
      <p:pic>
        <p:nvPicPr>
          <p:cNvPr id="67" name="Picture 6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4642272" y="2988192"/>
            <a:ext cx="411163" cy="409086"/>
          </a:xfrm>
          <a:prstGeom prst="rect">
            <a:avLst/>
          </a:prstGeom>
        </p:spPr>
      </p:pic>
      <p:pic>
        <p:nvPicPr>
          <p:cNvPr id="68" name="Picture 6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5081330" y="2988192"/>
            <a:ext cx="411163" cy="409086"/>
          </a:xfrm>
          <a:prstGeom prst="rect">
            <a:avLst/>
          </a:prstGeom>
        </p:spPr>
      </p:pic>
      <p:sp>
        <p:nvSpPr>
          <p:cNvPr id="69" name="Text Box 4">
            <a:extLst>
              <a:ext uri="{FF2B5EF4-FFF2-40B4-BE49-F238E27FC236}">
                <a16:creationId xmlns:a16="http://schemas.microsoft.com/office/drawing/2014/main" xmlns="" id="{11DEE9CC-BF75-054A-8892-18E4C867363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79945" y="4832808"/>
            <a:ext cx="2570058" cy="294277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chemeClr val="accent1">
                <a:gamma/>
                <a:shade val="60000"/>
                <a:invGamma/>
                <a:alpha val="74998"/>
              </a:schemeClr>
            </a:prstShdw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r">
              <a:spcBef>
                <a:spcPct val="50000"/>
              </a:spcBef>
              <a:defRPr/>
            </a:pPr>
            <a:r>
              <a:rPr lang="en-US" b="1" dirty="0">
                <a:solidFill>
                  <a:srgbClr val="FFFFFF"/>
                </a:solidFill>
              </a:rPr>
              <a:t>HDMP + </a:t>
            </a:r>
            <a:r>
              <a:rPr lang="en-US" b="1" dirty="0" err="1">
                <a:solidFill>
                  <a:srgbClr val="FFFFFF"/>
                </a:solidFill>
              </a:rPr>
              <a:t>obinutuzumab</a:t>
            </a:r>
            <a:r>
              <a:rPr lang="en-US" b="1" dirty="0">
                <a:solidFill>
                  <a:srgbClr val="FFFFFF"/>
                </a:solidFill>
              </a:rPr>
              <a:t> or rituximab</a:t>
            </a:r>
            <a:endParaRPr lang="en-US" b="1" dirty="0">
              <a:solidFill>
                <a:srgbClr val="FFFFFF"/>
              </a:solidFill>
              <a:ea typeface="Arial" charset="0"/>
              <a:cs typeface="Arial" charset="0"/>
            </a:endParaRPr>
          </a:p>
        </p:txBody>
      </p:sp>
      <p:sp>
        <p:nvSpPr>
          <p:cNvPr id="70" name="Text Box 4">
            <a:extLst>
              <a:ext uri="{FF2B5EF4-FFF2-40B4-BE49-F238E27FC236}">
                <a16:creationId xmlns:a16="http://schemas.microsoft.com/office/drawing/2014/main" xmlns="" id="{11DEE9CC-BF75-054A-8892-18E4C867363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63807" y="4832808"/>
            <a:ext cx="685800" cy="294277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chemeClr val="accent1">
                <a:gamma/>
                <a:shade val="60000"/>
                <a:invGamma/>
                <a:alpha val="74998"/>
              </a:schemeClr>
            </a:prstShdw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>
              <a:spcBef>
                <a:spcPct val="50000"/>
              </a:spcBef>
              <a:defRPr/>
            </a:pPr>
            <a:r>
              <a:rPr lang="en-US" b="1" dirty="0">
                <a:solidFill>
                  <a:srgbClr val="FFFFFF"/>
                </a:solidFill>
              </a:rPr>
              <a:t>1</a:t>
            </a:r>
            <a:endParaRPr lang="en-US" b="1" dirty="0">
              <a:solidFill>
                <a:srgbClr val="FFFFFF"/>
              </a:solidFill>
              <a:ea typeface="Arial" charset="0"/>
              <a:cs typeface="Arial" charset="0"/>
            </a:endParaRPr>
          </a:p>
        </p:txBody>
      </p:sp>
      <p:pic>
        <p:nvPicPr>
          <p:cNvPr id="71" name="Picture 70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52270" y="4777444"/>
            <a:ext cx="413569" cy="411480"/>
          </a:xfrm>
          <a:prstGeom prst="rect">
            <a:avLst/>
          </a:prstGeom>
        </p:spPr>
      </p:pic>
      <p:pic>
        <p:nvPicPr>
          <p:cNvPr id="60" name="Picture 5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5964067" y="2408629"/>
            <a:ext cx="411163" cy="409086"/>
          </a:xfrm>
          <a:prstGeom prst="rect">
            <a:avLst/>
          </a:prstGeom>
        </p:spPr>
      </p:pic>
      <p:pic>
        <p:nvPicPr>
          <p:cNvPr id="61" name="Picture 6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6409520" y="2408629"/>
            <a:ext cx="411163" cy="409086"/>
          </a:xfrm>
          <a:prstGeom prst="rect">
            <a:avLst/>
          </a:prstGeom>
        </p:spPr>
      </p:pic>
      <p:sp>
        <p:nvSpPr>
          <p:cNvPr id="63" name="Text Box 4">
            <a:extLst>
              <a:ext uri="{FF2B5EF4-FFF2-40B4-BE49-F238E27FC236}">
                <a16:creationId xmlns:a16="http://schemas.microsoft.com/office/drawing/2014/main" xmlns="" id="{11DEE9CC-BF75-054A-8892-18E4C867363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6690" y="3591558"/>
            <a:ext cx="3235719" cy="294277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chemeClr val="accent1">
                <a:gamma/>
                <a:shade val="60000"/>
                <a:invGamma/>
                <a:alpha val="74998"/>
              </a:schemeClr>
            </a:prstShdw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r">
              <a:spcBef>
                <a:spcPct val="50000"/>
              </a:spcBef>
              <a:defRPr/>
            </a:pPr>
            <a:r>
              <a:rPr lang="en-US" b="1" dirty="0">
                <a:solidFill>
                  <a:srgbClr val="FFFFFF"/>
                </a:solidFill>
              </a:rPr>
              <a:t>BR</a:t>
            </a:r>
          </a:p>
        </p:txBody>
      </p:sp>
      <p:pic>
        <p:nvPicPr>
          <p:cNvPr id="64" name="Picture 63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3754772" y="3591558"/>
            <a:ext cx="411163" cy="409086"/>
          </a:xfrm>
          <a:prstGeom prst="rect">
            <a:avLst/>
          </a:prstGeom>
        </p:spPr>
      </p:pic>
      <p:sp>
        <p:nvSpPr>
          <p:cNvPr id="72" name="Text Box 4">
            <a:extLst>
              <a:ext uri="{FF2B5EF4-FFF2-40B4-BE49-F238E27FC236}">
                <a16:creationId xmlns:a16="http://schemas.microsoft.com/office/drawing/2014/main" xmlns="" id="{70C422E0-A149-8146-9B3E-EEEA3CA097E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22595" y="3662943"/>
            <a:ext cx="685800" cy="315096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chemeClr val="accent1">
                <a:gamma/>
                <a:shade val="60000"/>
                <a:invGamma/>
                <a:alpha val="74998"/>
              </a:schemeClr>
            </a:prstShdw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>
              <a:spcBef>
                <a:spcPct val="50000"/>
              </a:spcBef>
              <a:defRPr/>
            </a:pPr>
            <a:r>
              <a:rPr lang="en-US" b="1" dirty="0">
                <a:solidFill>
                  <a:srgbClr val="FFFFFF"/>
                </a:solidFill>
              </a:rPr>
              <a:t>2</a:t>
            </a:r>
            <a:endParaRPr lang="en-US" b="1" dirty="0">
              <a:solidFill>
                <a:srgbClr val="FFFFFF"/>
              </a:solidFill>
              <a:ea typeface="Arial" charset="0"/>
              <a:cs typeface="Arial" charset="0"/>
            </a:endParaRPr>
          </a:p>
        </p:txBody>
      </p:sp>
      <p:pic>
        <p:nvPicPr>
          <p:cNvPr id="73" name="Picture 72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4172846" y="3591558"/>
            <a:ext cx="411163" cy="4090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629220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6"/>
          <p:cNvSpPr txBox="1">
            <a:spLocks/>
          </p:cNvSpPr>
          <p:nvPr/>
        </p:nvSpPr>
        <p:spPr bwMode="auto">
          <a:xfrm>
            <a:off x="798786" y="111940"/>
            <a:ext cx="10972504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>
            <a:lvl1pPr eaLnBrk="0" hangingPunct="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1pPr>
            <a:lvl2pPr marL="37931725" indent="-37474525" eaLnBrk="0" hangingPunct="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2pPr>
            <a:lvl3pPr eaLnBrk="0" hangingPunct="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3pPr>
            <a:lvl4pPr eaLnBrk="0" hangingPunct="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4pPr>
            <a:lvl5pPr eaLnBrk="0" hangingPunct="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9pPr>
          </a:lstStyle>
          <a:p>
            <a:pPr fontAlgn="base">
              <a:lnSpc>
                <a:spcPct val="90000"/>
              </a:lnSpc>
              <a:spcBef>
                <a:spcPct val="40000"/>
              </a:spcBef>
              <a:spcAft>
                <a:spcPts val="600"/>
              </a:spcAft>
              <a:defRPr/>
            </a:pPr>
            <a:r>
              <a:rPr lang="en-US" sz="2200" baseline="0" dirty="0">
                <a:solidFill>
                  <a:srgbClr val="FDF493"/>
                </a:solidFill>
                <a:latin typeface="Arial" pitchFamily="34" charset="0"/>
              </a:rPr>
              <a:t>An otherwise healthy 60-year-old patient with CLL and del(17p) is responding to ibrutinib but develops atrial fibrillation requiring anticoagulation with warfarin. Regulatory and reimbursement issues aside, what would you recommend?</a:t>
            </a:r>
          </a:p>
        </p:txBody>
      </p:sp>
      <p:sp>
        <p:nvSpPr>
          <p:cNvPr id="5" name="Title 13"/>
          <p:cNvSpPr>
            <a:spLocks/>
          </p:cNvSpPr>
          <p:nvPr/>
        </p:nvSpPr>
        <p:spPr bwMode="auto">
          <a:xfrm>
            <a:off x="279639" y="6096000"/>
            <a:ext cx="7772400" cy="762000"/>
          </a:xfrm>
          <a:prstGeom prst="rect">
            <a:avLst/>
          </a:prstGeom>
          <a:noFill/>
          <a:ln>
            <a:noFill/>
          </a:ln>
          <a:extLst/>
        </p:spPr>
        <p:txBody>
          <a:bodyPr anchor="ctr"/>
          <a:lstStyle/>
          <a:p>
            <a:pPr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6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ヒラギノ角ゴ Pro W3" charset="-128"/>
              </a:rPr>
              <a:t>N = 24 investigators</a:t>
            </a:r>
          </a:p>
        </p:txBody>
      </p:sp>
      <p:sp>
        <p:nvSpPr>
          <p:cNvPr id="7" name="Text Box 4">
            <a:extLst>
              <a:ext uri="{FF2B5EF4-FFF2-40B4-BE49-F238E27FC236}">
                <a16:creationId xmlns:a16="http://schemas.microsoft.com/office/drawing/2014/main" xmlns="" id="{11DEE9CC-BF75-054A-8892-18E4C867363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14402" y="3271389"/>
            <a:ext cx="2743200" cy="407225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chemeClr val="accent1">
                <a:gamma/>
                <a:shade val="60000"/>
                <a:invGamma/>
                <a:alpha val="74998"/>
              </a:schemeClr>
            </a:prst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r">
              <a:spcBef>
                <a:spcPct val="50000"/>
              </a:spcBef>
              <a:defRPr/>
            </a:pPr>
            <a:r>
              <a:rPr lang="en-US" b="1" dirty="0" err="1">
                <a:solidFill>
                  <a:srgbClr val="FFFFFF"/>
                </a:solidFill>
              </a:rPr>
              <a:t>Venetoclax</a:t>
            </a:r>
            <a:endParaRPr lang="en-US" b="1" dirty="0">
              <a:solidFill>
                <a:srgbClr val="FFFFFF"/>
              </a:solidFill>
              <a:ea typeface="Arial" charset="0"/>
              <a:cs typeface="Arial" charset="0"/>
            </a:endParaRPr>
          </a:p>
        </p:txBody>
      </p:sp>
      <p:sp>
        <p:nvSpPr>
          <p:cNvPr id="9" name="Text Box 4">
            <a:extLst>
              <a:ext uri="{FF2B5EF4-FFF2-40B4-BE49-F238E27FC236}">
                <a16:creationId xmlns:a16="http://schemas.microsoft.com/office/drawing/2014/main" xmlns="" id="{12A617D6-3CE1-0941-B2C5-1308A15FADB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14402" y="3952938"/>
            <a:ext cx="2743200" cy="349038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chemeClr val="accent1">
                <a:gamma/>
                <a:shade val="60000"/>
                <a:invGamma/>
                <a:alpha val="74998"/>
              </a:schemeClr>
            </a:prst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r">
              <a:spcBef>
                <a:spcPct val="50000"/>
              </a:spcBef>
              <a:defRPr/>
            </a:pPr>
            <a:r>
              <a:rPr lang="en-US" b="1" dirty="0" err="1">
                <a:solidFill>
                  <a:srgbClr val="FFFFFF"/>
                </a:solidFill>
              </a:rPr>
              <a:t>Acalabrutinib</a:t>
            </a:r>
            <a:endParaRPr lang="en-US" b="1" dirty="0">
              <a:solidFill>
                <a:srgbClr val="FFFFFF"/>
              </a:solidFill>
              <a:ea typeface="Arial" charset="0"/>
              <a:cs typeface="Arial" charset="0"/>
            </a:endParaRPr>
          </a:p>
        </p:txBody>
      </p:sp>
      <p:sp>
        <p:nvSpPr>
          <p:cNvPr id="11" name="Text Box 4">
            <a:extLst>
              <a:ext uri="{FF2B5EF4-FFF2-40B4-BE49-F238E27FC236}">
                <a16:creationId xmlns:a16="http://schemas.microsoft.com/office/drawing/2014/main" xmlns="" id="{2379137A-DDA6-BC42-9B03-D23E13006B9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14402" y="5257719"/>
            <a:ext cx="2743200" cy="377852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chemeClr val="accent1">
                <a:gamma/>
                <a:shade val="60000"/>
                <a:invGamma/>
                <a:alpha val="74998"/>
              </a:schemeClr>
            </a:prst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r">
              <a:spcBef>
                <a:spcPct val="50000"/>
              </a:spcBef>
              <a:defRPr/>
            </a:pPr>
            <a:r>
              <a:rPr lang="en-US" b="1" dirty="0">
                <a:solidFill>
                  <a:srgbClr val="FFFFFF"/>
                </a:solidFill>
              </a:rPr>
              <a:t>Observation</a:t>
            </a:r>
            <a:endParaRPr lang="en-US" b="1" dirty="0">
              <a:solidFill>
                <a:srgbClr val="FFFFFF"/>
              </a:solidFill>
              <a:ea typeface="Arial" charset="0"/>
              <a:cs typeface="Arial" charset="0"/>
            </a:endParaRPr>
          </a:p>
        </p:txBody>
      </p:sp>
      <p:sp>
        <p:nvSpPr>
          <p:cNvPr id="12" name="Text Box 4">
            <a:extLst>
              <a:ext uri="{FF2B5EF4-FFF2-40B4-BE49-F238E27FC236}">
                <a16:creationId xmlns:a16="http://schemas.microsoft.com/office/drawing/2014/main" xmlns="" id="{11DEE9CC-BF75-054A-8892-18E4C867363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14402" y="1964690"/>
            <a:ext cx="2743200" cy="407225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chemeClr val="accent1">
                <a:gamma/>
                <a:shade val="60000"/>
                <a:invGamma/>
                <a:alpha val="74998"/>
              </a:schemeClr>
            </a:prst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r">
              <a:spcBef>
                <a:spcPct val="50000"/>
              </a:spcBef>
              <a:defRPr/>
            </a:pPr>
            <a:r>
              <a:rPr lang="en-US" b="1" dirty="0">
                <a:solidFill>
                  <a:srgbClr val="FFFFFF"/>
                </a:solidFill>
              </a:rPr>
              <a:t>Venetoclax/rituximab</a:t>
            </a:r>
            <a:endParaRPr lang="en-US" b="1" dirty="0">
              <a:solidFill>
                <a:srgbClr val="FFFFFF"/>
              </a:solidFill>
              <a:ea typeface="Arial" charset="0"/>
              <a:cs typeface="Arial" charset="0"/>
            </a:endParaRPr>
          </a:p>
        </p:txBody>
      </p:sp>
      <p:sp>
        <p:nvSpPr>
          <p:cNvPr id="14" name="Text Box 4">
            <a:extLst>
              <a:ext uri="{FF2B5EF4-FFF2-40B4-BE49-F238E27FC236}">
                <a16:creationId xmlns:a16="http://schemas.microsoft.com/office/drawing/2014/main" xmlns="" id="{70C422E0-A149-8146-9B3E-EEEA3CA097E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14402" y="4633082"/>
            <a:ext cx="2743200" cy="436034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chemeClr val="accent1">
                <a:gamma/>
                <a:shade val="60000"/>
                <a:invGamma/>
                <a:alpha val="74998"/>
              </a:schemeClr>
            </a:prst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r">
              <a:spcBef>
                <a:spcPct val="50000"/>
              </a:spcBef>
              <a:defRPr/>
            </a:pPr>
            <a:r>
              <a:rPr lang="en-US" b="1" dirty="0">
                <a:solidFill>
                  <a:srgbClr val="FFFFFF"/>
                </a:solidFill>
              </a:rPr>
              <a:t>Continue </a:t>
            </a:r>
            <a:r>
              <a:rPr lang="en-US" b="1" dirty="0" err="1">
                <a:solidFill>
                  <a:srgbClr val="FFFFFF"/>
                </a:solidFill>
              </a:rPr>
              <a:t>ibrutinib</a:t>
            </a:r>
            <a:r>
              <a:rPr lang="en-US" b="1" dirty="0">
                <a:solidFill>
                  <a:srgbClr val="FFFFFF"/>
                </a:solidFill>
              </a:rPr>
              <a:t> at a reduced dose</a:t>
            </a:r>
            <a:endParaRPr lang="en-US" b="1" dirty="0">
              <a:solidFill>
                <a:srgbClr val="FFFFFF"/>
              </a:solidFill>
              <a:ea typeface="Arial" charset="0"/>
              <a:cs typeface="Arial" charset="0"/>
            </a:endParaRP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3770720" y="4655826"/>
            <a:ext cx="411163" cy="409086"/>
          </a:xfrm>
          <a:prstGeom prst="rect">
            <a:avLst/>
          </a:prstGeom>
        </p:spPr>
      </p:pic>
      <p:sp>
        <p:nvSpPr>
          <p:cNvPr id="18" name="Text Box 4">
            <a:extLst>
              <a:ext uri="{FF2B5EF4-FFF2-40B4-BE49-F238E27FC236}">
                <a16:creationId xmlns:a16="http://schemas.microsoft.com/office/drawing/2014/main" xmlns="" id="{2379137A-DDA6-BC42-9B03-D23E13006B9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95001" y="5268855"/>
            <a:ext cx="914400" cy="377852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chemeClr val="accent1">
                <a:gamma/>
                <a:shade val="60000"/>
                <a:invGamma/>
                <a:alpha val="74998"/>
              </a:schemeClr>
            </a:prst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>
              <a:spcBef>
                <a:spcPct val="50000"/>
              </a:spcBef>
              <a:defRPr/>
            </a:pPr>
            <a:r>
              <a:rPr lang="en-US" b="1" dirty="0">
                <a:solidFill>
                  <a:srgbClr val="FFFFFF"/>
                </a:solidFill>
              </a:rPr>
              <a:t>1</a:t>
            </a:r>
            <a:endParaRPr lang="en-US" b="1" dirty="0">
              <a:solidFill>
                <a:srgbClr val="FFFFFF"/>
              </a:solidFill>
              <a:ea typeface="Arial" charset="0"/>
              <a:cs typeface="Arial" charset="0"/>
            </a:endParaRPr>
          </a:p>
        </p:txBody>
      </p:sp>
      <p:sp>
        <p:nvSpPr>
          <p:cNvPr id="19" name="Text Box 4">
            <a:extLst>
              <a:ext uri="{FF2B5EF4-FFF2-40B4-BE49-F238E27FC236}">
                <a16:creationId xmlns:a16="http://schemas.microsoft.com/office/drawing/2014/main" xmlns="" id="{11DEE9CC-BF75-054A-8892-18E4C867363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090708" y="1980801"/>
            <a:ext cx="914400" cy="407225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chemeClr val="accent1">
                <a:gamma/>
                <a:shade val="60000"/>
                <a:invGamma/>
                <a:alpha val="74998"/>
              </a:schemeClr>
            </a:prst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>
              <a:spcBef>
                <a:spcPct val="50000"/>
              </a:spcBef>
              <a:defRPr/>
            </a:pPr>
            <a:r>
              <a:rPr lang="de-DE" b="1">
                <a:solidFill>
                  <a:srgbClr val="FFFFFF"/>
                </a:solidFill>
              </a:rPr>
              <a:t>9</a:t>
            </a:r>
            <a:endParaRPr lang="en-US" b="1" dirty="0">
              <a:solidFill>
                <a:srgbClr val="FFFFFF"/>
              </a:solidFill>
              <a:ea typeface="Arial" charset="0"/>
              <a:cs typeface="Arial" charset="0"/>
            </a:endParaRPr>
          </a:p>
        </p:txBody>
      </p:sp>
      <p:sp>
        <p:nvSpPr>
          <p:cNvPr id="21" name="Text Box 4">
            <a:extLst>
              <a:ext uri="{FF2B5EF4-FFF2-40B4-BE49-F238E27FC236}">
                <a16:creationId xmlns:a16="http://schemas.microsoft.com/office/drawing/2014/main" xmlns="" id="{70C422E0-A149-8146-9B3E-EEEA3CA097E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95001" y="4668564"/>
            <a:ext cx="914400" cy="436034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chemeClr val="accent1">
                <a:gamma/>
                <a:shade val="60000"/>
                <a:invGamma/>
                <a:alpha val="74998"/>
              </a:schemeClr>
            </a:prst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>
              <a:spcBef>
                <a:spcPct val="50000"/>
              </a:spcBef>
              <a:defRPr/>
            </a:pPr>
            <a:r>
              <a:rPr lang="en-US" b="1" dirty="0">
                <a:solidFill>
                  <a:srgbClr val="FFFFFF"/>
                </a:solidFill>
              </a:rPr>
              <a:t>1</a:t>
            </a:r>
            <a:endParaRPr lang="en-US" b="1" dirty="0">
              <a:solidFill>
                <a:srgbClr val="FFFFFF"/>
              </a:solidFill>
              <a:ea typeface="Arial" charset="0"/>
              <a:cs typeface="Arial" charset="0"/>
            </a:endParaRPr>
          </a:p>
        </p:txBody>
      </p:sp>
      <p:sp>
        <p:nvSpPr>
          <p:cNvPr id="22" name="Text Box 4">
            <a:extLst>
              <a:ext uri="{FF2B5EF4-FFF2-40B4-BE49-F238E27FC236}">
                <a16:creationId xmlns:a16="http://schemas.microsoft.com/office/drawing/2014/main" xmlns="" id="{11DEE9CC-BF75-054A-8892-18E4C867363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87985" y="3278337"/>
            <a:ext cx="914400" cy="414350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chemeClr val="accent1">
                <a:gamma/>
                <a:shade val="60000"/>
                <a:invGamma/>
                <a:alpha val="74998"/>
              </a:schemeClr>
            </a:prst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>
              <a:spcBef>
                <a:spcPct val="50000"/>
              </a:spcBef>
              <a:defRPr/>
            </a:pPr>
            <a:r>
              <a:rPr lang="en-US" b="1" dirty="0">
                <a:solidFill>
                  <a:srgbClr val="FFFFFF"/>
                </a:solidFill>
              </a:rPr>
              <a:t>4</a:t>
            </a:r>
            <a:endParaRPr lang="en-US" b="1" dirty="0">
              <a:solidFill>
                <a:srgbClr val="FFFFFF"/>
              </a:solidFill>
              <a:ea typeface="Arial" charset="0"/>
              <a:cs typeface="Arial" charset="0"/>
            </a:endParaRPr>
          </a:p>
        </p:txBody>
      </p:sp>
      <p:sp>
        <p:nvSpPr>
          <p:cNvPr id="23" name="Text Box 4">
            <a:extLst>
              <a:ext uri="{FF2B5EF4-FFF2-40B4-BE49-F238E27FC236}">
                <a16:creationId xmlns:a16="http://schemas.microsoft.com/office/drawing/2014/main" xmlns="" id="{12A617D6-3CE1-0941-B2C5-1308A15FADB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09401" y="3999865"/>
            <a:ext cx="914400" cy="349038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chemeClr val="accent1">
                <a:gamma/>
                <a:shade val="60000"/>
                <a:invGamma/>
                <a:alpha val="74998"/>
              </a:schemeClr>
            </a:prst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>
              <a:spcBef>
                <a:spcPct val="50000"/>
              </a:spcBef>
              <a:defRPr/>
            </a:pPr>
            <a:r>
              <a:rPr lang="en-US" b="1" dirty="0">
                <a:solidFill>
                  <a:srgbClr val="FFFFFF"/>
                </a:solidFill>
              </a:rPr>
              <a:t>3</a:t>
            </a:r>
            <a:endParaRPr lang="en-US" b="1" dirty="0">
              <a:solidFill>
                <a:srgbClr val="FFFFFF"/>
              </a:solidFill>
              <a:ea typeface="Arial" charset="0"/>
              <a:cs typeface="Arial" charset="0"/>
            </a:endParaRPr>
          </a:p>
        </p:txBody>
      </p:sp>
      <p:pic>
        <p:nvPicPr>
          <p:cNvPr id="26" name="Picture 2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3770719" y="3286284"/>
            <a:ext cx="411163" cy="409086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3770719" y="3959620"/>
            <a:ext cx="411163" cy="409086"/>
          </a:xfrm>
          <a:prstGeom prst="rect">
            <a:avLst/>
          </a:prstGeom>
        </p:spPr>
      </p:pic>
      <p:pic>
        <p:nvPicPr>
          <p:cNvPr id="28" name="Picture 2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4242570" y="3959620"/>
            <a:ext cx="411163" cy="409086"/>
          </a:xfrm>
          <a:prstGeom prst="rect">
            <a:avLst/>
          </a:prstGeom>
        </p:spPr>
      </p:pic>
      <p:pic>
        <p:nvPicPr>
          <p:cNvPr id="29" name="Picture 2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3770718" y="5221689"/>
            <a:ext cx="411163" cy="411163"/>
          </a:xfrm>
          <a:prstGeom prst="rect">
            <a:avLst/>
          </a:prstGeom>
        </p:spPr>
      </p:pic>
      <p:pic>
        <p:nvPicPr>
          <p:cNvPr id="32" name="Picture 3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4239546" y="3286284"/>
            <a:ext cx="411163" cy="409086"/>
          </a:xfrm>
          <a:prstGeom prst="rect">
            <a:avLst/>
          </a:prstGeom>
        </p:spPr>
      </p:pic>
      <p:pic>
        <p:nvPicPr>
          <p:cNvPr id="33" name="Picture 32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0716" y="1980801"/>
            <a:ext cx="411163" cy="409086"/>
          </a:xfrm>
          <a:prstGeom prst="rect">
            <a:avLst/>
          </a:prstGeom>
        </p:spPr>
      </p:pic>
      <p:pic>
        <p:nvPicPr>
          <p:cNvPr id="38" name="Picture 3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4714788" y="3286284"/>
            <a:ext cx="411163" cy="409086"/>
          </a:xfrm>
          <a:prstGeom prst="rect">
            <a:avLst/>
          </a:prstGeom>
        </p:spPr>
      </p:pic>
      <p:pic>
        <p:nvPicPr>
          <p:cNvPr id="39" name="Picture 3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4788" y="1980801"/>
            <a:ext cx="411163" cy="409086"/>
          </a:xfrm>
          <a:prstGeom prst="rect">
            <a:avLst/>
          </a:prstGeom>
        </p:spPr>
      </p:pic>
      <p:pic>
        <p:nvPicPr>
          <p:cNvPr id="40" name="Picture 39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42752" y="1980801"/>
            <a:ext cx="411163" cy="409086"/>
          </a:xfrm>
          <a:prstGeom prst="rect">
            <a:avLst/>
          </a:prstGeom>
        </p:spPr>
      </p:pic>
      <p:pic>
        <p:nvPicPr>
          <p:cNvPr id="41" name="Picture 40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6824" y="1980801"/>
            <a:ext cx="411163" cy="409086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xmlns="" id="{B44B761F-EA00-9A47-8580-B3FEC39702C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4712988" y="3959620"/>
            <a:ext cx="411163" cy="409086"/>
          </a:xfrm>
          <a:prstGeom prst="rect">
            <a:avLst/>
          </a:prstGeom>
        </p:spPr>
      </p:pic>
      <p:pic>
        <p:nvPicPr>
          <p:cNvPr id="37" name="Picture 36">
            <a:extLst>
              <a:ext uri="{FF2B5EF4-FFF2-40B4-BE49-F238E27FC236}">
                <a16:creationId xmlns:a16="http://schemas.microsoft.com/office/drawing/2014/main" xmlns="" id="{0BEE1318-FFF0-894D-86CD-87285DE0838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5184380" y="3286284"/>
            <a:ext cx="411163" cy="409086"/>
          </a:xfrm>
          <a:prstGeom prst="rect">
            <a:avLst/>
          </a:prstGeom>
        </p:spPr>
      </p:pic>
      <p:pic>
        <p:nvPicPr>
          <p:cNvPr id="44" name="Picture 43">
            <a:extLst>
              <a:ext uri="{FF2B5EF4-FFF2-40B4-BE49-F238E27FC236}">
                <a16:creationId xmlns:a16="http://schemas.microsoft.com/office/drawing/2014/main" xmlns="" id="{20B6E9B3-3550-B841-8BEA-912B0DC3186D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8860" y="1980801"/>
            <a:ext cx="411163" cy="409086"/>
          </a:xfrm>
          <a:prstGeom prst="rect">
            <a:avLst/>
          </a:prstGeom>
        </p:spPr>
      </p:pic>
      <p:pic>
        <p:nvPicPr>
          <p:cNvPr id="48" name="Picture 47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2338" y="1980801"/>
            <a:ext cx="411163" cy="409086"/>
          </a:xfrm>
          <a:prstGeom prst="rect">
            <a:avLst/>
          </a:prstGeom>
        </p:spPr>
      </p:pic>
      <p:pic>
        <p:nvPicPr>
          <p:cNvPr id="49" name="Picture 4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0302" y="1980801"/>
            <a:ext cx="411163" cy="409086"/>
          </a:xfrm>
          <a:prstGeom prst="rect">
            <a:avLst/>
          </a:prstGeom>
        </p:spPr>
      </p:pic>
      <p:pic>
        <p:nvPicPr>
          <p:cNvPr id="50" name="Picture 49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54374" y="1980801"/>
            <a:ext cx="411163" cy="409086"/>
          </a:xfrm>
          <a:prstGeom prst="rect">
            <a:avLst/>
          </a:prstGeom>
        </p:spPr>
      </p:pic>
      <p:pic>
        <p:nvPicPr>
          <p:cNvPr id="51" name="Picture 50">
            <a:extLst>
              <a:ext uri="{FF2B5EF4-FFF2-40B4-BE49-F238E27FC236}">
                <a16:creationId xmlns:a16="http://schemas.microsoft.com/office/drawing/2014/main" xmlns="" id="{20B6E9B3-3550-B841-8BEA-912B0DC3186D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6410" y="1980801"/>
            <a:ext cx="411163" cy="409086"/>
          </a:xfrm>
          <a:prstGeom prst="rect">
            <a:avLst/>
          </a:prstGeom>
        </p:spPr>
      </p:pic>
      <p:sp>
        <p:nvSpPr>
          <p:cNvPr id="52" name="Text Box 4">
            <a:extLst>
              <a:ext uri="{FF2B5EF4-FFF2-40B4-BE49-F238E27FC236}">
                <a16:creationId xmlns:a16="http://schemas.microsoft.com/office/drawing/2014/main" xmlns="" id="{2379137A-DDA6-BC42-9B03-D23E13006B9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14402" y="2638615"/>
            <a:ext cx="2743200" cy="377852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chemeClr val="accent1">
                <a:gamma/>
                <a:shade val="60000"/>
                <a:invGamma/>
                <a:alpha val="74998"/>
              </a:schemeClr>
            </a:prst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r">
              <a:spcBef>
                <a:spcPct val="50000"/>
              </a:spcBef>
              <a:defRPr/>
            </a:pPr>
            <a:r>
              <a:rPr lang="en-US" b="1" dirty="0">
                <a:solidFill>
                  <a:srgbClr val="FFFFFF"/>
                </a:solidFill>
              </a:rPr>
              <a:t>Continue </a:t>
            </a:r>
            <a:r>
              <a:rPr lang="en-US" b="1" dirty="0" err="1">
                <a:solidFill>
                  <a:srgbClr val="FFFFFF"/>
                </a:solidFill>
              </a:rPr>
              <a:t>ibrutinib</a:t>
            </a:r>
            <a:r>
              <a:rPr lang="en-US" b="1" dirty="0">
                <a:solidFill>
                  <a:srgbClr val="FFFFFF"/>
                </a:solidFill>
              </a:rPr>
              <a:t> at the same dose</a:t>
            </a:r>
            <a:endParaRPr lang="en-US" b="1" dirty="0">
              <a:solidFill>
                <a:srgbClr val="FFFFFF"/>
              </a:solidFill>
              <a:ea typeface="Arial" charset="0"/>
              <a:cs typeface="Arial" charset="0"/>
            </a:endParaRPr>
          </a:p>
        </p:txBody>
      </p:sp>
      <p:pic>
        <p:nvPicPr>
          <p:cNvPr id="53" name="Picture 52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3770717" y="2607636"/>
            <a:ext cx="411163" cy="409086"/>
          </a:xfrm>
          <a:prstGeom prst="rect">
            <a:avLst/>
          </a:prstGeom>
        </p:spPr>
      </p:pic>
      <p:sp>
        <p:nvSpPr>
          <p:cNvPr id="54" name="Text Box 4">
            <a:extLst>
              <a:ext uri="{FF2B5EF4-FFF2-40B4-BE49-F238E27FC236}">
                <a16:creationId xmlns:a16="http://schemas.microsoft.com/office/drawing/2014/main" xmlns="" id="{2379137A-DDA6-BC42-9B03-D23E13006B9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18569" y="2612654"/>
            <a:ext cx="914400" cy="384463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chemeClr val="accent1">
                <a:gamma/>
                <a:shade val="60000"/>
                <a:invGamma/>
                <a:alpha val="74998"/>
              </a:schemeClr>
            </a:prst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>
              <a:spcBef>
                <a:spcPct val="50000"/>
              </a:spcBef>
              <a:defRPr/>
            </a:pPr>
            <a:r>
              <a:rPr lang="en-US" b="1">
                <a:solidFill>
                  <a:srgbClr val="FFFFFF"/>
                </a:solidFill>
              </a:rPr>
              <a:t>6</a:t>
            </a:r>
            <a:endParaRPr lang="en-US" b="1" dirty="0">
              <a:solidFill>
                <a:srgbClr val="FFFFFF"/>
              </a:solidFill>
              <a:ea typeface="Arial" charset="0"/>
              <a:cs typeface="Arial" charset="0"/>
            </a:endParaRPr>
          </a:p>
        </p:txBody>
      </p:sp>
      <p:pic>
        <p:nvPicPr>
          <p:cNvPr id="55" name="Picture 54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4239544" y="2607636"/>
            <a:ext cx="411163" cy="409086"/>
          </a:xfrm>
          <a:prstGeom prst="rect">
            <a:avLst/>
          </a:prstGeom>
        </p:spPr>
      </p:pic>
      <p:pic>
        <p:nvPicPr>
          <p:cNvPr id="56" name="Picture 55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4712989" y="2607636"/>
            <a:ext cx="411163" cy="409086"/>
          </a:xfrm>
          <a:prstGeom prst="rect">
            <a:avLst/>
          </a:prstGeom>
        </p:spPr>
      </p:pic>
      <p:pic>
        <p:nvPicPr>
          <p:cNvPr id="57" name="Picture 56">
            <a:extLst>
              <a:ext uri="{FF2B5EF4-FFF2-40B4-BE49-F238E27FC236}">
                <a16:creationId xmlns:a16="http://schemas.microsoft.com/office/drawing/2014/main" xmlns="" id="{6CE48297-3E15-FB44-9C73-B027436DC81C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5182581" y="2607636"/>
            <a:ext cx="411163" cy="409086"/>
          </a:xfrm>
          <a:prstGeom prst="rect">
            <a:avLst/>
          </a:prstGeom>
        </p:spPr>
      </p:pic>
      <p:pic>
        <p:nvPicPr>
          <p:cNvPr id="58" name="Picture 57">
            <a:extLst>
              <a:ext uri="{FF2B5EF4-FFF2-40B4-BE49-F238E27FC236}">
                <a16:creationId xmlns:a16="http://schemas.microsoft.com/office/drawing/2014/main" xmlns="" id="{6CE48297-3E15-FB44-9C73-B027436DC81C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5658860" y="2607636"/>
            <a:ext cx="411163" cy="409086"/>
          </a:xfrm>
          <a:prstGeom prst="rect">
            <a:avLst/>
          </a:prstGeom>
        </p:spPr>
      </p:pic>
      <p:pic>
        <p:nvPicPr>
          <p:cNvPr id="59" name="Picture 58">
            <a:extLst>
              <a:ext uri="{FF2B5EF4-FFF2-40B4-BE49-F238E27FC236}">
                <a16:creationId xmlns:a16="http://schemas.microsoft.com/office/drawing/2014/main" xmlns="" id="{6CE48297-3E15-FB44-9C73-B027436DC81C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6123801" y="2607636"/>
            <a:ext cx="411163" cy="4090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539750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6"/>
          <p:cNvSpPr txBox="1">
            <a:spLocks/>
          </p:cNvSpPr>
          <p:nvPr/>
        </p:nvSpPr>
        <p:spPr bwMode="auto">
          <a:xfrm>
            <a:off x="798786" y="111940"/>
            <a:ext cx="1064698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>
            <a:lvl1pPr eaLnBrk="0" hangingPunct="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1pPr>
            <a:lvl2pPr marL="37931725" indent="-37474525" eaLnBrk="0" hangingPunct="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2pPr>
            <a:lvl3pPr eaLnBrk="0" hangingPunct="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3pPr>
            <a:lvl4pPr eaLnBrk="0" hangingPunct="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4pPr>
            <a:lvl5pPr eaLnBrk="0" hangingPunct="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9pPr>
          </a:lstStyle>
          <a:p>
            <a:pPr fontAlgn="base">
              <a:lnSpc>
                <a:spcPct val="90000"/>
              </a:lnSpc>
              <a:spcBef>
                <a:spcPct val="40000"/>
              </a:spcBef>
              <a:spcAft>
                <a:spcPts val="600"/>
              </a:spcAft>
              <a:defRPr/>
            </a:pPr>
            <a:r>
              <a:rPr lang="en-US" sz="2200" baseline="0" dirty="0">
                <a:solidFill>
                  <a:srgbClr val="FDF493"/>
                </a:solidFill>
                <a:latin typeface="Arial" pitchFamily="34" charset="0"/>
              </a:rPr>
              <a:t>An otherwise healthy 60-year-old patient with CLL and del(17p) is responding to ibrutinib but develops significant problems with bruising and bleeding. Regulatory and reimbursement issues aside, what would you recommend?</a:t>
            </a:r>
          </a:p>
        </p:txBody>
      </p:sp>
      <p:sp>
        <p:nvSpPr>
          <p:cNvPr id="5" name="Title 13"/>
          <p:cNvSpPr>
            <a:spLocks/>
          </p:cNvSpPr>
          <p:nvPr/>
        </p:nvSpPr>
        <p:spPr bwMode="auto">
          <a:xfrm>
            <a:off x="279639" y="6096000"/>
            <a:ext cx="7772400" cy="762000"/>
          </a:xfrm>
          <a:prstGeom prst="rect">
            <a:avLst/>
          </a:prstGeom>
          <a:noFill/>
          <a:ln>
            <a:noFill/>
          </a:ln>
          <a:extLst/>
        </p:spPr>
        <p:txBody>
          <a:bodyPr anchor="ctr"/>
          <a:lstStyle/>
          <a:p>
            <a:pPr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6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ヒラギノ角ゴ Pro W3" charset="-128"/>
              </a:rPr>
              <a:t>N = 24 investigators</a:t>
            </a:r>
          </a:p>
        </p:txBody>
      </p:sp>
      <p:sp>
        <p:nvSpPr>
          <p:cNvPr id="7" name="Text Box 4">
            <a:extLst>
              <a:ext uri="{FF2B5EF4-FFF2-40B4-BE49-F238E27FC236}">
                <a16:creationId xmlns:a16="http://schemas.microsoft.com/office/drawing/2014/main" xmlns="" id="{11DEE9CC-BF75-054A-8892-18E4C867363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14402" y="3246243"/>
            <a:ext cx="2743200" cy="407225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chemeClr val="accent1">
                <a:gamma/>
                <a:shade val="60000"/>
                <a:invGamma/>
                <a:alpha val="74998"/>
              </a:schemeClr>
            </a:prst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r">
              <a:spcBef>
                <a:spcPct val="50000"/>
              </a:spcBef>
              <a:defRPr/>
            </a:pPr>
            <a:r>
              <a:rPr lang="en-US" b="1" dirty="0">
                <a:solidFill>
                  <a:srgbClr val="FFFFFF"/>
                </a:solidFill>
              </a:rPr>
              <a:t>Continue ibrutinib at a reduced dose</a:t>
            </a:r>
            <a:endParaRPr lang="en-US" b="1" dirty="0">
              <a:solidFill>
                <a:srgbClr val="FFFFFF"/>
              </a:solidFill>
              <a:ea typeface="Arial" charset="0"/>
              <a:cs typeface="Arial" charset="0"/>
            </a:endParaRPr>
          </a:p>
        </p:txBody>
      </p:sp>
      <p:sp>
        <p:nvSpPr>
          <p:cNvPr id="9" name="Text Box 4">
            <a:extLst>
              <a:ext uri="{FF2B5EF4-FFF2-40B4-BE49-F238E27FC236}">
                <a16:creationId xmlns:a16="http://schemas.microsoft.com/office/drawing/2014/main" xmlns="" id="{12A617D6-3CE1-0941-B2C5-1308A15FADB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14402" y="1724985"/>
            <a:ext cx="2743200" cy="349038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chemeClr val="accent1">
                <a:gamma/>
                <a:shade val="60000"/>
                <a:invGamma/>
                <a:alpha val="74998"/>
              </a:schemeClr>
            </a:prst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r">
              <a:spcBef>
                <a:spcPct val="50000"/>
              </a:spcBef>
              <a:defRPr/>
            </a:pPr>
            <a:r>
              <a:rPr lang="en-US" b="1" dirty="0" err="1">
                <a:solidFill>
                  <a:srgbClr val="FFFFFF"/>
                </a:solidFill>
              </a:rPr>
              <a:t>Venetoclax</a:t>
            </a:r>
            <a:r>
              <a:rPr lang="en-US" b="1" dirty="0">
                <a:solidFill>
                  <a:srgbClr val="FFFFFF"/>
                </a:solidFill>
              </a:rPr>
              <a:t>/rituximab</a:t>
            </a:r>
            <a:endParaRPr lang="en-US" b="1" dirty="0">
              <a:solidFill>
                <a:srgbClr val="FFFFFF"/>
              </a:solidFill>
              <a:ea typeface="Arial" charset="0"/>
              <a:cs typeface="Arial" charset="0"/>
            </a:endParaRPr>
          </a:p>
        </p:txBody>
      </p:sp>
      <p:sp>
        <p:nvSpPr>
          <p:cNvPr id="11" name="Text Box 4">
            <a:extLst>
              <a:ext uri="{FF2B5EF4-FFF2-40B4-BE49-F238E27FC236}">
                <a16:creationId xmlns:a16="http://schemas.microsoft.com/office/drawing/2014/main" xmlns="" id="{11DEE9CC-BF75-054A-8892-18E4C867363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14402" y="3958595"/>
            <a:ext cx="2743200" cy="407225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chemeClr val="accent1">
                <a:gamma/>
                <a:shade val="60000"/>
                <a:invGamma/>
                <a:alpha val="74998"/>
              </a:schemeClr>
            </a:prst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r">
              <a:spcBef>
                <a:spcPct val="50000"/>
              </a:spcBef>
              <a:defRPr/>
            </a:pPr>
            <a:r>
              <a:rPr lang="en-US" b="1" dirty="0" err="1">
                <a:solidFill>
                  <a:srgbClr val="FFFFFF"/>
                </a:solidFill>
              </a:rPr>
              <a:t>Venetoclax</a:t>
            </a:r>
            <a:endParaRPr lang="en-US" b="1" dirty="0">
              <a:solidFill>
                <a:srgbClr val="FFFFFF"/>
              </a:solidFill>
              <a:ea typeface="Arial" charset="0"/>
              <a:cs typeface="Arial" charset="0"/>
            </a:endParaRPr>
          </a:p>
        </p:txBody>
      </p:sp>
      <p:sp>
        <p:nvSpPr>
          <p:cNvPr id="12" name="Text Box 4">
            <a:extLst>
              <a:ext uri="{FF2B5EF4-FFF2-40B4-BE49-F238E27FC236}">
                <a16:creationId xmlns:a16="http://schemas.microsoft.com/office/drawing/2014/main" xmlns="" id="{70C422E0-A149-8146-9B3E-EEEA3CA097E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14402" y="2456930"/>
            <a:ext cx="2743200" cy="436034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chemeClr val="accent1">
                <a:gamma/>
                <a:shade val="60000"/>
                <a:invGamma/>
                <a:alpha val="74998"/>
              </a:schemeClr>
            </a:prst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r">
              <a:spcBef>
                <a:spcPct val="50000"/>
              </a:spcBef>
              <a:defRPr/>
            </a:pPr>
            <a:r>
              <a:rPr lang="en-US" b="1" dirty="0" err="1">
                <a:solidFill>
                  <a:srgbClr val="FFFFFF"/>
                </a:solidFill>
              </a:rPr>
              <a:t>Acalabrutinib</a:t>
            </a:r>
            <a:endParaRPr lang="en-US" b="1" dirty="0">
              <a:solidFill>
                <a:srgbClr val="FFFFFF"/>
              </a:solidFill>
              <a:ea typeface="Arial" charset="0"/>
              <a:cs typeface="Arial" charset="0"/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3770720" y="2479674"/>
            <a:ext cx="411163" cy="409086"/>
          </a:xfrm>
          <a:prstGeom prst="rect">
            <a:avLst/>
          </a:prstGeom>
        </p:spPr>
      </p:pic>
      <p:sp>
        <p:nvSpPr>
          <p:cNvPr id="17" name="Text Box 4">
            <a:extLst>
              <a:ext uri="{FF2B5EF4-FFF2-40B4-BE49-F238E27FC236}">
                <a16:creationId xmlns:a16="http://schemas.microsoft.com/office/drawing/2014/main" xmlns="" id="{11DEE9CC-BF75-054A-8892-18E4C867363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95001" y="3981747"/>
            <a:ext cx="914400" cy="407225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chemeClr val="accent1">
                <a:gamma/>
                <a:shade val="60000"/>
                <a:invGamma/>
                <a:alpha val="74998"/>
              </a:schemeClr>
            </a:prst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>
              <a:spcBef>
                <a:spcPct val="50000"/>
              </a:spcBef>
              <a:defRPr/>
            </a:pPr>
            <a:r>
              <a:rPr lang="de-DE" b="1" dirty="0">
                <a:solidFill>
                  <a:srgbClr val="FFFFFF"/>
                </a:solidFill>
              </a:rPr>
              <a:t>1</a:t>
            </a:r>
            <a:endParaRPr lang="en-US" b="1" dirty="0">
              <a:solidFill>
                <a:srgbClr val="FFFFFF"/>
              </a:solidFill>
              <a:ea typeface="Arial" charset="0"/>
              <a:cs typeface="Arial" charset="0"/>
            </a:endParaRPr>
          </a:p>
        </p:txBody>
      </p:sp>
      <p:sp>
        <p:nvSpPr>
          <p:cNvPr id="18" name="Text Box 4">
            <a:extLst>
              <a:ext uri="{FF2B5EF4-FFF2-40B4-BE49-F238E27FC236}">
                <a16:creationId xmlns:a16="http://schemas.microsoft.com/office/drawing/2014/main" xmlns="" id="{70C422E0-A149-8146-9B3E-EEEA3CA097E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17912" y="2492412"/>
            <a:ext cx="914400" cy="436034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chemeClr val="accent1">
                <a:gamma/>
                <a:shade val="60000"/>
                <a:invGamma/>
                <a:alpha val="74998"/>
              </a:schemeClr>
            </a:prst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>
              <a:spcBef>
                <a:spcPct val="50000"/>
              </a:spcBef>
              <a:defRPr/>
            </a:pPr>
            <a:r>
              <a:rPr lang="en-US" b="1" dirty="0">
                <a:solidFill>
                  <a:srgbClr val="FFFFFF"/>
                </a:solidFill>
              </a:rPr>
              <a:t>7</a:t>
            </a:r>
            <a:endParaRPr lang="en-US" b="1" dirty="0">
              <a:solidFill>
                <a:srgbClr val="FFFFFF"/>
              </a:solidFill>
              <a:ea typeface="Arial" charset="0"/>
              <a:cs typeface="Arial" charset="0"/>
            </a:endParaRPr>
          </a:p>
        </p:txBody>
      </p:sp>
      <p:sp>
        <p:nvSpPr>
          <p:cNvPr id="19" name="Text Box 4">
            <a:extLst>
              <a:ext uri="{FF2B5EF4-FFF2-40B4-BE49-F238E27FC236}">
                <a16:creationId xmlns:a16="http://schemas.microsoft.com/office/drawing/2014/main" xmlns="" id="{11DEE9CC-BF75-054A-8892-18E4C867363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03512" y="3237587"/>
            <a:ext cx="914400" cy="414350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chemeClr val="accent1">
                <a:gamma/>
                <a:shade val="60000"/>
                <a:invGamma/>
                <a:alpha val="74998"/>
              </a:schemeClr>
            </a:prst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>
              <a:spcBef>
                <a:spcPct val="50000"/>
              </a:spcBef>
              <a:defRPr/>
            </a:pPr>
            <a:r>
              <a:rPr lang="en-US" b="1" dirty="0">
                <a:solidFill>
                  <a:srgbClr val="FFFFFF"/>
                </a:solidFill>
              </a:rPr>
              <a:t>5</a:t>
            </a:r>
            <a:endParaRPr lang="en-US" b="1" dirty="0">
              <a:solidFill>
                <a:srgbClr val="FFFFFF"/>
              </a:solidFill>
              <a:ea typeface="Arial" charset="0"/>
              <a:cs typeface="Arial" charset="0"/>
            </a:endParaRPr>
          </a:p>
        </p:txBody>
      </p:sp>
      <p:sp>
        <p:nvSpPr>
          <p:cNvPr id="20" name="Text Box 4">
            <a:extLst>
              <a:ext uri="{FF2B5EF4-FFF2-40B4-BE49-F238E27FC236}">
                <a16:creationId xmlns:a16="http://schemas.microsoft.com/office/drawing/2014/main" xmlns="" id="{12A617D6-3CE1-0941-B2C5-1308A15FADB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32312" y="1716492"/>
            <a:ext cx="914400" cy="349038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chemeClr val="accent1">
                <a:gamma/>
                <a:shade val="60000"/>
                <a:invGamma/>
                <a:alpha val="74998"/>
              </a:schemeClr>
            </a:prst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>
              <a:spcBef>
                <a:spcPct val="50000"/>
              </a:spcBef>
              <a:defRPr/>
            </a:pPr>
            <a:r>
              <a:rPr lang="en-US" b="1">
                <a:solidFill>
                  <a:srgbClr val="FFFFFF"/>
                </a:solidFill>
              </a:rPr>
              <a:t>9</a:t>
            </a:r>
            <a:endParaRPr lang="en-US" b="1" dirty="0">
              <a:solidFill>
                <a:srgbClr val="FFFFFF"/>
              </a:solidFill>
              <a:ea typeface="Arial" charset="0"/>
              <a:cs typeface="Arial" charset="0"/>
            </a:endParaRPr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3770719" y="3233428"/>
            <a:ext cx="411163" cy="409086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3770719" y="1690102"/>
            <a:ext cx="411163" cy="409086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4221927" y="1690102"/>
            <a:ext cx="411163" cy="409086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4221927" y="3233428"/>
            <a:ext cx="411163" cy="409086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0716" y="3974706"/>
            <a:ext cx="411163" cy="409086"/>
          </a:xfrm>
          <a:prstGeom prst="rect">
            <a:avLst/>
          </a:prstGeom>
        </p:spPr>
      </p:pic>
      <p:sp>
        <p:nvSpPr>
          <p:cNvPr id="31" name="Text Box 4">
            <a:extLst>
              <a:ext uri="{FF2B5EF4-FFF2-40B4-BE49-F238E27FC236}">
                <a16:creationId xmlns:a16="http://schemas.microsoft.com/office/drawing/2014/main" xmlns="" id="{12A617D6-3CE1-0941-B2C5-1308A15FADB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14402" y="4791073"/>
            <a:ext cx="2743200" cy="349038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chemeClr val="accent1">
                <a:gamma/>
                <a:shade val="60000"/>
                <a:invGamma/>
                <a:alpha val="74998"/>
              </a:schemeClr>
            </a:prst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r">
              <a:spcBef>
                <a:spcPct val="50000"/>
              </a:spcBef>
              <a:defRPr/>
            </a:pPr>
            <a:r>
              <a:rPr lang="en-US" b="1" dirty="0" err="1">
                <a:solidFill>
                  <a:srgbClr val="FFFFFF"/>
                </a:solidFill>
              </a:rPr>
              <a:t>Obinutuzumab</a:t>
            </a:r>
            <a:endParaRPr lang="en-US" b="1" dirty="0">
              <a:solidFill>
                <a:srgbClr val="FFFFFF"/>
              </a:solidFill>
              <a:ea typeface="Arial" charset="0"/>
              <a:cs typeface="Arial" charset="0"/>
            </a:endParaRPr>
          </a:p>
        </p:txBody>
      </p:sp>
      <p:pic>
        <p:nvPicPr>
          <p:cNvPr id="32" name="Picture 31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3770718" y="4763581"/>
            <a:ext cx="411163" cy="409086"/>
          </a:xfrm>
          <a:prstGeom prst="rect">
            <a:avLst/>
          </a:prstGeom>
        </p:spPr>
      </p:pic>
      <p:sp>
        <p:nvSpPr>
          <p:cNvPr id="34" name="Text Box 4">
            <a:extLst>
              <a:ext uri="{FF2B5EF4-FFF2-40B4-BE49-F238E27FC236}">
                <a16:creationId xmlns:a16="http://schemas.microsoft.com/office/drawing/2014/main" xmlns="" id="{11DEE9CC-BF75-054A-8892-18E4C867363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95001" y="4752008"/>
            <a:ext cx="914400" cy="407225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chemeClr val="accent1">
                <a:gamma/>
                <a:shade val="60000"/>
                <a:invGamma/>
                <a:alpha val="74998"/>
              </a:schemeClr>
            </a:prst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>
              <a:spcBef>
                <a:spcPct val="50000"/>
              </a:spcBef>
              <a:defRPr/>
            </a:pPr>
            <a:r>
              <a:rPr lang="de-DE" b="1" dirty="0">
                <a:solidFill>
                  <a:srgbClr val="FFFFFF"/>
                </a:solidFill>
              </a:rPr>
              <a:t>1</a:t>
            </a:r>
            <a:endParaRPr lang="en-US" b="1" dirty="0">
              <a:solidFill>
                <a:srgbClr val="FFFFFF"/>
              </a:solidFill>
              <a:ea typeface="Arial" charset="0"/>
              <a:cs typeface="Arial" charset="0"/>
            </a:endParaRP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4673134" y="1690102"/>
            <a:ext cx="411163" cy="409086"/>
          </a:xfrm>
          <a:prstGeom prst="rect">
            <a:avLst/>
          </a:prstGeom>
        </p:spPr>
      </p:pic>
      <p:pic>
        <p:nvPicPr>
          <p:cNvPr id="38" name="Picture 3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4673134" y="3233428"/>
            <a:ext cx="411163" cy="409086"/>
          </a:xfrm>
          <a:prstGeom prst="rect">
            <a:avLst/>
          </a:prstGeom>
        </p:spPr>
      </p:pic>
      <p:pic>
        <p:nvPicPr>
          <p:cNvPr id="41" name="Picture 4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5124342" y="1690102"/>
            <a:ext cx="411163" cy="409086"/>
          </a:xfrm>
          <a:prstGeom prst="rect">
            <a:avLst/>
          </a:prstGeom>
        </p:spPr>
      </p:pic>
      <p:pic>
        <p:nvPicPr>
          <p:cNvPr id="42" name="Picture 4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5124342" y="3233428"/>
            <a:ext cx="411163" cy="409086"/>
          </a:xfrm>
          <a:prstGeom prst="rect">
            <a:avLst/>
          </a:prstGeom>
        </p:spPr>
      </p:pic>
      <p:pic>
        <p:nvPicPr>
          <p:cNvPr id="43" name="Picture 4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4221927" y="2479674"/>
            <a:ext cx="411163" cy="409086"/>
          </a:xfrm>
          <a:prstGeom prst="rect">
            <a:avLst/>
          </a:prstGeom>
        </p:spPr>
      </p:pic>
      <p:pic>
        <p:nvPicPr>
          <p:cNvPr id="44" name="Picture 4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4673134" y="2479674"/>
            <a:ext cx="411163" cy="409086"/>
          </a:xfrm>
          <a:prstGeom prst="rect">
            <a:avLst/>
          </a:prstGeom>
        </p:spPr>
      </p:pic>
      <p:pic>
        <p:nvPicPr>
          <p:cNvPr id="45" name="Picture 4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5124342" y="2479674"/>
            <a:ext cx="411163" cy="409086"/>
          </a:xfrm>
          <a:prstGeom prst="rect">
            <a:avLst/>
          </a:prstGeom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xmlns="" id="{1038AD17-E7A1-9240-8E4B-88BB9E328BE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5575550" y="1690102"/>
            <a:ext cx="411163" cy="409086"/>
          </a:xfrm>
          <a:prstGeom prst="rect">
            <a:avLst/>
          </a:prstGeom>
        </p:spPr>
      </p:pic>
      <p:pic>
        <p:nvPicPr>
          <p:cNvPr id="35" name="Picture 34">
            <a:extLst>
              <a:ext uri="{FF2B5EF4-FFF2-40B4-BE49-F238E27FC236}">
                <a16:creationId xmlns:a16="http://schemas.microsoft.com/office/drawing/2014/main" xmlns="" id="{DAE2B922-AEBA-1842-921D-1878C90DE6C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6026758" y="1690102"/>
            <a:ext cx="411163" cy="409086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xmlns="" id="{3066FD3C-7098-874B-B1FB-A52DEC6B9B8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5575550" y="3233428"/>
            <a:ext cx="411163" cy="409086"/>
          </a:xfrm>
          <a:prstGeom prst="rect">
            <a:avLst/>
          </a:prstGeom>
        </p:spPr>
      </p:pic>
      <p:pic>
        <p:nvPicPr>
          <p:cNvPr id="39" name="Picture 38">
            <a:extLst>
              <a:ext uri="{FF2B5EF4-FFF2-40B4-BE49-F238E27FC236}">
                <a16:creationId xmlns:a16="http://schemas.microsoft.com/office/drawing/2014/main" xmlns="" id="{3291B91E-CCAB-2746-BD55-8A7C4F6A618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5575550" y="2479674"/>
            <a:ext cx="411163" cy="409086"/>
          </a:xfrm>
          <a:prstGeom prst="rect">
            <a:avLst/>
          </a:prstGeom>
        </p:spPr>
      </p:pic>
      <p:pic>
        <p:nvPicPr>
          <p:cNvPr id="47" name="Picture 4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6042424" y="2479674"/>
            <a:ext cx="411163" cy="409086"/>
          </a:xfrm>
          <a:prstGeom prst="rect">
            <a:avLst/>
          </a:prstGeom>
        </p:spPr>
      </p:pic>
      <p:pic>
        <p:nvPicPr>
          <p:cNvPr id="48" name="Picture 47">
            <a:extLst>
              <a:ext uri="{FF2B5EF4-FFF2-40B4-BE49-F238E27FC236}">
                <a16:creationId xmlns:a16="http://schemas.microsoft.com/office/drawing/2014/main" xmlns="" id="{3291B91E-CCAB-2746-BD55-8A7C4F6A618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6493632" y="2479674"/>
            <a:ext cx="411163" cy="409086"/>
          </a:xfrm>
          <a:prstGeom prst="rect">
            <a:avLst/>
          </a:prstGeom>
        </p:spPr>
      </p:pic>
      <p:pic>
        <p:nvPicPr>
          <p:cNvPr id="49" name="Picture 4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6472691" y="1690102"/>
            <a:ext cx="411163" cy="409086"/>
          </a:xfrm>
          <a:prstGeom prst="rect">
            <a:avLst/>
          </a:prstGeom>
        </p:spPr>
      </p:pic>
      <p:pic>
        <p:nvPicPr>
          <p:cNvPr id="50" name="Picture 49">
            <a:extLst>
              <a:ext uri="{FF2B5EF4-FFF2-40B4-BE49-F238E27FC236}">
                <a16:creationId xmlns:a16="http://schemas.microsoft.com/office/drawing/2014/main" xmlns="" id="{1038AD17-E7A1-9240-8E4B-88BB9E328BE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6923899" y="1690102"/>
            <a:ext cx="411163" cy="409086"/>
          </a:xfrm>
          <a:prstGeom prst="rect">
            <a:avLst/>
          </a:prstGeom>
        </p:spPr>
      </p:pic>
      <p:pic>
        <p:nvPicPr>
          <p:cNvPr id="51" name="Picture 50">
            <a:extLst>
              <a:ext uri="{FF2B5EF4-FFF2-40B4-BE49-F238E27FC236}">
                <a16:creationId xmlns:a16="http://schemas.microsoft.com/office/drawing/2014/main" xmlns="" id="{DAE2B922-AEBA-1842-921D-1878C90DE6C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7375107" y="1690102"/>
            <a:ext cx="411163" cy="409086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0718" y="5455859"/>
            <a:ext cx="413569" cy="411480"/>
          </a:xfrm>
          <a:prstGeom prst="rect">
            <a:avLst/>
          </a:prstGeom>
        </p:spPr>
      </p:pic>
      <p:sp>
        <p:nvSpPr>
          <p:cNvPr id="52" name="Text Box 4">
            <a:extLst>
              <a:ext uri="{FF2B5EF4-FFF2-40B4-BE49-F238E27FC236}">
                <a16:creationId xmlns:a16="http://schemas.microsoft.com/office/drawing/2014/main" xmlns="" id="{12A617D6-3CE1-0941-B2C5-1308A15FADB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14402" y="5485745"/>
            <a:ext cx="2743200" cy="349038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chemeClr val="accent1">
                <a:gamma/>
                <a:shade val="60000"/>
                <a:invGamma/>
                <a:alpha val="74998"/>
              </a:schemeClr>
            </a:prst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r">
              <a:spcBef>
                <a:spcPct val="50000"/>
              </a:spcBef>
              <a:defRPr/>
            </a:pPr>
            <a:r>
              <a:rPr lang="en-US" b="1" dirty="0" err="1">
                <a:solidFill>
                  <a:srgbClr val="FFFFFF"/>
                </a:solidFill>
              </a:rPr>
              <a:t>Idelalisib</a:t>
            </a:r>
            <a:r>
              <a:rPr lang="en-US" b="1" dirty="0">
                <a:solidFill>
                  <a:srgbClr val="FFFFFF"/>
                </a:solidFill>
              </a:rPr>
              <a:t>/rituximab</a:t>
            </a:r>
            <a:endParaRPr lang="en-US" b="1" dirty="0">
              <a:solidFill>
                <a:srgbClr val="FFFFFF"/>
              </a:solidFill>
              <a:ea typeface="Arial" charset="0"/>
              <a:cs typeface="Arial" charset="0"/>
            </a:endParaRPr>
          </a:p>
        </p:txBody>
      </p:sp>
      <p:sp>
        <p:nvSpPr>
          <p:cNvPr id="54" name="Text Box 4">
            <a:extLst>
              <a:ext uri="{FF2B5EF4-FFF2-40B4-BE49-F238E27FC236}">
                <a16:creationId xmlns:a16="http://schemas.microsoft.com/office/drawing/2014/main" xmlns="" id="{11DEE9CC-BF75-054A-8892-18E4C867363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95001" y="5446680"/>
            <a:ext cx="914400" cy="407225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chemeClr val="accent1">
                <a:gamma/>
                <a:shade val="60000"/>
                <a:invGamma/>
                <a:alpha val="74998"/>
              </a:schemeClr>
            </a:prst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>
              <a:spcBef>
                <a:spcPct val="50000"/>
              </a:spcBef>
              <a:defRPr/>
            </a:pPr>
            <a:r>
              <a:rPr lang="de-DE" b="1" dirty="0">
                <a:solidFill>
                  <a:srgbClr val="FFFFFF"/>
                </a:solidFill>
              </a:rPr>
              <a:t>1</a:t>
            </a:r>
            <a:endParaRPr lang="en-US" b="1" dirty="0">
              <a:solidFill>
                <a:srgbClr val="FFFFFF"/>
              </a:solidFill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213186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6"/>
          <p:cNvSpPr txBox="1">
            <a:spLocks/>
          </p:cNvSpPr>
          <p:nvPr/>
        </p:nvSpPr>
        <p:spPr bwMode="auto">
          <a:xfrm>
            <a:off x="798786" y="100715"/>
            <a:ext cx="1064698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>
            <a:lvl1pPr eaLnBrk="0" hangingPunct="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1pPr>
            <a:lvl2pPr marL="37931725" indent="-37474525" eaLnBrk="0" hangingPunct="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2pPr>
            <a:lvl3pPr eaLnBrk="0" hangingPunct="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3pPr>
            <a:lvl4pPr eaLnBrk="0" hangingPunct="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4pPr>
            <a:lvl5pPr eaLnBrk="0" hangingPunct="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9pPr>
          </a:lstStyle>
          <a:p>
            <a:pPr fontAlgn="base">
              <a:spcBef>
                <a:spcPct val="40000"/>
              </a:spcBef>
              <a:spcAft>
                <a:spcPts val="600"/>
              </a:spcAft>
              <a:defRPr/>
            </a:pPr>
            <a:r>
              <a:rPr lang="en-US" sz="2200" baseline="0" dirty="0">
                <a:solidFill>
                  <a:srgbClr val="FDF493"/>
                </a:solidFill>
                <a:latin typeface="Arial" pitchFamily="34" charset="0"/>
              </a:rPr>
              <a:t>Based on current clinical trial data and your personal experience, how would you compare the </a:t>
            </a:r>
            <a:r>
              <a:rPr lang="en-US" sz="2200" baseline="0" dirty="0" smtClean="0">
                <a:solidFill>
                  <a:srgbClr val="FDF493"/>
                </a:solidFill>
                <a:latin typeface="Arial" pitchFamily="34" charset="0"/>
              </a:rPr>
              <a:t>efficacy </a:t>
            </a:r>
            <a:r>
              <a:rPr lang="en-US" sz="2200" baseline="0" dirty="0">
                <a:solidFill>
                  <a:srgbClr val="FDF493"/>
                </a:solidFill>
                <a:latin typeface="Arial" pitchFamily="34" charset="0"/>
              </a:rPr>
              <a:t>of acalabrutinib to that of ibrutinib in CLL?</a:t>
            </a:r>
          </a:p>
        </p:txBody>
      </p:sp>
      <p:sp>
        <p:nvSpPr>
          <p:cNvPr id="5" name="Title 13"/>
          <p:cNvSpPr>
            <a:spLocks/>
          </p:cNvSpPr>
          <p:nvPr/>
        </p:nvSpPr>
        <p:spPr bwMode="auto">
          <a:xfrm>
            <a:off x="279639" y="6096000"/>
            <a:ext cx="7772400" cy="762000"/>
          </a:xfrm>
          <a:prstGeom prst="rect">
            <a:avLst/>
          </a:prstGeom>
          <a:noFill/>
          <a:ln>
            <a:noFill/>
          </a:ln>
          <a:extLst/>
        </p:spPr>
        <p:txBody>
          <a:bodyPr anchor="ctr"/>
          <a:lstStyle/>
          <a:p>
            <a:pPr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6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ヒラギノ角ゴ Pro W3" charset="-128"/>
              </a:rPr>
              <a:t>N = 24 investigators</a:t>
            </a:r>
          </a:p>
        </p:txBody>
      </p:sp>
      <p:sp>
        <p:nvSpPr>
          <p:cNvPr id="9" name="Text Box 4">
            <a:extLst>
              <a:ext uri="{FF2B5EF4-FFF2-40B4-BE49-F238E27FC236}">
                <a16:creationId xmlns:a16="http://schemas.microsoft.com/office/drawing/2014/main" xmlns="" id="{11DEE9CC-BF75-054A-8892-18E4C867363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9639" y="2401119"/>
            <a:ext cx="3262347" cy="407225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chemeClr val="accent1">
                <a:gamma/>
                <a:shade val="60000"/>
                <a:invGamma/>
                <a:alpha val="74998"/>
              </a:schemeClr>
            </a:prst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r">
              <a:spcBef>
                <a:spcPct val="50000"/>
              </a:spcBef>
              <a:defRPr/>
            </a:pPr>
            <a:r>
              <a:rPr lang="en-US" b="1" dirty="0">
                <a:solidFill>
                  <a:srgbClr val="FFFFFF"/>
                </a:solidFill>
              </a:rPr>
              <a:t>About the same</a:t>
            </a:r>
            <a:endParaRPr lang="en-US" b="1" dirty="0">
              <a:solidFill>
                <a:srgbClr val="FFFFFF"/>
              </a:solidFill>
              <a:ea typeface="Arial" charset="0"/>
              <a:cs typeface="Arial" charset="0"/>
            </a:endParaRPr>
          </a:p>
        </p:txBody>
      </p:sp>
      <p:sp>
        <p:nvSpPr>
          <p:cNvPr id="11" name="Text Box 4">
            <a:extLst>
              <a:ext uri="{FF2B5EF4-FFF2-40B4-BE49-F238E27FC236}">
                <a16:creationId xmlns:a16="http://schemas.microsoft.com/office/drawing/2014/main" xmlns="" id="{70C422E0-A149-8146-9B3E-EEEA3CA097E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9639" y="3456667"/>
            <a:ext cx="3262347" cy="436034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chemeClr val="accent1">
                <a:gamma/>
                <a:shade val="60000"/>
                <a:invGamma/>
                <a:alpha val="74998"/>
              </a:schemeClr>
            </a:prst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r">
              <a:spcBef>
                <a:spcPct val="50000"/>
              </a:spcBef>
              <a:defRPr/>
            </a:pPr>
            <a:r>
              <a:rPr lang="en-US" b="1" dirty="0">
                <a:solidFill>
                  <a:srgbClr val="FFFFFF"/>
                </a:solidFill>
              </a:rPr>
              <a:t>There are not enough available data at this time</a:t>
            </a:r>
            <a:endParaRPr lang="en-US" b="1" dirty="0">
              <a:solidFill>
                <a:srgbClr val="FFFFFF"/>
              </a:solidFill>
              <a:ea typeface="Arial" charset="0"/>
              <a:cs typeface="Arial" charset="0"/>
            </a:endParaRPr>
          </a:p>
        </p:txBody>
      </p:sp>
      <p:pic>
        <p:nvPicPr>
          <p:cNvPr id="26" name="Picture 2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3655104" y="2405872"/>
            <a:ext cx="411163" cy="411163"/>
          </a:xfrm>
          <a:prstGeom prst="rect">
            <a:avLst/>
          </a:prstGeom>
        </p:spPr>
      </p:pic>
      <p:sp>
        <p:nvSpPr>
          <p:cNvPr id="27" name="Text Box 4">
            <a:extLst>
              <a:ext uri="{FF2B5EF4-FFF2-40B4-BE49-F238E27FC236}">
                <a16:creationId xmlns:a16="http://schemas.microsoft.com/office/drawing/2014/main" xmlns="" id="{11DEE9CC-BF75-054A-8892-18E4C867363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214408" y="2407841"/>
            <a:ext cx="914400" cy="407225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chemeClr val="accent1">
                <a:gamma/>
                <a:shade val="60000"/>
                <a:invGamma/>
                <a:alpha val="74998"/>
              </a:schemeClr>
            </a:prst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>
              <a:spcBef>
                <a:spcPct val="50000"/>
              </a:spcBef>
              <a:defRPr/>
            </a:pPr>
            <a:r>
              <a:rPr lang="en-US" b="1">
                <a:solidFill>
                  <a:srgbClr val="FFFFFF"/>
                </a:solidFill>
              </a:rPr>
              <a:t>17</a:t>
            </a:r>
            <a:endParaRPr lang="en-US" b="1" dirty="0">
              <a:solidFill>
                <a:srgbClr val="FFFFFF"/>
              </a:solidFill>
              <a:ea typeface="Arial" charset="0"/>
              <a:cs typeface="Arial" charset="0"/>
            </a:endParaRPr>
          </a:p>
        </p:txBody>
      </p:sp>
      <p:pic>
        <p:nvPicPr>
          <p:cNvPr id="28" name="Picture 2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4088798" y="2405872"/>
            <a:ext cx="411163" cy="411163"/>
          </a:xfrm>
          <a:prstGeom prst="rect">
            <a:avLst/>
          </a:prstGeom>
        </p:spPr>
      </p:pic>
      <p:pic>
        <p:nvPicPr>
          <p:cNvPr id="29" name="Picture 2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4522492" y="2405872"/>
            <a:ext cx="411163" cy="411163"/>
          </a:xfrm>
          <a:prstGeom prst="rect">
            <a:avLst/>
          </a:prstGeom>
        </p:spPr>
      </p:pic>
      <p:pic>
        <p:nvPicPr>
          <p:cNvPr id="30" name="Picture 2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4956186" y="2405872"/>
            <a:ext cx="411163" cy="411163"/>
          </a:xfrm>
          <a:prstGeom prst="rect">
            <a:avLst/>
          </a:prstGeom>
        </p:spPr>
      </p:pic>
      <p:pic>
        <p:nvPicPr>
          <p:cNvPr id="31" name="Picture 3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5389880" y="2405872"/>
            <a:ext cx="411163" cy="411163"/>
          </a:xfrm>
          <a:prstGeom prst="rect">
            <a:avLst/>
          </a:prstGeom>
        </p:spPr>
      </p:pic>
      <p:pic>
        <p:nvPicPr>
          <p:cNvPr id="32" name="Picture 3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5823574" y="2405872"/>
            <a:ext cx="411163" cy="411163"/>
          </a:xfrm>
          <a:prstGeom prst="rect">
            <a:avLst/>
          </a:prstGeom>
        </p:spPr>
      </p:pic>
      <p:pic>
        <p:nvPicPr>
          <p:cNvPr id="33" name="Picture 3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6257268" y="2405872"/>
            <a:ext cx="411163" cy="411163"/>
          </a:xfrm>
          <a:prstGeom prst="rect">
            <a:avLst/>
          </a:prstGeom>
        </p:spPr>
      </p:pic>
      <p:pic>
        <p:nvPicPr>
          <p:cNvPr id="34" name="Picture 3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6690962" y="2405872"/>
            <a:ext cx="411163" cy="411163"/>
          </a:xfrm>
          <a:prstGeom prst="rect">
            <a:avLst/>
          </a:prstGeom>
        </p:spPr>
      </p:pic>
      <p:pic>
        <p:nvPicPr>
          <p:cNvPr id="35" name="Picture 3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7124656" y="2405872"/>
            <a:ext cx="411163" cy="411163"/>
          </a:xfrm>
          <a:prstGeom prst="rect">
            <a:avLst/>
          </a:prstGeom>
        </p:spPr>
      </p:pic>
      <p:pic>
        <p:nvPicPr>
          <p:cNvPr id="36" name="Picture 3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7558350" y="2405872"/>
            <a:ext cx="411163" cy="411163"/>
          </a:xfrm>
          <a:prstGeom prst="rect">
            <a:avLst/>
          </a:prstGeom>
        </p:spPr>
      </p:pic>
      <p:pic>
        <p:nvPicPr>
          <p:cNvPr id="37" name="Picture 3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7992044" y="2405872"/>
            <a:ext cx="411163" cy="411163"/>
          </a:xfrm>
          <a:prstGeom prst="rect">
            <a:avLst/>
          </a:prstGeom>
        </p:spPr>
      </p:pic>
      <p:pic>
        <p:nvPicPr>
          <p:cNvPr id="52" name="Picture 5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3655104" y="3492982"/>
            <a:ext cx="411163" cy="411163"/>
          </a:xfrm>
          <a:prstGeom prst="rect">
            <a:avLst/>
          </a:prstGeom>
        </p:spPr>
      </p:pic>
      <p:sp>
        <p:nvSpPr>
          <p:cNvPr id="53" name="Text Box 4">
            <a:extLst>
              <a:ext uri="{FF2B5EF4-FFF2-40B4-BE49-F238E27FC236}">
                <a16:creationId xmlns:a16="http://schemas.microsoft.com/office/drawing/2014/main" xmlns="" id="{70C422E0-A149-8146-9B3E-EEEA3CA097E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49531" y="3480546"/>
            <a:ext cx="914400" cy="436034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chemeClr val="accent1">
                <a:gamma/>
                <a:shade val="60000"/>
                <a:invGamma/>
                <a:alpha val="74998"/>
              </a:schemeClr>
            </a:prst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>
              <a:spcBef>
                <a:spcPct val="50000"/>
              </a:spcBef>
              <a:defRPr/>
            </a:pPr>
            <a:r>
              <a:rPr lang="en-US" b="1" dirty="0">
                <a:solidFill>
                  <a:srgbClr val="FFFFFF"/>
                </a:solidFill>
              </a:rPr>
              <a:t>7</a:t>
            </a:r>
            <a:endParaRPr lang="en-US" b="1" dirty="0">
              <a:solidFill>
                <a:srgbClr val="FFFFFF"/>
              </a:solidFill>
              <a:ea typeface="Arial" charset="0"/>
              <a:cs typeface="Arial" charset="0"/>
            </a:endParaRPr>
          </a:p>
        </p:txBody>
      </p:sp>
      <p:pic>
        <p:nvPicPr>
          <p:cNvPr id="54" name="Picture 5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4088798" y="3492982"/>
            <a:ext cx="411163" cy="411163"/>
          </a:xfrm>
          <a:prstGeom prst="rect">
            <a:avLst/>
          </a:prstGeom>
        </p:spPr>
      </p:pic>
      <p:pic>
        <p:nvPicPr>
          <p:cNvPr id="55" name="Picture 5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4522492" y="3492982"/>
            <a:ext cx="411163" cy="411163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xmlns="" id="{C4D36161-4213-DA43-A86E-20E97F4677C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8443097" y="2405872"/>
            <a:ext cx="411163" cy="411163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xmlns="" id="{255DB614-F972-4842-BE52-5835B328AD9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8876791" y="2405872"/>
            <a:ext cx="411163" cy="411163"/>
          </a:xfrm>
          <a:prstGeom prst="rect">
            <a:avLst/>
          </a:prstGeom>
        </p:spPr>
      </p:pic>
      <p:pic>
        <p:nvPicPr>
          <p:cNvPr id="38" name="Picture 37">
            <a:extLst>
              <a:ext uri="{FF2B5EF4-FFF2-40B4-BE49-F238E27FC236}">
                <a16:creationId xmlns:a16="http://schemas.microsoft.com/office/drawing/2014/main" xmlns="" id="{00536B74-48BB-4F48-9EF6-B0A925AD85F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4956186" y="3492982"/>
            <a:ext cx="411163" cy="411163"/>
          </a:xfrm>
          <a:prstGeom prst="rect">
            <a:avLst/>
          </a:prstGeom>
        </p:spPr>
      </p:pic>
      <p:pic>
        <p:nvPicPr>
          <p:cNvPr id="39" name="Picture 38">
            <a:extLst>
              <a:ext uri="{FF2B5EF4-FFF2-40B4-BE49-F238E27FC236}">
                <a16:creationId xmlns:a16="http://schemas.microsoft.com/office/drawing/2014/main" xmlns="" id="{FD130542-4EC0-E144-9E01-D769BC64E8B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5389880" y="3492982"/>
            <a:ext cx="411163" cy="411163"/>
          </a:xfrm>
          <a:prstGeom prst="rect">
            <a:avLst/>
          </a:prstGeom>
        </p:spPr>
      </p:pic>
      <p:pic>
        <p:nvPicPr>
          <p:cNvPr id="40" name="Picture 3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9322528" y="2405872"/>
            <a:ext cx="411163" cy="411163"/>
          </a:xfrm>
          <a:prstGeom prst="rect">
            <a:avLst/>
          </a:prstGeom>
        </p:spPr>
      </p:pic>
      <p:pic>
        <p:nvPicPr>
          <p:cNvPr id="41" name="Picture 4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9756222" y="2405872"/>
            <a:ext cx="411163" cy="411163"/>
          </a:xfrm>
          <a:prstGeom prst="rect">
            <a:avLst/>
          </a:prstGeom>
        </p:spPr>
      </p:pic>
      <p:pic>
        <p:nvPicPr>
          <p:cNvPr id="42" name="Picture 41">
            <a:extLst>
              <a:ext uri="{FF2B5EF4-FFF2-40B4-BE49-F238E27FC236}">
                <a16:creationId xmlns:a16="http://schemas.microsoft.com/office/drawing/2014/main" xmlns="" id="{C4D36161-4213-DA43-A86E-20E97F4677C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10207275" y="2405872"/>
            <a:ext cx="411163" cy="411163"/>
          </a:xfrm>
          <a:prstGeom prst="rect">
            <a:avLst/>
          </a:prstGeom>
        </p:spPr>
      </p:pic>
      <p:pic>
        <p:nvPicPr>
          <p:cNvPr id="43" name="Picture 42">
            <a:extLst>
              <a:ext uri="{FF2B5EF4-FFF2-40B4-BE49-F238E27FC236}">
                <a16:creationId xmlns:a16="http://schemas.microsoft.com/office/drawing/2014/main" xmlns="" id="{255DB614-F972-4842-BE52-5835B328AD9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10640969" y="2405872"/>
            <a:ext cx="411163" cy="411163"/>
          </a:xfrm>
          <a:prstGeom prst="rect">
            <a:avLst/>
          </a:prstGeom>
        </p:spPr>
      </p:pic>
      <p:pic>
        <p:nvPicPr>
          <p:cNvPr id="44" name="Picture 43">
            <a:extLst>
              <a:ext uri="{FF2B5EF4-FFF2-40B4-BE49-F238E27FC236}">
                <a16:creationId xmlns:a16="http://schemas.microsoft.com/office/drawing/2014/main" xmlns="" id="{00536B74-48BB-4F48-9EF6-B0A925AD85F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5855427" y="3492982"/>
            <a:ext cx="411163" cy="411163"/>
          </a:xfrm>
          <a:prstGeom prst="rect">
            <a:avLst/>
          </a:prstGeom>
        </p:spPr>
      </p:pic>
      <p:pic>
        <p:nvPicPr>
          <p:cNvPr id="45" name="Picture 44">
            <a:extLst>
              <a:ext uri="{FF2B5EF4-FFF2-40B4-BE49-F238E27FC236}">
                <a16:creationId xmlns:a16="http://schemas.microsoft.com/office/drawing/2014/main" xmlns="" id="{FD130542-4EC0-E144-9E01-D769BC64E8B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6289121" y="3492982"/>
            <a:ext cx="411163" cy="4111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427242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6"/>
          <p:cNvSpPr txBox="1">
            <a:spLocks/>
          </p:cNvSpPr>
          <p:nvPr/>
        </p:nvSpPr>
        <p:spPr bwMode="auto">
          <a:xfrm>
            <a:off x="798786" y="108611"/>
            <a:ext cx="1064698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>
            <a:lvl1pPr eaLnBrk="0" hangingPunct="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1pPr>
            <a:lvl2pPr marL="37931725" indent="-37474525" eaLnBrk="0" hangingPunct="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2pPr>
            <a:lvl3pPr eaLnBrk="0" hangingPunct="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3pPr>
            <a:lvl4pPr eaLnBrk="0" hangingPunct="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4pPr>
            <a:lvl5pPr eaLnBrk="0" hangingPunct="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9pPr>
          </a:lstStyle>
          <a:p>
            <a:pPr fontAlgn="base">
              <a:spcBef>
                <a:spcPct val="40000"/>
              </a:spcBef>
              <a:spcAft>
                <a:spcPts val="600"/>
              </a:spcAft>
              <a:defRPr/>
            </a:pPr>
            <a:r>
              <a:rPr lang="en-US" sz="2200" baseline="0" dirty="0">
                <a:solidFill>
                  <a:srgbClr val="FDF493"/>
                </a:solidFill>
                <a:latin typeface="Arial" pitchFamily="34" charset="0"/>
              </a:rPr>
              <a:t>Based on current clinical trial data and your personal experience, how would you compare the </a:t>
            </a:r>
            <a:r>
              <a:rPr lang="en-US" sz="2200" baseline="0" dirty="0" smtClean="0">
                <a:solidFill>
                  <a:srgbClr val="FDF493"/>
                </a:solidFill>
                <a:latin typeface="Arial" pitchFamily="34" charset="0"/>
              </a:rPr>
              <a:t>toxicity </a:t>
            </a:r>
            <a:r>
              <a:rPr lang="en-US" sz="2200" baseline="0" dirty="0">
                <a:solidFill>
                  <a:srgbClr val="FDF493"/>
                </a:solidFill>
                <a:latin typeface="Arial" pitchFamily="34" charset="0"/>
              </a:rPr>
              <a:t>of acalabrutinib to that of ibrutinib in CLL?</a:t>
            </a:r>
          </a:p>
        </p:txBody>
      </p:sp>
      <p:sp>
        <p:nvSpPr>
          <p:cNvPr id="5" name="Title 13"/>
          <p:cNvSpPr>
            <a:spLocks/>
          </p:cNvSpPr>
          <p:nvPr/>
        </p:nvSpPr>
        <p:spPr bwMode="auto">
          <a:xfrm>
            <a:off x="279639" y="6096000"/>
            <a:ext cx="7772400" cy="762000"/>
          </a:xfrm>
          <a:prstGeom prst="rect">
            <a:avLst/>
          </a:prstGeom>
          <a:noFill/>
          <a:ln>
            <a:noFill/>
          </a:ln>
          <a:extLst/>
        </p:spPr>
        <p:txBody>
          <a:bodyPr anchor="ctr"/>
          <a:lstStyle/>
          <a:p>
            <a:pPr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6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ヒラギノ角ゴ Pro W3" charset="-128"/>
              </a:rPr>
              <a:t>N = 24 investigators</a:t>
            </a:r>
          </a:p>
        </p:txBody>
      </p:sp>
      <p:sp>
        <p:nvSpPr>
          <p:cNvPr id="6" name="Text Box 4">
            <a:extLst>
              <a:ext uri="{FF2B5EF4-FFF2-40B4-BE49-F238E27FC236}">
                <a16:creationId xmlns:a16="http://schemas.microsoft.com/office/drawing/2014/main" xmlns="" id="{2379137A-DDA6-BC42-9B03-D23E13006B9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9639" y="2157052"/>
            <a:ext cx="3262347" cy="377852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chemeClr val="accent1">
                <a:gamma/>
                <a:shade val="60000"/>
                <a:invGamma/>
                <a:alpha val="74998"/>
              </a:schemeClr>
            </a:prst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r">
              <a:spcBef>
                <a:spcPct val="50000"/>
              </a:spcBef>
              <a:defRPr/>
            </a:pPr>
            <a:r>
              <a:rPr lang="en-US" b="1" dirty="0" err="1">
                <a:solidFill>
                  <a:srgbClr val="FFFFFF"/>
                </a:solidFill>
              </a:rPr>
              <a:t>Acalabrutinib</a:t>
            </a:r>
            <a:r>
              <a:rPr lang="en-US" b="1" dirty="0">
                <a:solidFill>
                  <a:srgbClr val="FFFFFF"/>
                </a:solidFill>
              </a:rPr>
              <a:t> has less toxicity</a:t>
            </a:r>
            <a:endParaRPr lang="en-US" b="1" dirty="0">
              <a:solidFill>
                <a:srgbClr val="FFFFFF"/>
              </a:solidFill>
              <a:ea typeface="Arial" charset="0"/>
              <a:cs typeface="Arial" charset="0"/>
            </a:endParaRPr>
          </a:p>
        </p:txBody>
      </p:sp>
      <p:sp>
        <p:nvSpPr>
          <p:cNvPr id="7" name="Text Box 4">
            <a:extLst>
              <a:ext uri="{FF2B5EF4-FFF2-40B4-BE49-F238E27FC236}">
                <a16:creationId xmlns:a16="http://schemas.microsoft.com/office/drawing/2014/main" xmlns="" id="{11DEE9CC-BF75-054A-8892-18E4C867363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9639" y="2933624"/>
            <a:ext cx="3262347" cy="407225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chemeClr val="accent1">
                <a:gamma/>
                <a:shade val="60000"/>
                <a:invGamma/>
                <a:alpha val="74998"/>
              </a:schemeClr>
            </a:prst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r">
              <a:spcBef>
                <a:spcPct val="50000"/>
              </a:spcBef>
              <a:defRPr/>
            </a:pPr>
            <a:r>
              <a:rPr lang="en-US" b="1" dirty="0">
                <a:solidFill>
                  <a:srgbClr val="FFFFFF"/>
                </a:solidFill>
              </a:rPr>
              <a:t>About the same</a:t>
            </a:r>
            <a:endParaRPr lang="en-US" b="1" dirty="0">
              <a:solidFill>
                <a:srgbClr val="FFFFFF"/>
              </a:solidFill>
              <a:ea typeface="Arial" charset="0"/>
              <a:cs typeface="Arial" charset="0"/>
            </a:endParaRPr>
          </a:p>
        </p:txBody>
      </p:sp>
      <p:sp>
        <p:nvSpPr>
          <p:cNvPr id="9" name="Text Box 4">
            <a:extLst>
              <a:ext uri="{FF2B5EF4-FFF2-40B4-BE49-F238E27FC236}">
                <a16:creationId xmlns:a16="http://schemas.microsoft.com/office/drawing/2014/main" xmlns="" id="{12A617D6-3CE1-0941-B2C5-1308A15FADB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9639" y="3749607"/>
            <a:ext cx="3262347" cy="349038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chemeClr val="accent1">
                <a:gamma/>
                <a:shade val="60000"/>
                <a:invGamma/>
                <a:alpha val="74998"/>
              </a:schemeClr>
            </a:prst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r">
              <a:spcBef>
                <a:spcPct val="50000"/>
              </a:spcBef>
              <a:defRPr/>
            </a:pPr>
            <a:r>
              <a:rPr lang="en-US" b="1" dirty="0">
                <a:solidFill>
                  <a:srgbClr val="FFFFFF"/>
                </a:solidFill>
              </a:rPr>
              <a:t>There are not enough available data at this time</a:t>
            </a:r>
            <a:endParaRPr lang="en-US" b="1" dirty="0">
              <a:solidFill>
                <a:srgbClr val="FFFFFF"/>
              </a:solidFill>
              <a:ea typeface="Arial" charset="0"/>
              <a:cs typeface="Arial" charset="0"/>
            </a:endParaRPr>
          </a:p>
        </p:txBody>
      </p:sp>
      <p:sp>
        <p:nvSpPr>
          <p:cNvPr id="10" name="Text Box 4">
            <a:extLst>
              <a:ext uri="{FF2B5EF4-FFF2-40B4-BE49-F238E27FC236}">
                <a16:creationId xmlns:a16="http://schemas.microsoft.com/office/drawing/2014/main" xmlns="" id="{70C422E0-A149-8146-9B3E-EEEA3CA097E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9639" y="4541341"/>
            <a:ext cx="3262347" cy="436034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chemeClr val="accent1">
                <a:gamma/>
                <a:shade val="60000"/>
                <a:invGamma/>
                <a:alpha val="74998"/>
              </a:schemeClr>
            </a:prst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r">
              <a:spcBef>
                <a:spcPct val="50000"/>
              </a:spcBef>
              <a:defRPr/>
            </a:pPr>
            <a:r>
              <a:rPr lang="en-US" b="1" dirty="0">
                <a:solidFill>
                  <a:srgbClr val="FFFFFF"/>
                </a:solidFill>
              </a:rPr>
              <a:t>I don’t know</a:t>
            </a:r>
            <a:endParaRPr lang="en-US" b="1" dirty="0">
              <a:solidFill>
                <a:srgbClr val="FFFFFF"/>
              </a:solidFill>
              <a:ea typeface="Arial" charset="0"/>
              <a:cs typeface="Arial" charset="0"/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3655104" y="2130040"/>
            <a:ext cx="411163" cy="411163"/>
          </a:xfrm>
          <a:prstGeom prst="rect">
            <a:avLst/>
          </a:prstGeom>
        </p:spPr>
      </p:pic>
      <p:sp>
        <p:nvSpPr>
          <p:cNvPr id="12" name="Text Box 4">
            <a:extLst>
              <a:ext uri="{FF2B5EF4-FFF2-40B4-BE49-F238E27FC236}">
                <a16:creationId xmlns:a16="http://schemas.microsoft.com/office/drawing/2014/main" xmlns="" id="{2379137A-DDA6-BC42-9B03-D23E13006B9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210433" y="2122526"/>
            <a:ext cx="914400" cy="377852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chemeClr val="accent1">
                <a:gamma/>
                <a:shade val="60000"/>
                <a:invGamma/>
                <a:alpha val="74998"/>
              </a:schemeClr>
            </a:prst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>
              <a:spcBef>
                <a:spcPct val="50000"/>
              </a:spcBef>
              <a:defRPr/>
            </a:pPr>
            <a:r>
              <a:rPr lang="en-US" b="1">
                <a:solidFill>
                  <a:srgbClr val="FFFFFF"/>
                </a:solidFill>
              </a:rPr>
              <a:t>15</a:t>
            </a:r>
            <a:endParaRPr lang="en-US" b="1" dirty="0">
              <a:solidFill>
                <a:srgbClr val="FFFFFF"/>
              </a:solidFill>
              <a:ea typeface="Arial" charset="0"/>
              <a:cs typeface="Arial" charset="0"/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4088798" y="2130040"/>
            <a:ext cx="411163" cy="411163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4522492" y="2130040"/>
            <a:ext cx="411163" cy="411163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4956186" y="2130040"/>
            <a:ext cx="411163" cy="411163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5389880" y="2130040"/>
            <a:ext cx="411163" cy="411163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5823574" y="2130040"/>
            <a:ext cx="411163" cy="411163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6257268" y="2130040"/>
            <a:ext cx="411163" cy="411163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6690962" y="2130040"/>
            <a:ext cx="411163" cy="411163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7124656" y="2130040"/>
            <a:ext cx="411163" cy="411163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7558350" y="2130040"/>
            <a:ext cx="411163" cy="411163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3655104" y="2938377"/>
            <a:ext cx="411163" cy="411163"/>
          </a:xfrm>
          <a:prstGeom prst="rect">
            <a:avLst/>
          </a:prstGeom>
        </p:spPr>
      </p:pic>
      <p:sp>
        <p:nvSpPr>
          <p:cNvPr id="26" name="Text Box 4">
            <a:extLst>
              <a:ext uri="{FF2B5EF4-FFF2-40B4-BE49-F238E27FC236}">
                <a16:creationId xmlns:a16="http://schemas.microsoft.com/office/drawing/2014/main" xmlns="" id="{11DEE9CC-BF75-054A-8892-18E4C867363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918184" y="2940346"/>
            <a:ext cx="914400" cy="407225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chemeClr val="accent1">
                <a:gamma/>
                <a:shade val="60000"/>
                <a:invGamma/>
                <a:alpha val="74998"/>
              </a:schemeClr>
            </a:prst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>
              <a:spcBef>
                <a:spcPct val="50000"/>
              </a:spcBef>
              <a:defRPr/>
            </a:pPr>
            <a:r>
              <a:rPr lang="en-US" b="1">
                <a:solidFill>
                  <a:srgbClr val="FFFFFF"/>
                </a:solidFill>
              </a:rPr>
              <a:t>5</a:t>
            </a:r>
            <a:endParaRPr lang="en-US" b="1" dirty="0">
              <a:solidFill>
                <a:srgbClr val="FFFFFF"/>
              </a:solidFill>
              <a:ea typeface="Arial" charset="0"/>
              <a:cs typeface="Arial" charset="0"/>
            </a:endParaRPr>
          </a:p>
        </p:txBody>
      </p:sp>
      <p:pic>
        <p:nvPicPr>
          <p:cNvPr id="27" name="Picture 2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4088798" y="2938377"/>
            <a:ext cx="411163" cy="411163"/>
          </a:xfrm>
          <a:prstGeom prst="rect">
            <a:avLst/>
          </a:prstGeom>
        </p:spPr>
      </p:pic>
      <p:pic>
        <p:nvPicPr>
          <p:cNvPr id="38" name="Picture 3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3655104" y="3737408"/>
            <a:ext cx="411163" cy="411163"/>
          </a:xfrm>
          <a:prstGeom prst="rect">
            <a:avLst/>
          </a:prstGeom>
        </p:spPr>
      </p:pic>
      <p:sp>
        <p:nvSpPr>
          <p:cNvPr id="39" name="Text Box 4">
            <a:extLst>
              <a:ext uri="{FF2B5EF4-FFF2-40B4-BE49-F238E27FC236}">
                <a16:creationId xmlns:a16="http://schemas.microsoft.com/office/drawing/2014/main" xmlns="" id="{12A617D6-3CE1-0941-B2C5-1308A15FADB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67049" y="3768470"/>
            <a:ext cx="914400" cy="349038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chemeClr val="accent1">
                <a:gamma/>
                <a:shade val="60000"/>
                <a:invGamma/>
                <a:alpha val="74998"/>
              </a:schemeClr>
            </a:prst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>
              <a:spcBef>
                <a:spcPct val="50000"/>
              </a:spcBef>
              <a:defRPr/>
            </a:pPr>
            <a:r>
              <a:rPr lang="en-US" b="1">
                <a:solidFill>
                  <a:srgbClr val="FFFFFF"/>
                </a:solidFill>
              </a:rPr>
              <a:t>3</a:t>
            </a:r>
            <a:endParaRPr lang="en-US" b="1" dirty="0">
              <a:solidFill>
                <a:srgbClr val="FFFFFF"/>
              </a:solidFill>
              <a:ea typeface="Arial" charset="0"/>
              <a:cs typeface="Arial" charset="0"/>
            </a:endParaRPr>
          </a:p>
        </p:txBody>
      </p:sp>
      <p:pic>
        <p:nvPicPr>
          <p:cNvPr id="51" name="Picture 50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3655104" y="4577656"/>
            <a:ext cx="411163" cy="411163"/>
          </a:xfrm>
          <a:prstGeom prst="rect">
            <a:avLst/>
          </a:prstGeom>
        </p:spPr>
      </p:pic>
      <p:sp>
        <p:nvSpPr>
          <p:cNvPr id="52" name="Text Box 4">
            <a:extLst>
              <a:ext uri="{FF2B5EF4-FFF2-40B4-BE49-F238E27FC236}">
                <a16:creationId xmlns:a16="http://schemas.microsoft.com/office/drawing/2014/main" xmlns="" id="{70C422E0-A149-8146-9B3E-EEEA3CA097E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79385" y="4565220"/>
            <a:ext cx="914400" cy="436034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chemeClr val="accent1">
                <a:gamma/>
                <a:shade val="60000"/>
                <a:invGamma/>
                <a:alpha val="74998"/>
              </a:schemeClr>
            </a:prst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>
              <a:spcBef>
                <a:spcPct val="50000"/>
              </a:spcBef>
              <a:defRPr/>
            </a:pPr>
            <a:r>
              <a:rPr lang="en-US" b="1" dirty="0">
                <a:solidFill>
                  <a:srgbClr val="FFFFFF"/>
                </a:solidFill>
              </a:rPr>
              <a:t>1</a:t>
            </a:r>
            <a:endParaRPr lang="en-US" b="1" dirty="0">
              <a:solidFill>
                <a:srgbClr val="FFFFFF"/>
              </a:solidFill>
              <a:ea typeface="Arial" charset="0"/>
              <a:cs typeface="Arial" charset="0"/>
            </a:endParaRPr>
          </a:p>
        </p:txBody>
      </p:sp>
      <p:pic>
        <p:nvPicPr>
          <p:cNvPr id="28" name="Picture 27">
            <a:extLst>
              <a:ext uri="{FF2B5EF4-FFF2-40B4-BE49-F238E27FC236}">
                <a16:creationId xmlns:a16="http://schemas.microsoft.com/office/drawing/2014/main" xmlns="" id="{5DCBC724-7C64-FC4F-9FBB-6713A046BB8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7992044" y="2130040"/>
            <a:ext cx="411163" cy="411163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xmlns="" id="{0F4A6F96-D746-5A43-B6B3-C985C6C999B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8425738" y="2130040"/>
            <a:ext cx="411163" cy="411163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xmlns="" id="{BA7FED6C-5AF0-344F-8F08-945F53C8C61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4522491" y="2938377"/>
            <a:ext cx="411163" cy="411163"/>
          </a:xfrm>
          <a:prstGeom prst="rect">
            <a:avLst/>
          </a:prstGeom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xmlns="" id="{8F4720DE-9FA2-2649-9BF7-92CD1F676DD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4088798" y="3737408"/>
            <a:ext cx="411163" cy="411163"/>
          </a:xfrm>
          <a:prstGeom prst="rect">
            <a:avLst/>
          </a:prstGeom>
        </p:spPr>
      </p:pic>
      <p:pic>
        <p:nvPicPr>
          <p:cNvPr id="33" name="Picture 3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4978718" y="2938377"/>
            <a:ext cx="411163" cy="411163"/>
          </a:xfrm>
          <a:prstGeom prst="rect">
            <a:avLst/>
          </a:prstGeom>
        </p:spPr>
      </p:pic>
      <p:pic>
        <p:nvPicPr>
          <p:cNvPr id="34" name="Picture 33">
            <a:extLst>
              <a:ext uri="{FF2B5EF4-FFF2-40B4-BE49-F238E27FC236}">
                <a16:creationId xmlns:a16="http://schemas.microsoft.com/office/drawing/2014/main" xmlns="" id="{BA7FED6C-5AF0-344F-8F08-945F53C8C61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5412411" y="2938377"/>
            <a:ext cx="411163" cy="411163"/>
          </a:xfrm>
          <a:prstGeom prst="rect">
            <a:avLst/>
          </a:prstGeom>
        </p:spPr>
      </p:pic>
      <p:pic>
        <p:nvPicPr>
          <p:cNvPr id="35" name="Picture 3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8846891" y="2130040"/>
            <a:ext cx="411163" cy="411163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xmlns="" id="{5DCBC724-7C64-FC4F-9FBB-6713A046BB8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9280585" y="2130040"/>
            <a:ext cx="411163" cy="411163"/>
          </a:xfrm>
          <a:prstGeom prst="rect">
            <a:avLst/>
          </a:prstGeom>
        </p:spPr>
      </p:pic>
      <p:pic>
        <p:nvPicPr>
          <p:cNvPr id="37" name="Picture 36">
            <a:extLst>
              <a:ext uri="{FF2B5EF4-FFF2-40B4-BE49-F238E27FC236}">
                <a16:creationId xmlns:a16="http://schemas.microsoft.com/office/drawing/2014/main" xmlns="" id="{0F4A6F96-D746-5A43-B6B3-C985C6C999B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9714279" y="2130040"/>
            <a:ext cx="411163" cy="411163"/>
          </a:xfrm>
          <a:prstGeom prst="rect">
            <a:avLst/>
          </a:prstGeom>
        </p:spPr>
      </p:pic>
      <p:pic>
        <p:nvPicPr>
          <p:cNvPr id="40" name="Picture 39">
            <a:extLst>
              <a:ext uri="{FF2B5EF4-FFF2-40B4-BE49-F238E27FC236}">
                <a16:creationId xmlns:a16="http://schemas.microsoft.com/office/drawing/2014/main" xmlns="" id="{8F4720DE-9FA2-2649-9BF7-92CD1F676DD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4522490" y="3737408"/>
            <a:ext cx="411163" cy="4111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660746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3">
            <a:extLst>
              <a:ext uri="{FF2B5EF4-FFF2-40B4-BE49-F238E27FC236}">
                <a16:creationId xmlns:a16="http://schemas.microsoft.com/office/drawing/2014/main" xmlns="" id="{1542593E-787E-0842-B735-31662726E86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00369" y="1815230"/>
            <a:ext cx="9075419" cy="3588152"/>
          </a:xfrm>
          <a:prstGeom prst="rect">
            <a:avLst/>
          </a:prstGeom>
          <a:solidFill>
            <a:srgbClr val="9CCBED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algn="l">
              <a:spcBef>
                <a:spcPts val="1675"/>
              </a:spcBef>
              <a:buChar char="•"/>
              <a:defRPr sz="20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1pPr>
            <a:lvl2pPr marL="742950" indent="-285750" algn="l">
              <a:spcBef>
                <a:spcPts val="1675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2pPr>
            <a:lvl3pPr marL="1143000" indent="-228600" algn="l">
              <a:spcBef>
                <a:spcPts val="1675"/>
              </a:spcBef>
              <a:buChar char="•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algn="l">
              <a:spcBef>
                <a:spcPts val="1675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algn="l">
              <a:spcBef>
                <a:spcPts val="1675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ts val="1675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ts val="1675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ts val="1675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ts val="1675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  <a:defRPr/>
            </a:pPr>
            <a:endParaRPr lang="en-US" altLang="en-US" sz="2400" dirty="0">
              <a:solidFill>
                <a:srgbClr val="FFFFFF"/>
              </a:solidFill>
              <a:cs typeface="ＭＳ Ｐゴシック"/>
            </a:endParaRPr>
          </a:p>
        </p:txBody>
      </p:sp>
      <p:graphicFrame>
        <p:nvGraphicFramePr>
          <p:cNvPr id="4" name="Group 217">
            <a:extLst>
              <a:ext uri="{FF2B5EF4-FFF2-40B4-BE49-F238E27FC236}">
                <a16:creationId xmlns:a16="http://schemas.microsoft.com/office/drawing/2014/main" xmlns="" id="{2CF26A09-993F-6740-AE26-640E38E8EDC6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1654673" y="1992966"/>
          <a:ext cx="8766810" cy="3283096"/>
        </p:xfrm>
        <a:graphic>
          <a:graphicData uri="http://schemas.openxmlformats.org/drawingml/2006/table">
            <a:tbl>
              <a:tblPr/>
              <a:tblGrid>
                <a:gridCol w="380619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24587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245870">
                  <a:extLst>
                    <a:ext uri="{9D8B030D-6E8A-4147-A177-3AD203B41FA5}">
                      <a16:colId xmlns:a16="http://schemas.microsoft.com/office/drawing/2014/main" xmlns="" val="2945652391"/>
                    </a:ext>
                  </a:extLst>
                </a:gridCol>
                <a:gridCol w="12344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234440">
                  <a:extLst>
                    <a:ext uri="{9D8B030D-6E8A-4147-A177-3AD203B41FA5}">
                      <a16:colId xmlns:a16="http://schemas.microsoft.com/office/drawing/2014/main" xmlns="" val="1571688665"/>
                    </a:ext>
                  </a:extLst>
                </a:gridCol>
              </a:tblGrid>
              <a:tr h="525559">
                <a:tc rowSpan="2"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ea typeface="ヒラギノ角ゴ Pro W3" charset="-128"/>
                        </a:rPr>
                        <a:t>Procedure</a:t>
                      </a:r>
                    </a:p>
                  </a:txBody>
                  <a:tcPr marL="91438" marR="91438" marT="45685" marB="45685" anchor="b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B5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ea typeface="ヒラギノ角ゴ Pro W3" charset="-128"/>
                        </a:rPr>
                        <a:t>Days before</a:t>
                      </a:r>
                    </a:p>
                  </a:txBody>
                  <a:tcPr marL="91438" marR="91438" marT="45685" marB="45685" anchor="b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B5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ea typeface="ヒラギノ角ゴ Pro W3" charset="-128"/>
                        </a:rPr>
                        <a:t>Days after</a:t>
                      </a:r>
                    </a:p>
                  </a:txBody>
                  <a:tcPr marL="91438" marR="91438" marT="45685" marB="45685" anchor="b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B5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82376">
                <a:tc vMerge="1"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700" b="1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+mn-lt"/>
                        <a:ea typeface="ヒラギノ角ゴ Pro W3" charset="-128"/>
                      </a:endParaRPr>
                    </a:p>
                  </a:txBody>
                  <a:tcPr marL="91438" marR="91438" marT="45685" marB="45685" anchor="b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B5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ea typeface="ヒラギノ角ゴ Pro W3" charset="-128"/>
                        </a:rPr>
                        <a:t>Median</a:t>
                      </a:r>
                    </a:p>
                  </a:txBody>
                  <a:tcPr marL="91438" marR="91438" marT="45685" marB="45685" anchor="b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B5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ea typeface="ヒラギノ角ゴ Pro W3" charset="-128"/>
                        </a:rPr>
                        <a:t>Range</a:t>
                      </a:r>
                    </a:p>
                  </a:txBody>
                  <a:tcPr marL="91438" marR="91438" marT="45685" marB="45685" anchor="b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B5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ea typeface="ヒラギノ角ゴ Pro W3" charset="-128"/>
                        </a:rPr>
                        <a:t>Median</a:t>
                      </a:r>
                    </a:p>
                  </a:txBody>
                  <a:tcPr marL="91438" marR="91438" marT="45685" marB="45685" anchor="b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B5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ea typeface="ヒラギノ角ゴ Pro W3" charset="-128"/>
                        </a:rPr>
                        <a:t>Range</a:t>
                      </a:r>
                    </a:p>
                  </a:txBody>
                  <a:tcPr marL="91438" marR="91438" marT="45685" marB="45685" anchor="b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B5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747450038"/>
                  </a:ext>
                </a:extLst>
              </a:tr>
              <a:tr h="747957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ea typeface="ＭＳ 明朝" charset="-128"/>
                        </a:rPr>
                        <a:t>Dental extraction</a:t>
                      </a:r>
                    </a:p>
                  </a:txBody>
                  <a:tcPr marL="91438" marR="91438" marT="45685" marB="45685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b="0" baseline="0" dirty="0">
                          <a:solidFill>
                            <a:schemeClr val="bg1"/>
                          </a:solidFill>
                          <a:latin typeface="+mn-lt"/>
                        </a:rPr>
                        <a:t>3</a:t>
                      </a:r>
                    </a:p>
                  </a:txBody>
                  <a:tcPr marL="91438" marR="91438" marT="45685" marB="45685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b="0" baseline="0" dirty="0">
                          <a:solidFill>
                            <a:schemeClr val="bg1"/>
                          </a:solidFill>
                          <a:latin typeface="+mn-lt"/>
                        </a:rPr>
                        <a:t>2-7</a:t>
                      </a:r>
                    </a:p>
                  </a:txBody>
                  <a:tcPr marL="91438" marR="91438" marT="45685" marB="45685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700" b="0" baseline="0" dirty="0">
                          <a:solidFill>
                            <a:schemeClr val="bg1"/>
                          </a:solidFill>
                          <a:latin typeface="+mn-lt"/>
                        </a:rPr>
                        <a:t>3</a:t>
                      </a:r>
                    </a:p>
                  </a:txBody>
                  <a:tcPr marL="91438" marR="91438" marT="45685" marB="45685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700" b="0" baseline="0" dirty="0">
                          <a:solidFill>
                            <a:schemeClr val="bg1"/>
                          </a:solidFill>
                          <a:latin typeface="+mn-lt"/>
                        </a:rPr>
                        <a:t>2-7</a:t>
                      </a:r>
                    </a:p>
                  </a:txBody>
                  <a:tcPr marL="91438" marR="91438" marT="45685" marB="45685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763602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ea typeface="ＭＳ 明朝" charset="-128"/>
                        </a:rPr>
                        <a:t>Minor surgery</a:t>
                      </a:r>
                    </a:p>
                  </a:txBody>
                  <a:tcPr marL="91438" marR="91438" marT="45685" marB="45685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b="0" baseline="0" dirty="0">
                          <a:solidFill>
                            <a:schemeClr val="bg1"/>
                          </a:solidFill>
                          <a:latin typeface="+mn-lt"/>
                        </a:rPr>
                        <a:t>3</a:t>
                      </a:r>
                    </a:p>
                  </a:txBody>
                  <a:tcPr marL="91438" marR="91438" marT="45685" marB="45685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b="0" baseline="0" dirty="0">
                          <a:solidFill>
                            <a:schemeClr val="bg1"/>
                          </a:solidFill>
                          <a:latin typeface="+mn-lt"/>
                        </a:rPr>
                        <a:t>3-7</a:t>
                      </a:r>
                    </a:p>
                  </a:txBody>
                  <a:tcPr marL="91438" marR="91438" marT="45685" marB="45685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700" b="0" baseline="0" dirty="0">
                          <a:solidFill>
                            <a:schemeClr val="bg1"/>
                          </a:solidFill>
                          <a:latin typeface="+mn-lt"/>
                        </a:rPr>
                        <a:t>3</a:t>
                      </a:r>
                    </a:p>
                  </a:txBody>
                  <a:tcPr marL="91438" marR="91438" marT="45685" marB="45685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700" b="0" baseline="0" dirty="0">
                          <a:solidFill>
                            <a:schemeClr val="bg1"/>
                          </a:solidFill>
                          <a:latin typeface="+mn-lt"/>
                        </a:rPr>
                        <a:t>3-7</a:t>
                      </a:r>
                    </a:p>
                  </a:txBody>
                  <a:tcPr marL="91438" marR="91438" marT="45685" marB="45685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763602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ea typeface="ＭＳ 明朝" charset="-128"/>
                        </a:rPr>
                        <a:t>Major surgery (</a:t>
                      </a:r>
                      <a:r>
                        <a:rPr kumimoji="0" lang="en-US" sz="17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ea typeface="ＭＳ 明朝" charset="-128"/>
                        </a:rPr>
                        <a:t>eg</a:t>
                      </a:r>
                      <a:r>
                        <a:rPr kumimoji="0" lang="en-US" sz="17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ea typeface="ＭＳ 明朝" charset="-128"/>
                        </a:rPr>
                        <a:t>, colectomy)</a:t>
                      </a:r>
                    </a:p>
                  </a:txBody>
                  <a:tcPr marL="91438" marR="91438" marT="45685" marB="45685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b="0" baseline="0" dirty="0">
                          <a:solidFill>
                            <a:schemeClr val="bg1"/>
                          </a:solidFill>
                          <a:latin typeface="+mn-lt"/>
                        </a:rPr>
                        <a:t>7</a:t>
                      </a:r>
                    </a:p>
                  </a:txBody>
                  <a:tcPr marL="91438" marR="91438" marT="45685" marB="45685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b="0" baseline="0" dirty="0">
                          <a:solidFill>
                            <a:schemeClr val="bg1"/>
                          </a:solidFill>
                          <a:latin typeface="+mn-lt"/>
                        </a:rPr>
                        <a:t>3-7</a:t>
                      </a:r>
                    </a:p>
                  </a:txBody>
                  <a:tcPr marL="91438" marR="91438" marT="45685" marB="45685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700" b="0" baseline="0" dirty="0">
                          <a:solidFill>
                            <a:schemeClr val="bg1"/>
                          </a:solidFill>
                          <a:latin typeface="+mn-lt"/>
                        </a:rPr>
                        <a:t>7</a:t>
                      </a:r>
                    </a:p>
                  </a:txBody>
                  <a:tcPr marL="91438" marR="91438" marT="45685" marB="45685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700" b="0" baseline="0" dirty="0">
                          <a:solidFill>
                            <a:schemeClr val="bg1"/>
                          </a:solidFill>
                          <a:latin typeface="+mn-lt"/>
                        </a:rPr>
                        <a:t>3-14</a:t>
                      </a:r>
                    </a:p>
                  </a:txBody>
                  <a:tcPr marL="91438" marR="91438" marT="45685" marB="45685" anchor="ctr" horzOverflow="overflow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79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sp>
        <p:nvSpPr>
          <p:cNvPr id="6" name="Title 6">
            <a:extLst>
              <a:ext uri="{FF2B5EF4-FFF2-40B4-BE49-F238E27FC236}">
                <a16:creationId xmlns:a16="http://schemas.microsoft.com/office/drawing/2014/main" xmlns="" id="{C315BF03-D058-924A-B6CA-A5B425394F26}"/>
              </a:ext>
            </a:extLst>
          </p:cNvPr>
          <p:cNvSpPr txBox="1">
            <a:spLocks/>
          </p:cNvSpPr>
          <p:nvPr/>
        </p:nvSpPr>
        <p:spPr bwMode="auto">
          <a:xfrm>
            <a:off x="798786" y="409941"/>
            <a:ext cx="10646980" cy="8776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>
            <a:lvl1pPr eaLnBrk="0" hangingPunct="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1pPr>
            <a:lvl2pPr marL="37931725" indent="-37474525" eaLnBrk="0" hangingPunct="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2pPr>
            <a:lvl3pPr eaLnBrk="0" hangingPunct="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3pPr>
            <a:lvl4pPr eaLnBrk="0" hangingPunct="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4pPr>
            <a:lvl5pPr eaLnBrk="0" hangingPunct="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9pPr>
          </a:lstStyle>
          <a:p>
            <a:pPr fontAlgn="base">
              <a:spcBef>
                <a:spcPct val="40000"/>
              </a:spcBef>
              <a:spcAft>
                <a:spcPts val="600"/>
              </a:spcAft>
              <a:defRPr/>
            </a:pPr>
            <a:r>
              <a:rPr lang="en-US" sz="2200" baseline="0" dirty="0">
                <a:solidFill>
                  <a:srgbClr val="FDF493"/>
                </a:solidFill>
                <a:latin typeface="Arial" pitchFamily="34" charset="0"/>
              </a:rPr>
              <a:t>For a patient with CLL who is receiving </a:t>
            </a:r>
            <a:r>
              <a:rPr lang="en-US" sz="2200" u="sng" baseline="0" dirty="0">
                <a:solidFill>
                  <a:srgbClr val="FDF493"/>
                </a:solidFill>
                <a:latin typeface="Arial" pitchFamily="34" charset="0"/>
              </a:rPr>
              <a:t>ibrutinib</a:t>
            </a:r>
            <a:r>
              <a:rPr lang="en-US" sz="2200" baseline="0" dirty="0">
                <a:solidFill>
                  <a:srgbClr val="FDF493"/>
                </a:solidFill>
                <a:latin typeface="Arial" pitchFamily="34" charset="0"/>
              </a:rPr>
              <a:t>, how many days prior to a procedure do you discontinue the drug, and how many days after the procedure do you restart it?</a:t>
            </a:r>
          </a:p>
        </p:txBody>
      </p:sp>
      <p:sp>
        <p:nvSpPr>
          <p:cNvPr id="8" name="Title 13"/>
          <p:cNvSpPr>
            <a:spLocks/>
          </p:cNvSpPr>
          <p:nvPr/>
        </p:nvSpPr>
        <p:spPr bwMode="auto">
          <a:xfrm>
            <a:off x="279639" y="6096000"/>
            <a:ext cx="7772400" cy="762000"/>
          </a:xfrm>
          <a:prstGeom prst="rect">
            <a:avLst/>
          </a:prstGeom>
          <a:noFill/>
          <a:ln>
            <a:noFill/>
          </a:ln>
          <a:extLst/>
        </p:spPr>
        <p:txBody>
          <a:bodyPr anchor="ctr"/>
          <a:lstStyle/>
          <a:p>
            <a:pPr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6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ヒラギノ角ゴ Pro W3" charset="-128"/>
              </a:rPr>
              <a:t>N = 24 investigators</a:t>
            </a:r>
          </a:p>
        </p:txBody>
      </p:sp>
    </p:spTree>
    <p:extLst>
      <p:ext uri="{BB962C8B-B14F-4D97-AF65-F5344CB8AC3E}">
        <p14:creationId xmlns:p14="http://schemas.microsoft.com/office/powerpoint/2010/main" val="102188206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Blank Presentation">
  <a:themeElements>
    <a:clrScheme name="">
      <a:dk1>
        <a:srgbClr val="FFFFFF"/>
      </a:dk1>
      <a:lt1>
        <a:srgbClr val="FFFFFF"/>
      </a:lt1>
      <a:dk2>
        <a:srgbClr val="FFFFFF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DADADA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9_Blank Presentation">
  <a:themeElements>
    <a:clrScheme name="">
      <a:dk1>
        <a:srgbClr val="FFFFFF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DADADA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Arial"/>
        <a:ea typeface="ＭＳ Ｐゴシック"/>
        <a:cs typeface="ＭＳ Ｐゴシック"/>
      </a:majorFont>
      <a:minorFont>
        <a:latin typeface="Arial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862A45804C7345BFDE61DA2C172BE7" ma:contentTypeVersion="11" ma:contentTypeDescription="Create a new document." ma:contentTypeScope="" ma:versionID="c1e5b6c2d2a8754b21c7bbc2b5faa79f">
  <xsd:schema xmlns:xsd="http://www.w3.org/2001/XMLSchema" xmlns:xs="http://www.w3.org/2001/XMLSchema" xmlns:p="http://schemas.microsoft.com/office/2006/metadata/properties" xmlns:ns2="96f1686b-f877-4eb8-89ab-3a67a5dc2612" xmlns:ns3="b4104d5b-b872-4636-a728-507be7308f43" targetNamespace="http://schemas.microsoft.com/office/2006/metadata/properties" ma:root="true" ma:fieldsID="9b585255430092292a02c2c7dd64808f" ns2:_="" ns3:_="">
    <xsd:import namespace="96f1686b-f877-4eb8-89ab-3a67a5dc2612"/>
    <xsd:import namespace="b4104d5b-b872-4636-a728-507be7308f4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DateTaken" minOccurs="0"/>
                <xsd:element ref="ns2:MediaServiceLocation" minOccurs="0"/>
                <xsd:element ref="ns3:SharedWithUsers" minOccurs="0"/>
                <xsd:element ref="ns3:SharedWithDetails" minOccurs="0"/>
                <xsd:element ref="ns2:Status" minOccurs="0"/>
                <xsd:element ref="ns2:MediaServiceEventHashCode" minOccurs="0"/>
                <xsd:element ref="ns2:MediaServiceGenerationTim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6f1686b-f877-4eb8-89ab-3a67a5dc261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MediaServiceAutoTags" ma:internalName="MediaServiceAutoTags" ma:readOnly="true">
      <xsd:simpleType>
        <xsd:restriction base="dms:Text"/>
      </xsd:simpleType>
    </xsd:element>
    <xsd:element name="MediaServiceOCR" ma:index="11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3" nillable="true" ma:displayName="MediaServiceLocation" ma:internalName="MediaServiceLocation" ma:readOnly="true">
      <xsd:simpleType>
        <xsd:restriction base="dms:Text"/>
      </xsd:simpleType>
    </xsd:element>
    <xsd:element name="Status" ma:index="16" nillable="true" ma:displayName="Status" ma:internalName="Status">
      <xsd:simpleType>
        <xsd:restriction base="dms:Choice">
          <xsd:enumeration value="Rejected"/>
          <xsd:enumeration value="Approved"/>
        </xsd:restriction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4104d5b-b872-4636-a728-507be7308f43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tatus xmlns="96f1686b-f877-4eb8-89ab-3a67a5dc2612" xsi:nil="true"/>
  </documentManagement>
</p:properties>
</file>

<file path=customXml/itemProps1.xml><?xml version="1.0" encoding="utf-8"?>
<ds:datastoreItem xmlns:ds="http://schemas.openxmlformats.org/officeDocument/2006/customXml" ds:itemID="{B3733578-B3AF-47A4-A770-E871A62F4B48}"/>
</file>

<file path=customXml/itemProps2.xml><?xml version="1.0" encoding="utf-8"?>
<ds:datastoreItem xmlns:ds="http://schemas.openxmlformats.org/officeDocument/2006/customXml" ds:itemID="{B33913CF-329C-429A-8AFC-44C8BAEFFB4F}"/>
</file>

<file path=customXml/itemProps3.xml><?xml version="1.0" encoding="utf-8"?>
<ds:datastoreItem xmlns:ds="http://schemas.openxmlformats.org/officeDocument/2006/customXml" ds:itemID="{B3BBFDA5-B1C4-4A50-8B17-4CF5A0079202}"/>
</file>

<file path=docProps/app.xml><?xml version="1.0" encoding="utf-8"?>
<Properties xmlns="http://schemas.openxmlformats.org/officeDocument/2006/extended-properties" xmlns:vt="http://schemas.openxmlformats.org/officeDocument/2006/docPropsVTypes">
  <TotalTime>10245</TotalTime>
  <Words>2052</Words>
  <Application>Microsoft Macintosh PowerPoint</Application>
  <PresentationFormat>Widescreen</PresentationFormat>
  <Paragraphs>481</Paragraphs>
  <Slides>33</Slides>
  <Notes>18</Notes>
  <HiddenSlides>0</HiddenSlides>
  <MMClips>0</MMClips>
  <ScaleCrop>false</ScaleCrop>
  <HeadingPairs>
    <vt:vector size="6" baseType="variant">
      <vt:variant>
        <vt:lpstr>Fonts Used</vt:lpstr>
      </vt:variant>
      <vt:variant>
        <vt:i4>20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33</vt:i4>
      </vt:variant>
    </vt:vector>
  </HeadingPairs>
  <TitlesOfParts>
    <vt:vector size="56" baseType="lpstr">
      <vt:lpstr>Arial Bold</vt:lpstr>
      <vt:lpstr>ArialMT</vt:lpstr>
      <vt:lpstr>Calibri</vt:lpstr>
      <vt:lpstr>Core Sans N 43 Ex Regular</vt:lpstr>
      <vt:lpstr>DengXian</vt:lpstr>
      <vt:lpstr>Helvetica</vt:lpstr>
      <vt:lpstr>Lucida Grande</vt:lpstr>
      <vt:lpstr>Mangal</vt:lpstr>
      <vt:lpstr>MS PGothic</vt:lpstr>
      <vt:lpstr>ＭＳ Ｐゴシック</vt:lpstr>
      <vt:lpstr>ＭＳ 明朝</vt:lpstr>
      <vt:lpstr>Segoe UI</vt:lpstr>
      <vt:lpstr>Tahoma</vt:lpstr>
      <vt:lpstr>Times New Roman</vt:lpstr>
      <vt:lpstr>Verdana</vt:lpstr>
      <vt:lpstr>Wingdings</vt:lpstr>
      <vt:lpstr>ヒラギノ角ゴ Pro W3</vt:lpstr>
      <vt:lpstr>宋体</vt:lpstr>
      <vt:lpstr>Arial</vt:lpstr>
      <vt:lpstr>Arial</vt:lpstr>
      <vt:lpstr>2_Office Theme</vt:lpstr>
      <vt:lpstr>Blank Presentation</vt:lpstr>
      <vt:lpstr>9_Blank Presentation</vt:lpstr>
      <vt:lpstr>PowerPoint Presentation</vt:lpstr>
      <vt:lpstr>Biological and Clinical Considerations in the Treatment  of Newly Diagnosed CLL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Issues I Consider in Treating CLL</vt:lpstr>
      <vt:lpstr>CLL Front Line Treatment Algorithm 2018 </vt:lpstr>
      <vt:lpstr>CLL Front Line Treatment Algorithm 2018 </vt:lpstr>
      <vt:lpstr>CLL Front Line Treatment Algorithm 2018 </vt:lpstr>
      <vt:lpstr>CLL Front Line Treatment Algorithm 2018 </vt:lpstr>
      <vt:lpstr>CLL Front Line Treatment Algorithm 2018 </vt:lpstr>
      <vt:lpstr>PowerPoint Presentation</vt:lpstr>
      <vt:lpstr>FCR is the current frontline treatment  of choice for fit CLL patients</vt:lpstr>
      <vt:lpstr>IGHV is Predictive for Outcome with FCR</vt:lpstr>
      <vt:lpstr>First-line BR vs FCR (CLL10):  PFS according to treatment group </vt:lpstr>
      <vt:lpstr>Patients With CLL Have a Median Age at Diagnosis  of 72 Years and Most Have Comorbidities</vt:lpstr>
      <vt:lpstr>Treatment goals in CLL are influenced by comorbidities, performance status and age</vt:lpstr>
      <vt:lpstr>Selected standardized tools to evaluate CLL patient fitness</vt:lpstr>
      <vt:lpstr>CLL11: trial design</vt:lpstr>
      <vt:lpstr>CLL11: G + Clb vs Clb monotherapy: PFS1</vt:lpstr>
      <vt:lpstr>CLL11: Phase III, randomized, open-label, multicenter trial in  elderly patients with comorbidities: PFS and OS</vt:lpstr>
      <vt:lpstr>RESONATE-2 Ibrutinib vs chlorambucil: Study Design</vt:lpstr>
      <vt:lpstr>Ibrutinib for first-line treatment of older patients with CLL/SLL:  A 4-year experience from RESONATE-2: PFS</vt:lpstr>
      <vt:lpstr>Ibrutinib for first-line treatment of older patients with CLL/SLL:  RESONATE-2: PFS by del(11q) status and IGHV mutational status </vt:lpstr>
      <vt:lpstr>RESONATE-2: Overall survival </vt:lpstr>
      <vt:lpstr>PowerPoint Presentation</vt:lpstr>
      <vt:lpstr>PowerPoint Presentation</vt:lpstr>
    </vt:vector>
  </TitlesOfParts>
  <Manager/>
  <Company>Research To Practice</Company>
  <LinksUpToDate>false</LinksUpToDate>
  <SharedDoc>false</SharedDoc>
  <HyperlinkBase/>
  <HyperlinksChanged>false</HyperlinksChanged>
  <AppVersion>15.0041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Research To Practice</dc:title>
  <dc:subject/>
  <dc:creator>Research To Practice</dc:creator>
  <cp:keywords/>
  <dc:description/>
  <cp:lastModifiedBy>Microsoft Office User</cp:lastModifiedBy>
  <cp:revision>91</cp:revision>
  <cp:lastPrinted>2018-07-18T19:13:30Z</cp:lastPrinted>
  <dcterms:created xsi:type="dcterms:W3CDTF">2016-11-10T16:15:59Z</dcterms:created>
  <dcterms:modified xsi:type="dcterms:W3CDTF">2018-07-23T16:58:27Z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0x01010018862A45804C7345BFDE61DA2C172BE7</vt:lpwstr>
  </property>
</Properties>
</file>