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s/slide2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0.xml" ContentType="application/vnd.openxmlformats-officedocument.presentationml.slide+xml"/>
  <Override PartName="/ppt/slides/slide25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notesSlides/notesSlide20.xml" ContentType="application/vnd.openxmlformats-officedocument.presentationml.notesSlide+xml"/>
  <Override PartName="/ppt/notesSlides/notesSlide19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notesSlides/notesSlide1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29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30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5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8.xml" ContentType="application/vnd.openxmlformats-officedocument.presentationml.notes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8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9" r:id="rId2"/>
    <p:sldMasterId id="2147483742" r:id="rId3"/>
    <p:sldMasterId id="2147483815" r:id="rId4"/>
    <p:sldMasterId id="2147483873" r:id="rId5"/>
    <p:sldMasterId id="2147483885" r:id="rId6"/>
    <p:sldMasterId id="2147483933" r:id="rId7"/>
  </p:sldMasterIdLst>
  <p:notesMasterIdLst>
    <p:notesMasterId r:id="rId39"/>
  </p:notesMasterIdLst>
  <p:sldIdLst>
    <p:sldId id="895" r:id="rId8"/>
    <p:sldId id="886" r:id="rId9"/>
    <p:sldId id="767" r:id="rId10"/>
    <p:sldId id="887" r:id="rId11"/>
    <p:sldId id="889" r:id="rId12"/>
    <p:sldId id="891" r:id="rId13"/>
    <p:sldId id="892" r:id="rId14"/>
    <p:sldId id="894" r:id="rId15"/>
    <p:sldId id="667" r:id="rId16"/>
    <p:sldId id="823" r:id="rId17"/>
    <p:sldId id="829" r:id="rId18"/>
    <p:sldId id="830" r:id="rId19"/>
    <p:sldId id="832" r:id="rId20"/>
    <p:sldId id="885" r:id="rId21"/>
    <p:sldId id="875" r:id="rId22"/>
    <p:sldId id="833" r:id="rId23"/>
    <p:sldId id="818" r:id="rId24"/>
    <p:sldId id="819" r:id="rId25"/>
    <p:sldId id="834" r:id="rId26"/>
    <p:sldId id="835" r:id="rId27"/>
    <p:sldId id="836" r:id="rId28"/>
    <p:sldId id="837" r:id="rId29"/>
    <p:sldId id="838" r:id="rId30"/>
    <p:sldId id="846" r:id="rId31"/>
    <p:sldId id="848" r:id="rId32"/>
    <p:sldId id="880" r:id="rId33"/>
    <p:sldId id="881" r:id="rId34"/>
    <p:sldId id="852" r:id="rId35"/>
    <p:sldId id="883" r:id="rId36"/>
    <p:sldId id="884" r:id="rId37"/>
    <p:sldId id="793" r:id="rId38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12E"/>
    <a:srgbClr val="0432FF"/>
    <a:srgbClr val="69EC3B"/>
    <a:srgbClr val="9DEC20"/>
    <a:srgbClr val="84FF24"/>
    <a:srgbClr val="ABFF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0"/>
    <p:restoredTop sz="95872"/>
  </p:normalViewPr>
  <p:slideViewPr>
    <p:cSldViewPr snapToGrid="0" snapToObjects="1">
      <p:cViewPr>
        <p:scale>
          <a:sx n="100" d="100"/>
          <a:sy n="100" d="100"/>
        </p:scale>
        <p:origin x="912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9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4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32" Type="http://schemas.openxmlformats.org/officeDocument/2006/relationships/slide" Target="slides/slide25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37" Type="http://schemas.openxmlformats.org/officeDocument/2006/relationships/slide" Target="slides/slide30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5" Type="http://schemas.openxmlformats.org/officeDocument/2006/relationships/slideMaster" Target="slideMasters/slideMaster5.xml"/><Relationship Id="rId36" Type="http://schemas.openxmlformats.org/officeDocument/2006/relationships/slide" Target="slides/slide29.xml"/><Relationship Id="rId15" Type="http://schemas.openxmlformats.org/officeDocument/2006/relationships/slide" Target="slides/slide8.xml"/><Relationship Id="rId31" Type="http://schemas.openxmlformats.org/officeDocument/2006/relationships/slide" Target="slides/slide2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4" Type="http://schemas.openxmlformats.org/officeDocument/2006/relationships/customXml" Target="../customXml/item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30" Type="http://schemas.openxmlformats.org/officeDocument/2006/relationships/slide" Target="slides/slide23.xml"/><Relationship Id="rId9" Type="http://schemas.openxmlformats.org/officeDocument/2006/relationships/slide" Target="slides/slide2.xml"/><Relationship Id="rId35" Type="http://schemas.openxmlformats.org/officeDocument/2006/relationships/slide" Target="slides/slide28.xml"/><Relationship Id="rId14" Type="http://schemas.openxmlformats.org/officeDocument/2006/relationships/slide" Target="slides/slide7.xml"/><Relationship Id="rId43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38" Type="http://schemas.openxmlformats.org/officeDocument/2006/relationships/slide" Target="slides/slide31.xml"/><Relationship Id="rId46" Type="http://schemas.openxmlformats.org/officeDocument/2006/relationships/customXml" Target="../customXml/item3.xml"/><Relationship Id="rId20" Type="http://schemas.openxmlformats.org/officeDocument/2006/relationships/slide" Target="slides/slide13.xml"/><Relationship Id="rId4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5959335062938"/>
          <c:y val="0.0412914560793937"/>
          <c:w val="0.777914711252042"/>
          <c:h val="0.74892241076718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Negative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 Narrow" charset="0"/>
                    <a:ea typeface="Arial Narrow" charset="0"/>
                    <a:cs typeface="Arial Narrow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All 1L patients
(N=32)</c:v>
                </c:pt>
                <c:pt idx="1">
                  <c:v>CR/CRi
(n=23)</c:v>
                </c:pt>
                <c:pt idx="2">
                  <c:v>PR
(n=9)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">
                  <c:v>75.0</c:v>
                </c:pt>
                <c:pt idx="1">
                  <c:v>74.0</c:v>
                </c:pt>
                <c:pt idx="2">
                  <c:v>78.0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D4-405D-A1DB-D16E3A3F5C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Positive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DD5-4BAA-ACF7-F8EC61D36AB4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9DD5-4BAA-ACF7-F8EC61D36AB4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DD5-4BAA-ACF7-F8EC61D36A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 Narrow" charset="0"/>
                    <a:ea typeface="Arial Narrow" charset="0"/>
                    <a:cs typeface="Arial Narrow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All 1L patients
(N=32)</c:v>
                </c:pt>
                <c:pt idx="1">
                  <c:v>CR/CRi
(n=23)</c:v>
                </c:pt>
                <c:pt idx="2">
                  <c:v>PR
(n=9)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19.0</c:v>
                </c:pt>
                <c:pt idx="1">
                  <c:v>17.0</c:v>
                </c:pt>
                <c:pt idx="2">
                  <c:v>22.0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4D4-405D-A1DB-D16E3A3F5C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 Negative22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 Narrow" charset="0"/>
                    <a:ea typeface="Arial Narrow" charset="0"/>
                    <a:cs typeface="Arial Narrow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All 1L patients
(N=32)</c:v>
                </c:pt>
                <c:pt idx="1">
                  <c:v>CR/CRi
(n=23)</c:v>
                </c:pt>
                <c:pt idx="2">
                  <c:v>PR
(n=9)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6.0</c:v>
                </c:pt>
                <c:pt idx="1">
                  <c:v>9.0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C8-4768-8A1B-8C3AA89A16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-56431136"/>
        <c:axId val="-56255536"/>
      </c:barChart>
      <c:catAx>
        <c:axId val="-5643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56255536"/>
        <c:crosses val="autoZero"/>
        <c:auto val="0"/>
        <c:lblAlgn val="ctr"/>
        <c:lblOffset val="100"/>
        <c:noMultiLvlLbl val="0"/>
      </c:catAx>
      <c:valAx>
        <c:axId val="-56255536"/>
        <c:scaling>
          <c:orientation val="minMax"/>
          <c:max val="100.0"/>
        </c:scaling>
        <c:delete val="0"/>
        <c:axPos val="l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 dirty="0"/>
                  <a:t>Patients</a:t>
                </a:r>
                <a:r>
                  <a:rPr lang="en-US" sz="2000" baseline="0" dirty="0"/>
                  <a:t> (%)</a:t>
                </a:r>
                <a:endParaRPr lang="en-US" sz="2000" dirty="0"/>
              </a:p>
            </c:rich>
          </c:tx>
          <c:layout>
            <c:manualLayout>
              <c:xMode val="edge"/>
              <c:yMode val="edge"/>
              <c:x val="0.0605133188050238"/>
              <c:y val="0.194357785910652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56431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AB987-A046-2A45-AA2D-A861B9377AF1}" type="datetimeFigureOut">
              <a:rPr lang="en-US" smtClean="0"/>
              <a:t>7/24/18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CA8A3-609D-2447-86A3-66377BA1C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10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30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355320" y="8872303"/>
            <a:ext cx="258487" cy="273748"/>
          </a:xfrm>
        </p:spPr>
        <p:txBody>
          <a:bodyPr/>
          <a:lstStyle/>
          <a:p>
            <a:fld id="{D1B91364-E1CB-4774-8E30-F81480601F80}" type="slidenum">
              <a:rPr lang="zh-CN" altLang="en-US" smtClean="0">
                <a:solidFill>
                  <a:srgbClr val="000000"/>
                </a:solidFill>
                <a:ea typeface="宋体"/>
              </a:rPr>
              <a:pPr/>
              <a:t>2</a:t>
            </a:fld>
            <a:endParaRPr lang="en-US" altLang="zh-CN" dirty="0">
              <a:solidFill>
                <a:srgbClr val="000000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08380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6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87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1040" y="4722695"/>
            <a:ext cx="5448299" cy="4474130"/>
          </a:xfrm>
          <a:prstGeom prst="rect">
            <a:avLst/>
          </a:prstGeom>
        </p:spPr>
        <p:txBody>
          <a:bodyPr wrap="square" lIns="91420" tIns="91420" rIns="91420" bIns="91420" anchor="t" anchorCtr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99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6913"/>
            <a:ext cx="6188075" cy="348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8E597-E40C-420D-8FFB-08EA9EDBF76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769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39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6913"/>
            <a:ext cx="6188075" cy="348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altLang="ja-JP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8E597-E40C-420D-8FFB-08EA9EDBF76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110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6913"/>
            <a:ext cx="6188075" cy="348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F8E597-E40C-420D-8FFB-08EA9EDBF76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082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446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825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67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014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56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854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64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399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429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C7EE6AA6-3663-4590-8EE6-4A2071D9A978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3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34FC389D-ABE6-409C-B044-6E2B733B6742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4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7BB75B19-4961-418A-A66C-1F59997093CE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B383FED5-FD11-410A-80A0-604BD0ACFD6D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6" name="Rectangle 7"/>
          <p:cNvSpPr txBox="1">
            <a:spLocks noGrp="1" noChangeArrowheads="1"/>
          </p:cNvSpPr>
          <p:nvPr/>
        </p:nvSpPr>
        <p:spPr bwMode="auto">
          <a:xfrm>
            <a:off x="3971926" y="8831266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67" tIns="46585" rIns="93167" bIns="46585" anchor="b"/>
          <a:lstStyle>
            <a:lvl1pPr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9E5E09D-2876-4DD4-BE9E-6B6724F3C6B1}" type="slidenum">
              <a:rPr lang="en-US" altLang="en-US" sz="1200" b="0" baseline="0">
                <a:solidFill>
                  <a:srgbClr val="000000"/>
                </a:solidFill>
                <a:latin typeface="Arial" pitchFamily="34" charset="0"/>
              </a:rPr>
              <a:pPr algn="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 sz="1200" b="0" baseline="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70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defRPr/>
            </a:pPr>
            <a:endParaRPr lang="en-US" altLang="en-US" sz="1000" b="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705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4813" y="695325"/>
            <a:ext cx="6184900" cy="3479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9C1ED-9631-D144-8A4C-183836F8795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9583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CA8A3-609D-2447-86A3-66377BA1CD9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92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.jp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6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46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13" y="213062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388"/>
            <a:ext cx="8534400" cy="1752601"/>
          </a:xfrm>
        </p:spPr>
        <p:txBody>
          <a:bodyPr/>
          <a:lstStyle>
            <a:lvl1pPr marL="0" indent="0" algn="ctr">
              <a:buNone/>
              <a:defRPr/>
            </a:lvl1pPr>
            <a:lvl2pPr marL="454691" indent="0" algn="ctr">
              <a:buNone/>
              <a:defRPr/>
            </a:lvl2pPr>
            <a:lvl3pPr marL="909192" indent="0" algn="ctr">
              <a:buNone/>
              <a:defRPr/>
            </a:lvl3pPr>
            <a:lvl4pPr marL="1363771" indent="0" algn="ctr">
              <a:buNone/>
              <a:defRPr/>
            </a:lvl4pPr>
            <a:lvl5pPr marL="1818357" indent="0" algn="ctr">
              <a:buNone/>
              <a:defRPr/>
            </a:lvl5pPr>
            <a:lvl6pPr marL="2272923" indent="0" algn="ctr">
              <a:buNone/>
              <a:defRPr/>
            </a:lvl6pPr>
            <a:lvl7pPr marL="2727532" indent="0" algn="ctr">
              <a:buNone/>
              <a:defRPr/>
            </a:lvl7pPr>
            <a:lvl8pPr marL="3182135" indent="0" algn="ctr">
              <a:buNone/>
              <a:defRPr/>
            </a:lvl8pPr>
            <a:lvl9pPr marL="363674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3FDD2EAE-CB14-458A-ABEB-D4D168EBE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4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91D9D51-A29E-4B80-A5DB-C17001F4D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73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97" y="4406905"/>
            <a:ext cx="10363200" cy="1362075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97" y="2906904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4691" indent="0">
              <a:buNone/>
              <a:defRPr sz="1800"/>
            </a:lvl2pPr>
            <a:lvl3pPr marL="909192" indent="0">
              <a:buNone/>
              <a:defRPr sz="1700"/>
            </a:lvl3pPr>
            <a:lvl4pPr marL="1363771" indent="0">
              <a:buNone/>
              <a:defRPr sz="1400"/>
            </a:lvl4pPr>
            <a:lvl5pPr marL="1818357" indent="0">
              <a:buNone/>
              <a:defRPr sz="1400"/>
            </a:lvl5pPr>
            <a:lvl6pPr marL="2272923" indent="0">
              <a:buNone/>
              <a:defRPr sz="1400"/>
            </a:lvl6pPr>
            <a:lvl7pPr marL="2727532" indent="0">
              <a:buNone/>
              <a:defRPr sz="1400"/>
            </a:lvl7pPr>
            <a:lvl8pPr marL="3182135" indent="0">
              <a:buNone/>
              <a:defRPr sz="1400"/>
            </a:lvl8pPr>
            <a:lvl9pPr marL="363674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AD72B353-26A3-423A-9161-1F314C3D0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7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1" y="1981212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981212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273C16E6-1C58-448D-842F-3F4B1CF5D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8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837"/>
            <a:ext cx="10972800" cy="114300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30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91" indent="0">
              <a:buNone/>
              <a:defRPr sz="2000" b="1"/>
            </a:lvl2pPr>
            <a:lvl3pPr marL="909192" indent="0">
              <a:buNone/>
              <a:defRPr sz="1800" b="1"/>
            </a:lvl3pPr>
            <a:lvl4pPr marL="1363771" indent="0">
              <a:buNone/>
              <a:defRPr sz="1700" b="1"/>
            </a:lvl4pPr>
            <a:lvl5pPr marL="1818357" indent="0">
              <a:buNone/>
              <a:defRPr sz="1700" b="1"/>
            </a:lvl5pPr>
            <a:lvl6pPr marL="2272923" indent="0">
              <a:buNone/>
              <a:defRPr sz="1700" b="1"/>
            </a:lvl6pPr>
            <a:lvl7pPr marL="2727532" indent="0">
              <a:buNone/>
              <a:defRPr sz="1700" b="1"/>
            </a:lvl7pPr>
            <a:lvl8pPr marL="3182135" indent="0">
              <a:buNone/>
              <a:defRPr sz="1700" b="1"/>
            </a:lvl8pPr>
            <a:lvl9pPr marL="363674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8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30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691" indent="0">
              <a:buNone/>
              <a:defRPr sz="2000" b="1"/>
            </a:lvl2pPr>
            <a:lvl3pPr marL="909192" indent="0">
              <a:buNone/>
              <a:defRPr sz="1800" b="1"/>
            </a:lvl3pPr>
            <a:lvl4pPr marL="1363771" indent="0">
              <a:buNone/>
              <a:defRPr sz="1700" b="1"/>
            </a:lvl4pPr>
            <a:lvl5pPr marL="1818357" indent="0">
              <a:buNone/>
              <a:defRPr sz="1700" b="1"/>
            </a:lvl5pPr>
            <a:lvl6pPr marL="2272923" indent="0">
              <a:buNone/>
              <a:defRPr sz="1700" b="1"/>
            </a:lvl6pPr>
            <a:lvl7pPr marL="2727532" indent="0">
              <a:buNone/>
              <a:defRPr sz="1700" b="1"/>
            </a:lvl7pPr>
            <a:lvl8pPr marL="3182135" indent="0">
              <a:buNone/>
              <a:defRPr sz="1700" b="1"/>
            </a:lvl8pPr>
            <a:lvl9pPr marL="363674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8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FF5A4A6-3CF9-40F1-A02A-7A121ABCCD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1BFF4FD-F606-499B-B4B3-CF7DE1826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4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9DC73901-B538-4CAD-A24B-53067CD5B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49" y="273052"/>
            <a:ext cx="6815667" cy="58531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691" indent="0">
              <a:buNone/>
              <a:defRPr sz="1100"/>
            </a:lvl2pPr>
            <a:lvl3pPr marL="909192" indent="0">
              <a:buNone/>
              <a:defRPr sz="1000"/>
            </a:lvl3pPr>
            <a:lvl4pPr marL="1363771" indent="0">
              <a:buNone/>
              <a:defRPr sz="900"/>
            </a:lvl4pPr>
            <a:lvl5pPr marL="1818357" indent="0">
              <a:buNone/>
              <a:defRPr sz="900"/>
            </a:lvl5pPr>
            <a:lvl6pPr marL="2272923" indent="0">
              <a:buNone/>
              <a:defRPr sz="900"/>
            </a:lvl6pPr>
            <a:lvl7pPr marL="2727532" indent="0">
              <a:buNone/>
              <a:defRPr sz="900"/>
            </a:lvl7pPr>
            <a:lvl8pPr marL="3182135" indent="0">
              <a:buNone/>
              <a:defRPr sz="900"/>
            </a:lvl8pPr>
            <a:lvl9pPr marL="36367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BD63DB2-3C6D-4377-AE32-51BD3435E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5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432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97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84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691" indent="0">
              <a:buNone/>
              <a:defRPr sz="2800"/>
            </a:lvl2pPr>
            <a:lvl3pPr marL="909192" indent="0">
              <a:buNone/>
              <a:defRPr sz="2400"/>
            </a:lvl3pPr>
            <a:lvl4pPr marL="1363771" indent="0">
              <a:buNone/>
              <a:defRPr sz="2000"/>
            </a:lvl4pPr>
            <a:lvl5pPr marL="1818357" indent="0">
              <a:buNone/>
              <a:defRPr sz="2000"/>
            </a:lvl5pPr>
            <a:lvl6pPr marL="2272923" indent="0">
              <a:buNone/>
              <a:defRPr sz="2000"/>
            </a:lvl6pPr>
            <a:lvl7pPr marL="2727532" indent="0">
              <a:buNone/>
              <a:defRPr sz="2000"/>
            </a:lvl7pPr>
            <a:lvl8pPr marL="3182135" indent="0">
              <a:buNone/>
              <a:defRPr sz="2000"/>
            </a:lvl8pPr>
            <a:lvl9pPr marL="363674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4691" indent="0">
              <a:buNone/>
              <a:defRPr sz="1100"/>
            </a:lvl2pPr>
            <a:lvl3pPr marL="909192" indent="0">
              <a:buNone/>
              <a:defRPr sz="1000"/>
            </a:lvl3pPr>
            <a:lvl4pPr marL="1363771" indent="0">
              <a:buNone/>
              <a:defRPr sz="900"/>
            </a:lvl4pPr>
            <a:lvl5pPr marL="1818357" indent="0">
              <a:buNone/>
              <a:defRPr sz="900"/>
            </a:lvl5pPr>
            <a:lvl6pPr marL="2272923" indent="0">
              <a:buNone/>
              <a:defRPr sz="900"/>
            </a:lvl6pPr>
            <a:lvl7pPr marL="2727532" indent="0">
              <a:buNone/>
              <a:defRPr sz="900"/>
            </a:lvl7pPr>
            <a:lvl8pPr marL="3182135" indent="0">
              <a:buNone/>
              <a:defRPr sz="900"/>
            </a:lvl8pPr>
            <a:lvl9pPr marL="36367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EB9DC8ED-5CF2-4B75-AF7F-1521BE6BC8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5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C697286-92CA-4693-A21D-04B2FD9AA4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1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1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 kumimoji="1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32441B7C-A6A7-404A-BB16-DF9830C232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6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771" y="1498599"/>
            <a:ext cx="10917765" cy="4864103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530861"/>
            <a:ext cx="2014304" cy="245724"/>
          </a:xfrm>
        </p:spPr>
        <p:txBody>
          <a:bodyPr wrap="none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76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570255" y="6503691"/>
            <a:ext cx="7738116" cy="245724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3"/>
          </p:nvPr>
        </p:nvSpPr>
        <p:spPr>
          <a:xfrm>
            <a:off x="355600" y="6451601"/>
            <a:ext cx="508000" cy="269875"/>
          </a:xfrm>
        </p:spPr>
        <p:txBody>
          <a:bodyPr lIns="115495" tIns="57768" rIns="115495" bIns="57768"/>
          <a:lstStyle>
            <a:lvl1pPr defTabSz="902292" eaLnBrk="0" fontAlgn="auto" hangingPunct="0">
              <a:spcBef>
                <a:spcPts val="0"/>
              </a:spcBef>
              <a:spcAft>
                <a:spcPts val="0"/>
              </a:spcAft>
              <a:defRPr kumimoji="1" sz="1800">
                <a:solidFill>
                  <a:srgbClr val="FFFFFF"/>
                </a:solidFill>
                <a:latin typeface="Arial"/>
                <a:ea typeface="ＭＳ Ｐゴシック" charset="0"/>
              </a:defRPr>
            </a:lvl1pPr>
          </a:lstStyle>
          <a:p>
            <a:pPr>
              <a:defRPr/>
            </a:pPr>
            <a:fld id="{A099BDBF-51C7-4C9F-BDA2-B3BA249506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88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16596" indent="-214692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36546" indent="-227321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36546" indent="-227321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736980" y="82021"/>
            <a:ext cx="10727141" cy="1143001"/>
          </a:xfrm>
          <a:prstGeom prst="rect">
            <a:avLst/>
          </a:prstGeom>
        </p:spPr>
        <p:txBody>
          <a:bodyPr lIns="90955" tIns="45477" rIns="90955" bIns="45477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321800" y="6562728"/>
            <a:ext cx="2844800" cy="290513"/>
          </a:xfrm>
        </p:spPr>
        <p:txBody>
          <a:bodyPr lIns="90955" tIns="45477" rIns="90955" bIns="45477" rtlCol="0" anchor="ctr"/>
          <a:lstStyle>
            <a:lvl1pPr algn="r" defTabSz="914377" eaLnBrk="0" hangingPunct="0">
              <a:defRPr kumimoji="1" sz="110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defRPr>
            </a:lvl1pPr>
          </a:lstStyle>
          <a:p>
            <a:pPr>
              <a:defRPr/>
            </a:pPr>
            <a:fld id="{843C9B32-5A7D-4BBF-83C1-9B5C814C0B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3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406400"/>
          </a:xfrm>
          <a:prstGeom prst="rect">
            <a:avLst/>
          </a:prstGeom>
          <a:solidFill>
            <a:srgbClr val="7E99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28" tIns="45563" rIns="91128" bIns="45563"/>
          <a:lstStyle>
            <a:lvl1pPr defTabSz="115570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15570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1557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1557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1557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1557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351" b="0">
              <a:solidFill>
                <a:srgbClr val="FFFF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Line 25"/>
          <p:cNvSpPr>
            <a:spLocks noChangeShapeType="1"/>
          </p:cNvSpPr>
          <p:nvPr userDrawn="1"/>
        </p:nvSpPr>
        <p:spPr bwMode="auto">
          <a:xfrm flipH="1" flipV="1">
            <a:off x="0" y="452438"/>
            <a:ext cx="12192000" cy="6351"/>
          </a:xfrm>
          <a:prstGeom prst="line">
            <a:avLst/>
          </a:prstGeom>
          <a:noFill/>
          <a:ln w="127000">
            <a:solidFill>
              <a:srgbClr val="00678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28" tIns="45563" rIns="91128" bIns="45563"/>
          <a:lstStyle/>
          <a:p>
            <a:endParaRPr kumimoji="1" lang="en-US" sz="1351">
              <a:solidFill>
                <a:srgbClr val="FFFFFF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98087" y="1603375"/>
            <a:ext cx="8993717" cy="1276351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602324" y="3222734"/>
            <a:ext cx="8987365" cy="1752601"/>
          </a:xfrm>
        </p:spPr>
        <p:txBody>
          <a:bodyPr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5871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736980" y="81996"/>
            <a:ext cx="10727141" cy="1143001"/>
          </a:xfrm>
          <a:prstGeom prst="rect">
            <a:avLst/>
          </a:prstGeom>
        </p:spPr>
        <p:txBody>
          <a:bodyPr lIns="91128" tIns="45563" rIns="91128" bIns="45563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321800" y="6562728"/>
            <a:ext cx="2844800" cy="290513"/>
          </a:xfrm>
        </p:spPr>
        <p:txBody>
          <a:bodyPr lIns="91128" tIns="45563" rIns="91128" bIns="45563" rtlCol="0" anchor="ctr"/>
          <a:lstStyle>
            <a:lvl1pPr algn="r" defTabSz="914377" eaLnBrk="0" hangingPunct="0">
              <a:defRPr kumimoji="1" sz="1100">
                <a:solidFill>
                  <a:srgbClr val="000000"/>
                </a:solidFill>
                <a:latin typeface="Calibri"/>
                <a:ea typeface="ＭＳ Ｐゴシック" panose="020B0600070205080204" pitchFamily="34" charset="-128"/>
                <a:cs typeface="Calibri"/>
              </a:defRPr>
            </a:lvl1pPr>
          </a:lstStyle>
          <a:p>
            <a:pPr>
              <a:defRPr/>
            </a:pPr>
            <a:fld id="{78A47FA0-994B-4648-A222-53A18E754C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18673" indent="-215123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38868" indent="-227781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38868" indent="-227781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736980" y="81996"/>
            <a:ext cx="10727141" cy="1143001"/>
          </a:xfrm>
          <a:prstGeom prst="rect">
            <a:avLst/>
          </a:prstGeom>
        </p:spPr>
        <p:txBody>
          <a:bodyPr lIns="91128" tIns="45563" rIns="91128" bIns="45563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9321800" y="6562728"/>
            <a:ext cx="2844800" cy="290513"/>
          </a:xfrm>
        </p:spPr>
        <p:txBody>
          <a:bodyPr lIns="91128" tIns="45563" rIns="91128" bIns="45563" rtlCol="0" anchor="ctr"/>
          <a:lstStyle>
            <a:lvl1pPr algn="r" defTabSz="914377" eaLnBrk="0" hangingPunct="0">
              <a:defRPr kumimoji="1" sz="1100">
                <a:solidFill>
                  <a:srgbClr val="000000"/>
                </a:solidFill>
                <a:latin typeface="Calibri"/>
                <a:ea typeface="ＭＳ Ｐゴシック" panose="020B0600070205080204" pitchFamily="34" charset="-128"/>
                <a:cs typeface="Calibri"/>
              </a:defRPr>
            </a:lvl1pPr>
          </a:lstStyle>
          <a:p>
            <a:pPr>
              <a:defRPr/>
            </a:pPr>
            <a:fld id="{32D9C894-F9A7-4DB7-8365-DA0C19AE91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50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6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5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8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57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69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66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47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49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1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0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1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3AB5E8-D4E4-BF43-AEBE-3CB4E664279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4400" y="6497639"/>
            <a:ext cx="914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b="1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66133"/>
            <a:ext cx="10566400" cy="787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2802" y="6248400"/>
            <a:ext cx="10566399" cy="4572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xmlns="" id="{F64E4CD9-9E79-344C-9AE3-42528CDAC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E399B-CC2A-3647-BA03-85A4DDE2E9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79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E594-1671-BF42-BED0-6795A51E4E6A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CF3B-8200-824F-8D0C-4617EF723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09800"/>
            <a:ext cx="508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1176000" cy="762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5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1066800"/>
            <a:ext cx="2590800" cy="5334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066800"/>
            <a:ext cx="7569200" cy="5334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 algn="ctr">
              <a:defRPr sz="360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53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59D2F7D-FC5C-3F46-9C72-E18FC1D7FFE0}" type="slidenum">
              <a:rPr lang="en-GB"/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96EC0D8-CF13-B54F-AABB-1280F8E58F14}" type="slidenum">
              <a:rPr lang="en-GB"/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59D2F7D-FC5C-3F46-9C72-E18FC1D7FFE0}" type="slidenum">
              <a:rPr lang="en-GB"/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65B40A2-B197-3B46-BE14-65D655D54854}" type="slidenum">
              <a:rPr lang="en-US"/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/>
          </a:p>
        </p:txBody>
      </p:sp>
    </p:spTree>
    <p:extLst/>
  </p:cSld>
  <p:clrMapOvr>
    <a:masterClrMapping/>
  </p:clrMapOvr>
  <p:transition spd="slow"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/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3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2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6.xml"/><Relationship Id="rId9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8.xml"/><Relationship Id="rId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78.xml"/><Relationship Id="rId17" Type="http://schemas.openxmlformats.org/officeDocument/2006/relationships/theme" Target="../theme/theme7.xml"/><Relationship Id="rId18" Type="http://schemas.openxmlformats.org/officeDocument/2006/relationships/image" Target="../media/image3.jpg"/><Relationship Id="rId1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9.xml"/><Relationship Id="rId8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6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457189" rtl="0" eaLnBrk="1" latinLnBrk="0" hangingPunct="1">
        <a:spcBef>
          <a:spcPct val="0"/>
        </a:spcBef>
        <a:buNone/>
        <a:defRPr sz="4400" b="1" kern="1200">
          <a:solidFill>
            <a:srgbClr val="0432FF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49" tIns="45474" rIns="90949" bIns="454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defTabSz="1156990" eaLnBrk="1" hangingPunct="1">
              <a:defRPr kumimoji="0" sz="1400" b="0">
                <a:solidFill>
                  <a:srgbClr val="FFFFFF"/>
                </a:solidFill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algn="ctr" defTabSz="1156990" eaLnBrk="1" hangingPunct="1">
              <a:defRPr kumimoji="0" sz="1400" b="0">
                <a:solidFill>
                  <a:srgbClr val="FFFFFF"/>
                </a:solidFill>
                <a:latin typeface="Times New Roman" pitchFamily="18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algn="r" defTabSz="1156990" eaLnBrk="1" hangingPunct="1">
              <a:defRPr kumimoji="0" sz="1400" b="0">
                <a:solidFill>
                  <a:srgbClr val="FFFFFF"/>
                </a:solidFill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1B498BC2-A3FA-4ED2-938F-1520481CD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998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4691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09192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63771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18357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34954" indent="-334954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33407" indent="-279393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31860" indent="-22224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585874" indent="-222245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41474" indent="-222245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00247" indent="-227308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54815" indent="-227308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09417" indent="-227308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63965" indent="-227308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691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192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771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357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2923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7532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2135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6740" algn="l" defTabSz="90919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E3688-2271-464D-A138-EDCA9359B2B4}" type="datetimeFigureOut">
              <a:rPr lang="en-GB" smtClean="0"/>
              <a:t>24/07/2018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C7BD4-6BC1-4E89-827C-5066F827F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30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A7D9A75B-AB59-2B4D-A532-A79419F287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165100"/>
            <a:ext cx="10566400" cy="787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E4CB9C1E-1C37-E847-9A77-3A6DA572A9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0" y="1676400"/>
            <a:ext cx="10566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xmlns="" id="{0F1D3839-3FAC-C045-A184-FCB60609CA8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800" y="1066800"/>
            <a:ext cx="10566400" cy="0"/>
          </a:xfrm>
          <a:prstGeom prst="line">
            <a:avLst/>
          </a:prstGeom>
          <a:noFill/>
          <a:ln w="53975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351"/>
          </a:p>
        </p:txBody>
      </p:sp>
      <p:sp>
        <p:nvSpPr>
          <p:cNvPr id="1029" name="Line 25">
            <a:extLst>
              <a:ext uri="{FF2B5EF4-FFF2-40B4-BE49-F238E27FC236}">
                <a16:creationId xmlns:a16="http://schemas.microsoft.com/office/drawing/2014/main" xmlns="" id="{0B84FFC1-B69D-4242-843C-6680B52E386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12800" y="1143000"/>
            <a:ext cx="10566400" cy="0"/>
          </a:xfrm>
          <a:prstGeom prst="line">
            <a:avLst/>
          </a:prstGeom>
          <a:noFill/>
          <a:ln w="53975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351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6468B81-6F91-4B4D-ADC8-3ABE9DD2CA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2" y="6492876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3CCB424-2F14-5146-8F21-66EA2F79B0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TextBox 6">
            <a:extLst>
              <a:ext uri="{FF2B5EF4-FFF2-40B4-BE49-F238E27FC236}">
                <a16:creationId xmlns:a16="http://schemas.microsoft.com/office/drawing/2014/main" xmlns="" id="{96C0E73A-D51E-4DCC-8216-B559F6A87B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4400" y="6497639"/>
            <a:ext cx="914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 b="1">
              <a:solidFill>
                <a:srgbClr val="000000"/>
              </a:solidFill>
            </a:endParaRPr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xmlns="" id="{32AB5EE1-5ED4-44D7-A4BD-91D72AB67E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4400" y="6407152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7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18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377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566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Font typeface="Symbol" pitchFamily="2" charset="2"/>
        <a:buChar char="¨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B2460-99D6-094C-9B27-CD3F386E32B2}" type="datetimeFigureOut">
              <a:rPr lang="en-US" smtClean="0"/>
              <a:t>7/24/18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344CF-0F3C-A547-B5F8-08070EC57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1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2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RTP_SlidePlain-ASCO12_v1f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200467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295400"/>
            <a:ext cx="10363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E51C8C1-6F5B-AE47-94EA-3A55EFA8C77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549083" y="6324601"/>
            <a:ext cx="1457036" cy="41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7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1" charset="0"/>
          <a:ea typeface="ヒラギノ角ゴ Pro W3" charset="-128"/>
          <a:cs typeface="ヒラギノ角ゴ Pro W3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FFFFFF"/>
          </a:solidFill>
          <a:latin typeface="Arial" pitchFamily="1" charset="0"/>
          <a:ea typeface="ヒラギノ角ゴ Pro W3" charset="-128"/>
          <a:cs typeface="ヒラギノ角ゴ Pro W3" charset="-128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Bold" pitchFamily="-111" charset="0"/>
        </a:defRPr>
      </a:lvl9pPr>
    </p:titleStyle>
    <p:bodyStyle>
      <a:lvl1pPr marL="342891" indent="-342891" algn="l" rtl="0" eaLnBrk="0" fontAlgn="base" hangingPunct="0">
        <a:spcBef>
          <a:spcPts val="1675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32" indent="-285744" algn="l" rtl="0" eaLnBrk="0" fontAlgn="base" hangingPunct="0">
        <a:spcBef>
          <a:spcPts val="1675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ヒラギノ角ゴ Pro W3" charset="-128"/>
          <a:cs typeface="ヒラギノ角ゴ Pro W3" charset="0"/>
        </a:defRPr>
      </a:lvl2pPr>
      <a:lvl3pPr marL="1142971" indent="-228594" algn="l" rtl="0" eaLnBrk="0" fontAlgn="base" hangingPunct="0">
        <a:spcBef>
          <a:spcPts val="1675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3pPr>
      <a:lvl4pPr marL="1600160" indent="-228594" algn="l" rtl="0" eaLnBrk="0" fontAlgn="base" hangingPunct="0">
        <a:spcBef>
          <a:spcPts val="1675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349" indent="-228594" algn="l" rtl="0" eaLnBrk="0" fontAlgn="base" hangingPunct="0">
        <a:spcBef>
          <a:spcPts val="1675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pitchFamily="34" charset="-128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500">
          <a:solidFill>
            <a:srgbClr val="CDE7F3"/>
          </a:solidFill>
          <a:latin typeface="+mn-lt"/>
          <a:ea typeface="ヒラギノ角ゴ Pro W3" charset="-128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96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  <p:sldLayoutId id="2147483945" r:id="rId12"/>
    <p:sldLayoutId id="2147483946" r:id="rId13"/>
    <p:sldLayoutId id="2147483947" r:id="rId14"/>
    <p:sldLayoutId id="2147483948" r:id="rId15"/>
    <p:sldLayoutId id="2147483949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8.tiff"/><Relationship Id="rId5" Type="http://schemas.openxmlformats.org/officeDocument/2006/relationships/image" Target="../media/image19.emf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23.tiff"/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5.xml"/><Relationship Id="rId3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2180493" y="254464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actual</a:t>
            </a:r>
            <a:b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srgbClr val="FFFFFF"/>
                </a:solidFill>
                <a:latin typeface="Arial"/>
                <a:cs typeface="Arial"/>
              </a:rPr>
              <a:t>live </a:t>
            </a:r>
            <a:r>
              <a:rPr lang="en-US" sz="2600" b="1" dirty="0">
                <a:solidFill>
                  <a:srgbClr val="FFFFFF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3777617"/>
      </p:ext>
    </p:extLst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16A34-295D-4C47-9D21-5736CE7FE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5B1F5E-D8AA-884D-ACB4-DA7446DC8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2" y="1836065"/>
            <a:ext cx="11369233" cy="4351339"/>
          </a:xfrm>
        </p:spPr>
        <p:txBody>
          <a:bodyPr>
            <a:noAutofit/>
          </a:bodyPr>
          <a:lstStyle/>
          <a:p>
            <a:r>
              <a:rPr lang="en-US" sz="3600" dirty="0"/>
              <a:t>BTK-inhibitors ±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Ibrutinib + anti-ROR1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Venetoclax +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Bcl-2 inhibitor (venetoclax)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venetoclax + anti-CD20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chemo-immunotherapy and ibrutinib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8F6123B-C237-6149-842F-77A814AC3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93" y="0"/>
            <a:ext cx="4535424" cy="243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7D5F894-8D35-0441-BE5A-DE636909875A}"/>
              </a:ext>
            </a:extLst>
          </p:cNvPr>
          <p:cNvSpPr/>
          <p:nvPr/>
        </p:nvSpPr>
        <p:spPr>
          <a:xfrm>
            <a:off x="614422" y="1844489"/>
            <a:ext cx="6328685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88D6256-AE10-E64B-A704-8BC2ED074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347" y="4859760"/>
            <a:ext cx="186998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2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DB338E8-62DE-6849-981D-5F47E5897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Summary BTK-inhibitors ± Anti-CD20 mAb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8205273-BDEB-804D-98B3-71AD193BD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452" y="877996"/>
            <a:ext cx="10515600" cy="5532437"/>
          </a:xfrm>
        </p:spPr>
        <p:txBody>
          <a:bodyPr>
            <a:normAutofit fontScale="92500"/>
          </a:bodyPr>
          <a:lstStyle/>
          <a:p>
            <a:pPr>
              <a:spcBef>
                <a:spcPts val="2400"/>
              </a:spcBef>
            </a:pPr>
            <a:r>
              <a:rPr lang="en-US" sz="3467" dirty="0">
                <a:latin typeface="Arial" panose="020B0604020202020204" pitchFamily="34" charset="0"/>
                <a:cs typeface="Arial" panose="020B0604020202020204" pitchFamily="34" charset="0"/>
              </a:rPr>
              <a:t>Rituximab combined with ibrutinib attenuates lymphocytosis upon initiation, but does not impact on response rate, progression-free survival, or overall survival</a:t>
            </a:r>
          </a:p>
          <a:p>
            <a:pPr>
              <a:spcBef>
                <a:spcPts val="3200"/>
              </a:spcBef>
            </a:pPr>
            <a:r>
              <a:rPr lang="en-US" sz="3467" dirty="0">
                <a:latin typeface="Arial" panose="020B0604020202020204" pitchFamily="34" charset="0"/>
                <a:cs typeface="Arial" panose="020B0604020202020204" pitchFamily="34" charset="0"/>
              </a:rPr>
              <a:t>Obinutuzumab combined with ibrutinib also attenuates lymphocytosis, but also does not improve ibrutinib’s low rate of achieving a CR with undetectable MRD, even in treatment-naïve patients</a:t>
            </a:r>
          </a:p>
          <a:p>
            <a:pPr>
              <a:spcBef>
                <a:spcPts val="3200"/>
              </a:spcBef>
            </a:pPr>
            <a:r>
              <a:rPr lang="en-US" sz="3467" dirty="0">
                <a:latin typeface="Arial" panose="020B0604020202020204" pitchFamily="34" charset="0"/>
                <a:cs typeface="Arial" panose="020B0604020202020204" pitchFamily="34" charset="0"/>
              </a:rPr>
              <a:t>It is uncertain whether obinutuzumab will improve the outcome of patients treated with acalabrutinib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5C6872B-0798-334A-B93C-4CE66B4C7D3E}"/>
              </a:ext>
            </a:extLst>
          </p:cNvPr>
          <p:cNvSpPr txBox="1"/>
          <p:nvPr/>
        </p:nvSpPr>
        <p:spPr>
          <a:xfrm>
            <a:off x="1" y="6144919"/>
            <a:ext cx="3426707" cy="7076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>
              <a:defRPr/>
            </a:pPr>
            <a:r>
              <a:rPr lang="en-US" sz="133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Burger, JA et al. ASH 2017, Abstract #427</a:t>
            </a:r>
          </a:p>
          <a:p>
            <a:pPr defTabSz="457189">
              <a:defRPr/>
            </a:pPr>
            <a:r>
              <a:rPr lang="en-US" sz="1333" dirty="0" err="1">
                <a:solidFill>
                  <a:srgbClr val="292934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Michallet</a:t>
            </a:r>
            <a:r>
              <a:rPr lang="en-US" sz="1333" dirty="0">
                <a:solidFill>
                  <a:srgbClr val="292934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A et al. ASH 2017, Abstract #497</a:t>
            </a:r>
          </a:p>
          <a:p>
            <a:pPr defTabSz="457189">
              <a:defRPr/>
            </a:pPr>
            <a:r>
              <a:rPr lang="en-US" sz="1333" dirty="0" err="1">
                <a:solidFill>
                  <a:prstClr val="black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Woyach</a:t>
            </a:r>
            <a:r>
              <a:rPr lang="en-US" sz="1333" dirty="0">
                <a:solidFill>
                  <a:prstClr val="black"/>
                </a:solidFill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, J et al. ASH 2017, Abstract #432</a:t>
            </a:r>
          </a:p>
        </p:txBody>
      </p:sp>
    </p:spTree>
    <p:extLst>
      <p:ext uri="{BB962C8B-B14F-4D97-AF65-F5344CB8AC3E}">
        <p14:creationId xmlns:p14="http://schemas.microsoft.com/office/powerpoint/2010/main" val="328247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16A34-295D-4C47-9D21-5736CE7FE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5B1F5E-D8AA-884D-ACB4-DA7446DC8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2" y="1836065"/>
            <a:ext cx="11369233" cy="4351339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BTK-inhibitors ±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Ibrutinib + anti-ROR1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Venetoclax +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Bcl-2 inhibitor (venetoclax)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venetoclax + anti-CD20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chemo-immunotherapy and ibrutinib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8F6123B-C237-6149-842F-77A814AC3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93" y="0"/>
            <a:ext cx="4535424" cy="2438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0F28000-9733-3145-94AC-ABEC8B002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347" y="4859760"/>
            <a:ext cx="1869989" cy="18288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52646C2-B985-5A40-898D-90A0F7A853ED}"/>
              </a:ext>
            </a:extLst>
          </p:cNvPr>
          <p:cNvSpPr/>
          <p:nvPr/>
        </p:nvSpPr>
        <p:spPr>
          <a:xfrm>
            <a:off x="614422" y="2574044"/>
            <a:ext cx="6328685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3909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43C28CD-923E-6446-B362-89E1DA3DD031}"/>
              </a:ext>
            </a:extLst>
          </p:cNvPr>
          <p:cNvGrpSpPr/>
          <p:nvPr/>
        </p:nvGrpSpPr>
        <p:grpSpPr>
          <a:xfrm>
            <a:off x="8128407" y="928779"/>
            <a:ext cx="3981262" cy="5391881"/>
            <a:chOff x="6540033" y="1206954"/>
            <a:chExt cx="2280604" cy="300713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C728BE53-1656-4C4F-8C82-A86F3084E84D}"/>
                </a:ext>
              </a:extLst>
            </p:cNvPr>
            <p:cNvGrpSpPr/>
            <p:nvPr/>
          </p:nvGrpSpPr>
          <p:grpSpPr>
            <a:xfrm>
              <a:off x="6850327" y="1206954"/>
              <a:ext cx="1849580" cy="3007139"/>
              <a:chOff x="4474449" y="1345130"/>
              <a:chExt cx="2691124" cy="3429007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xmlns="" id="{FC1495AA-08FB-F04B-A72A-E186FBA1DB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srgbClr val="70AD47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30000" contrast="6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74449" y="1345130"/>
                <a:ext cx="505969" cy="342900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6" name="CD40 label">
                <a:extLst>
                  <a:ext uri="{FF2B5EF4-FFF2-40B4-BE49-F238E27FC236}">
                    <a16:creationId xmlns:a16="http://schemas.microsoft.com/office/drawing/2014/main" xmlns="" id="{AF8E223E-1B38-9A47-A1CC-A8C352924108}"/>
                  </a:ext>
                </a:extLst>
              </p:cNvPr>
              <p:cNvSpPr txBox="1"/>
              <p:nvPr/>
            </p:nvSpPr>
            <p:spPr>
              <a:xfrm>
                <a:off x="4855559" y="1590608"/>
                <a:ext cx="2052447" cy="33274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 Ig (Immunoglobulin domain)</a:t>
                </a:r>
              </a:p>
              <a:p>
                <a:pPr defTabSz="1007605">
                  <a:defRPr/>
                </a:pPr>
                <a:endParaRPr lang="en-US" sz="1400" kern="0" dirty="0">
                  <a:solidFill>
                    <a:prstClr val="black"/>
                  </a:solidFill>
                  <a:latin typeface="Calibri" panose="020F0502020204030204"/>
                  <a:ea typeface="Verdana" pitchFamily="34" charset="0"/>
                  <a:cs typeface="Arial" pitchFamily="34" charset="0"/>
                </a:endParaRPr>
              </a:p>
            </p:txBody>
          </p:sp>
          <p:sp>
            <p:nvSpPr>
              <p:cNvPr id="37" name="CD40 label">
                <a:extLst>
                  <a:ext uri="{FF2B5EF4-FFF2-40B4-BE49-F238E27FC236}">
                    <a16:creationId xmlns:a16="http://schemas.microsoft.com/office/drawing/2014/main" xmlns="" id="{84F9CE54-08AA-A648-9D16-F0A3C9EF8E4F}"/>
                  </a:ext>
                </a:extLst>
              </p:cNvPr>
              <p:cNvSpPr txBox="1"/>
              <p:nvPr/>
            </p:nvSpPr>
            <p:spPr>
              <a:xfrm>
                <a:off x="4515944" y="2208728"/>
                <a:ext cx="2649629" cy="19573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 CRD (Cysteine-rich domain)</a:t>
                </a:r>
              </a:p>
            </p:txBody>
          </p:sp>
          <p:sp>
            <p:nvSpPr>
              <p:cNvPr id="38" name="CD40 label">
                <a:extLst>
                  <a:ext uri="{FF2B5EF4-FFF2-40B4-BE49-F238E27FC236}">
                    <a16:creationId xmlns:a16="http://schemas.microsoft.com/office/drawing/2014/main" xmlns="" id="{930F20F1-9F86-CA42-9C93-21669D51140C}"/>
                  </a:ext>
                </a:extLst>
              </p:cNvPr>
              <p:cNvSpPr txBox="1"/>
              <p:nvPr/>
            </p:nvSpPr>
            <p:spPr>
              <a:xfrm>
                <a:off x="4515945" y="2647206"/>
                <a:ext cx="1495312" cy="19573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 Kr (Kringle domain)</a:t>
                </a:r>
              </a:p>
            </p:txBody>
          </p:sp>
          <p:sp>
            <p:nvSpPr>
              <p:cNvPr id="39" name="CD40 label">
                <a:extLst>
                  <a:ext uri="{FF2B5EF4-FFF2-40B4-BE49-F238E27FC236}">
                    <a16:creationId xmlns:a16="http://schemas.microsoft.com/office/drawing/2014/main" xmlns="" id="{FC47F9D1-6446-964C-9061-84F070F30B80}"/>
                  </a:ext>
                </a:extLst>
              </p:cNvPr>
              <p:cNvSpPr txBox="1"/>
              <p:nvPr/>
            </p:nvSpPr>
            <p:spPr>
              <a:xfrm>
                <a:off x="4515945" y="3777625"/>
                <a:ext cx="2336510" cy="19573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 TK (Kinase domain)</a:t>
                </a:r>
              </a:p>
            </p:txBody>
          </p:sp>
          <p:sp>
            <p:nvSpPr>
              <p:cNvPr id="40" name="CD40 label">
                <a:extLst>
                  <a:ext uri="{FF2B5EF4-FFF2-40B4-BE49-F238E27FC236}">
                    <a16:creationId xmlns:a16="http://schemas.microsoft.com/office/drawing/2014/main" xmlns="" id="{1467B7E4-DA07-7D44-BF3B-324BA08D2665}"/>
                  </a:ext>
                </a:extLst>
              </p:cNvPr>
              <p:cNvSpPr txBox="1"/>
              <p:nvPr/>
            </p:nvSpPr>
            <p:spPr>
              <a:xfrm>
                <a:off x="4531587" y="4113193"/>
                <a:ext cx="779187" cy="19573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 Ser/Thr</a:t>
                </a:r>
              </a:p>
            </p:txBody>
          </p:sp>
          <p:sp>
            <p:nvSpPr>
              <p:cNvPr id="41" name="CD40 label">
                <a:extLst>
                  <a:ext uri="{FF2B5EF4-FFF2-40B4-BE49-F238E27FC236}">
                    <a16:creationId xmlns:a16="http://schemas.microsoft.com/office/drawing/2014/main" xmlns="" id="{DC825139-7076-4B46-8584-CDE9FB30E2E9}"/>
                  </a:ext>
                </a:extLst>
              </p:cNvPr>
              <p:cNvSpPr txBox="1"/>
              <p:nvPr/>
            </p:nvSpPr>
            <p:spPr>
              <a:xfrm>
                <a:off x="4531587" y="4333963"/>
                <a:ext cx="1898800" cy="19573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</a:t>
                </a:r>
                <a:r>
                  <a:rPr lang="en-US" sz="14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 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PRD (Proline-rich domain)</a:t>
                </a:r>
              </a:p>
            </p:txBody>
          </p:sp>
          <p:sp>
            <p:nvSpPr>
              <p:cNvPr id="42" name="CD40 label">
                <a:extLst>
                  <a:ext uri="{FF2B5EF4-FFF2-40B4-BE49-F238E27FC236}">
                    <a16:creationId xmlns:a16="http://schemas.microsoft.com/office/drawing/2014/main" xmlns="" id="{B019DF55-9DD6-1341-993C-F9EB82033888}"/>
                  </a:ext>
                </a:extLst>
              </p:cNvPr>
              <p:cNvSpPr txBox="1"/>
              <p:nvPr/>
            </p:nvSpPr>
            <p:spPr>
              <a:xfrm>
                <a:off x="4515945" y="4534836"/>
                <a:ext cx="779187" cy="19573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sz="1600"/>
                </a:lvl1pPr>
              </a:lstStyle>
              <a:p>
                <a:pPr defTabSz="1007605">
                  <a:defRPr/>
                </a:pP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―</a:t>
                </a:r>
                <a:r>
                  <a:rPr lang="en-US" sz="1400" kern="0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 </a:t>
                </a:r>
                <a:r>
                  <a:rPr lang="en-US" sz="1400" kern="0" dirty="0">
                    <a:solidFill>
                      <a:prstClr val="black"/>
                    </a:solidFill>
                    <a:latin typeface="Calibri" panose="020F0502020204030204"/>
                    <a:ea typeface="Verdana" pitchFamily="34" charset="0"/>
                    <a:cs typeface="Arial" pitchFamily="34" charset="0"/>
                  </a:rPr>
                  <a:t>Ser/Thr</a:t>
                </a:r>
              </a:p>
            </p:txBody>
          </p:sp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DD2670CC-3401-4045-A5A1-ECBC3AEC8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0033" y="2681871"/>
              <a:ext cx="1614897" cy="9144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D9144C84-F6B0-B144-874E-B0AD63894998}"/>
                </a:ext>
              </a:extLst>
            </p:cNvPr>
            <p:cNvSpPr txBox="1"/>
            <p:nvPr/>
          </p:nvSpPr>
          <p:spPr>
            <a:xfrm>
              <a:off x="8108794" y="2578009"/>
              <a:ext cx="711843" cy="291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Plasma Membrane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1CEC2B2-968B-9D43-87D8-4C254EB0C0CF}"/>
              </a:ext>
            </a:extLst>
          </p:cNvPr>
          <p:cNvGrpSpPr/>
          <p:nvPr/>
        </p:nvGrpSpPr>
        <p:grpSpPr>
          <a:xfrm>
            <a:off x="8059169" y="647972"/>
            <a:ext cx="4091258" cy="6120109"/>
            <a:chOff x="6115025" y="537357"/>
            <a:chExt cx="3068443" cy="459008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0FC644BB-B3C8-CD48-94D5-082BC782BDC8}"/>
                </a:ext>
              </a:extLst>
            </p:cNvPr>
            <p:cNvGrpSpPr/>
            <p:nvPr/>
          </p:nvGrpSpPr>
          <p:grpSpPr>
            <a:xfrm>
              <a:off x="6115025" y="537357"/>
              <a:ext cx="3068443" cy="4590082"/>
              <a:chOff x="6115025" y="537357"/>
              <a:chExt cx="3068443" cy="4590082"/>
            </a:xfrm>
          </p:grpSpPr>
          <p:pic>
            <p:nvPicPr>
              <p:cNvPr id="500" name="Picture 499">
                <a:extLst>
                  <a:ext uri="{FF2B5EF4-FFF2-40B4-BE49-F238E27FC236}">
                    <a16:creationId xmlns:a16="http://schemas.microsoft.com/office/drawing/2014/main" xmlns="" id="{B1E6524C-58D4-9D44-836F-56321145B3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62227" y="2473356"/>
                <a:ext cx="2775801" cy="2334028"/>
              </a:xfrm>
              <a:prstGeom prst="rect">
                <a:avLst/>
              </a:prstGeom>
            </p:spPr>
          </p:pic>
          <p:sp>
            <p:nvSpPr>
              <p:cNvPr id="501" name="Rectangle 500">
                <a:extLst>
                  <a:ext uri="{FF2B5EF4-FFF2-40B4-BE49-F238E27FC236}">
                    <a16:creationId xmlns:a16="http://schemas.microsoft.com/office/drawing/2014/main" xmlns="" id="{264270C7-96A7-6840-B981-1DEAA80F9608}"/>
                  </a:ext>
                </a:extLst>
              </p:cNvPr>
              <p:cNvSpPr/>
              <p:nvPr/>
            </p:nvSpPr>
            <p:spPr>
              <a:xfrm>
                <a:off x="8613498" y="4109501"/>
                <a:ext cx="175408" cy="1388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06" name="TextBox 505">
                <a:extLst>
                  <a:ext uri="{FF2B5EF4-FFF2-40B4-BE49-F238E27FC236}">
                    <a16:creationId xmlns:a16="http://schemas.microsoft.com/office/drawing/2014/main" xmlns="" id="{25A6D260-9137-9145-A9A9-D5029D5A88F6}"/>
                  </a:ext>
                </a:extLst>
              </p:cNvPr>
              <p:cNvSpPr txBox="1"/>
              <p:nvPr/>
            </p:nvSpPr>
            <p:spPr>
              <a:xfrm rot="16200000">
                <a:off x="4919646" y="3556966"/>
                <a:ext cx="2794697" cy="3462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/>
                  <a:t>Treatment-free Survival</a:t>
                </a:r>
              </a:p>
            </p:txBody>
          </p:sp>
          <p:sp>
            <p:nvSpPr>
              <p:cNvPr id="507" name="Rectangle 506">
                <a:extLst>
                  <a:ext uri="{FF2B5EF4-FFF2-40B4-BE49-F238E27FC236}">
                    <a16:creationId xmlns:a16="http://schemas.microsoft.com/office/drawing/2014/main" xmlns="" id="{630255BD-EFE8-E041-BBB1-26AB544B700D}"/>
                  </a:ext>
                </a:extLst>
              </p:cNvPr>
              <p:cNvSpPr/>
              <p:nvPr/>
            </p:nvSpPr>
            <p:spPr>
              <a:xfrm>
                <a:off x="7083699" y="2562793"/>
                <a:ext cx="1309821" cy="43071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508" name="TextBox 507">
                <a:extLst>
                  <a:ext uri="{FF2B5EF4-FFF2-40B4-BE49-F238E27FC236}">
                    <a16:creationId xmlns:a16="http://schemas.microsoft.com/office/drawing/2014/main" xmlns="" id="{8550E808-4AA1-834D-BBB9-9F4D833C0518}"/>
                  </a:ext>
                </a:extLst>
              </p:cNvPr>
              <p:cNvSpPr txBox="1"/>
              <p:nvPr/>
            </p:nvSpPr>
            <p:spPr>
              <a:xfrm>
                <a:off x="7720374" y="2768331"/>
                <a:ext cx="1463094" cy="9002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latin typeface="Arial Narrow" panose="020B0604020202020204" pitchFamily="34" charset="0"/>
                    <a:cs typeface="Arial Narrow" panose="020B0604020202020204" pitchFamily="34" charset="0"/>
                  </a:rPr>
                  <a:t>PFS after cirmtuzumab in R/R CLL</a:t>
                </a:r>
              </a:p>
            </p:txBody>
          </p:sp>
          <p:grpSp>
            <p:nvGrpSpPr>
              <p:cNvPr id="474" name="Group 473">
                <a:extLst>
                  <a:ext uri="{FF2B5EF4-FFF2-40B4-BE49-F238E27FC236}">
                    <a16:creationId xmlns:a16="http://schemas.microsoft.com/office/drawing/2014/main" xmlns="" id="{184F4FD9-DDEC-BF43-B685-A0D83A47C8C9}"/>
                  </a:ext>
                </a:extLst>
              </p:cNvPr>
              <p:cNvGrpSpPr/>
              <p:nvPr/>
            </p:nvGrpSpPr>
            <p:grpSpPr>
              <a:xfrm>
                <a:off x="6115025" y="537357"/>
                <a:ext cx="2884072" cy="2190280"/>
                <a:chOff x="4431751" y="3252505"/>
                <a:chExt cx="4554230" cy="2920373"/>
              </a:xfrm>
            </p:grpSpPr>
            <p:grpSp>
              <p:nvGrpSpPr>
                <p:cNvPr id="475" name="Group 474">
                  <a:extLst>
                    <a:ext uri="{FF2B5EF4-FFF2-40B4-BE49-F238E27FC236}">
                      <a16:creationId xmlns:a16="http://schemas.microsoft.com/office/drawing/2014/main" xmlns="" id="{C11F4C22-A391-564F-9167-98AD688C1CBF}"/>
                    </a:ext>
                  </a:extLst>
                </p:cNvPr>
                <p:cNvGrpSpPr/>
                <p:nvPr/>
              </p:nvGrpSpPr>
              <p:grpSpPr>
                <a:xfrm>
                  <a:off x="4431751" y="3252505"/>
                  <a:ext cx="4554230" cy="2920373"/>
                  <a:chOff x="4247464" y="3092580"/>
                  <a:chExt cx="4554230" cy="2920373"/>
                </a:xfrm>
              </p:grpSpPr>
              <p:pic>
                <p:nvPicPr>
                  <p:cNvPr id="477" name="Picture 476">
                    <a:extLst>
                      <a:ext uri="{FF2B5EF4-FFF2-40B4-BE49-F238E27FC236}">
                        <a16:creationId xmlns:a16="http://schemas.microsoft.com/office/drawing/2014/main" xmlns="" id="{00558EC2-4699-414D-A743-F3008D31892E}"/>
                      </a:ext>
                    </a:extLst>
                  </p:cNvPr>
                  <p:cNvPicPr/>
                  <p:nvPr/>
                </p:nvPicPr>
                <p:blipFill rotWithShape="1"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4450412" y="3092580"/>
                    <a:ext cx="4351282" cy="2920373"/>
                  </a:xfrm>
                  <a:prstGeom prst="rect">
                    <a:avLst/>
                  </a:prstGeom>
                </p:spPr>
              </p:pic>
              <p:sp>
                <p:nvSpPr>
                  <p:cNvPr id="478" name="TextBox 477">
                    <a:extLst>
                      <a:ext uri="{FF2B5EF4-FFF2-40B4-BE49-F238E27FC236}">
                        <a16:creationId xmlns:a16="http://schemas.microsoft.com/office/drawing/2014/main" xmlns="" id="{A7BB68D0-1305-DB43-948E-5C7651C7403F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3730986" y="4238887"/>
                    <a:ext cx="2017125" cy="984169"/>
                  </a:xfrm>
                  <a:prstGeom prst="rect">
                    <a:avLst/>
                  </a:prstGeom>
                  <a:solidFill>
                    <a:srgbClr val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 defTabSz="457189">
                      <a:defRPr/>
                    </a:pPr>
                    <a:r>
                      <a:rPr lang="en-US" sz="2400" dirty="0">
                        <a:solidFill>
                          <a:prstClr val="black"/>
                        </a:solidFill>
                        <a:latin typeface="Calibri"/>
                      </a:rPr>
                      <a:t>ALC (% baseline)</a:t>
                    </a:r>
                  </a:p>
                </p:txBody>
              </p:sp>
            </p:grpSp>
            <p:sp>
              <p:nvSpPr>
                <p:cNvPr id="476" name="TextBox 475">
                  <a:extLst>
                    <a:ext uri="{FF2B5EF4-FFF2-40B4-BE49-F238E27FC236}">
                      <a16:creationId xmlns:a16="http://schemas.microsoft.com/office/drawing/2014/main" xmlns="" id="{049E2A18-CC5C-2347-A29D-2BE231391E5C}"/>
                    </a:ext>
                  </a:extLst>
                </p:cNvPr>
                <p:cNvSpPr txBox="1"/>
                <p:nvPr/>
              </p:nvSpPr>
              <p:spPr>
                <a:xfrm>
                  <a:off x="5334780" y="3420910"/>
                  <a:ext cx="3481876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457189">
                    <a:defRPr/>
                  </a:pPr>
                  <a:r>
                    <a:rPr lang="en-US" sz="2400" dirty="0">
                      <a:solidFill>
                        <a:prstClr val="black"/>
                      </a:solidFill>
                      <a:latin typeface="Arial Narrow" panose="020B0604020202020204" pitchFamily="34" charset="0"/>
                      <a:cs typeface="Arial Narrow" panose="020B0604020202020204" pitchFamily="34" charset="0"/>
                    </a:rPr>
                    <a:t>Absolute Lymphocyte Count Best Response To Cirmtuzumab (% of baseline) </a:t>
                  </a:r>
                </a:p>
              </p:txBody>
            </p:sp>
          </p:grpSp>
        </p:grp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2764DCFB-A2EF-BD46-8375-BC944BFC5437}"/>
                </a:ext>
              </a:extLst>
            </p:cNvPr>
            <p:cNvSpPr/>
            <p:nvPr/>
          </p:nvSpPr>
          <p:spPr>
            <a:xfrm>
              <a:off x="7258486" y="599803"/>
              <a:ext cx="850308" cy="1670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7" name="Content Placeholder 8"/>
          <p:cNvSpPr txBox="1">
            <a:spLocks/>
          </p:cNvSpPr>
          <p:nvPr/>
        </p:nvSpPr>
        <p:spPr>
          <a:xfrm>
            <a:off x="179777" y="1011268"/>
            <a:ext cx="7942945" cy="45795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037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421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458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396" indent="-152396" defTabSz="914377">
              <a:lnSpc>
                <a:spcPct val="120000"/>
              </a:lnSpc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Expressed during embryogenesis, but not most postpartum tissues</a:t>
            </a:r>
          </a:p>
          <a:p>
            <a:pPr marL="152396" indent="-152396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Expressed CLL, SLL, mantle cell lymphoma (MCL), and most solid tumors</a:t>
            </a:r>
          </a:p>
          <a:p>
            <a:pPr marL="152396" indent="-152396" defTabSz="914377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Receptor for Wnt5a, which is found in plasma of patients with CLL</a:t>
            </a:r>
          </a:p>
          <a:p>
            <a:pPr marL="152396" indent="-152396" defTabSz="914377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ROR1-signaling induces Rho-GTPase activation and promotes leukemia migration, proliferation, and survival</a:t>
            </a:r>
          </a:p>
          <a:p>
            <a:pPr marL="152396" indent="-152396" defTabSz="914377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Anti-ROR1 mAb </a:t>
            </a:r>
            <a:r>
              <a:rPr lang="en-US" sz="2400" dirty="0">
                <a:solidFill>
                  <a:srgbClr val="FF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cirmtuzumab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inhibits ROR1-signaling, which is highly active in CLL cells of patients treated with ibrutinib</a:t>
            </a:r>
          </a:p>
          <a:p>
            <a:pPr marL="152396" indent="-152396" defTabSz="914377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Phase I study showed </a:t>
            </a:r>
            <a:r>
              <a:rPr lang="en-US" sz="2400" dirty="0">
                <a:solidFill>
                  <a:srgbClr val="FF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cirmtuzumab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was well tolerated, had half-life of 32 days, inhibited Rho-GTPase activation in vivo, and had anti-CLL activity</a:t>
            </a:r>
          </a:p>
          <a:p>
            <a:pPr marL="152396" indent="-152396" defTabSz="914377">
              <a:lnSpc>
                <a:spcPct val="120000"/>
              </a:lnSpc>
              <a:spcBef>
                <a:spcPts val="1067"/>
              </a:spcBef>
              <a:defRPr/>
            </a:pP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Median PFS of treated patients with R/R CLL was ≈ 9 months (N= 26)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D3CAD08F-4228-4306-9018-8ACD670C1268}"/>
              </a:ext>
            </a:extLst>
          </p:cNvPr>
          <p:cNvSpPr/>
          <p:nvPr/>
        </p:nvSpPr>
        <p:spPr>
          <a:xfrm>
            <a:off x="-75620" y="5745571"/>
            <a:ext cx="7897397" cy="1302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ea typeface="宋体" pitchFamily="2" charset="-122"/>
                <a:cs typeface="Arial Narrow" panose="020B0604020202020204" pitchFamily="34" charset="0"/>
              </a:rPr>
              <a:t>Matsuda T, et al. </a:t>
            </a:r>
            <a:r>
              <a:rPr lang="en-US" sz="1333" dirty="0" err="1">
                <a:solidFill>
                  <a:prstClr val="black"/>
                </a:solidFill>
                <a:latin typeface="Arial Narrow" panose="020B0604020202020204" pitchFamily="34" charset="0"/>
                <a:ea typeface="宋体" pitchFamily="2" charset="-122"/>
                <a:cs typeface="Arial Narrow" panose="020B0604020202020204" pitchFamily="34" charset="0"/>
              </a:rPr>
              <a:t>Mech</a:t>
            </a: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ea typeface="宋体" pitchFamily="2" charset="-122"/>
                <a:cs typeface="Arial Narrow" panose="020B0604020202020204" pitchFamily="34" charset="0"/>
              </a:rPr>
              <a:t> Dev. 2001; 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Fukuda, T, et al Blood,104:772, 2004; Fukuda T, et al PNAS USA 105:3047, 2008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 err="1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Baskar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, S. </a:t>
            </a:r>
            <a:r>
              <a:rPr lang="en-US" sz="1333" dirty="0" err="1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Clin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 Cancer Res, 2008; </a:t>
            </a:r>
            <a:r>
              <a:rPr lang="en-US" sz="1333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Daneshmanesh</a:t>
            </a:r>
            <a:r>
              <a:rPr lang="en-US" sz="1333" dirty="0">
                <a:latin typeface="Arial Narrow" panose="020B0604020202020204" pitchFamily="34" charset="0"/>
                <a:cs typeface="Arial Narrow" panose="020B0604020202020204" pitchFamily="34" charset="0"/>
              </a:rPr>
              <a:t>, A. H., </a:t>
            </a:r>
            <a:r>
              <a:rPr lang="en-US" sz="1333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Int</a:t>
            </a:r>
            <a:r>
              <a:rPr lang="en-US" sz="1333" dirty="0">
                <a:latin typeface="Arial Narrow" panose="020B0604020202020204" pitchFamily="34" charset="0"/>
                <a:cs typeface="Arial Narrow" panose="020B0604020202020204" pitchFamily="34" charset="0"/>
              </a:rPr>
              <a:t> J. Cancer, 2008;  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Broome HE, </a:t>
            </a:r>
            <a:r>
              <a:rPr lang="en-US" sz="1333" dirty="0" err="1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Leuk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 Res. 35:1390, 2011; 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ea typeface="宋体" pitchFamily="2" charset="-122"/>
                <a:cs typeface="Arial Narrow" panose="020B0604020202020204" pitchFamily="34" charset="0"/>
              </a:rPr>
              <a:t>Zhang S et al, Am J Pathol.181:1903, 2012; </a:t>
            </a:r>
            <a:r>
              <a:rPr lang="en-US" sz="1333" dirty="0" err="1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Widhopf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, G, et al PNAS USA 111:793, 2014; 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Osaka" charset="0"/>
                <a:cs typeface="Arial Narrow" panose="020B0604020202020204" pitchFamily="34" charset="0"/>
              </a:rPr>
              <a:t>Zhang, S, et al. PNAS USA, 2014 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Choi, M.Y. et al, </a:t>
            </a:r>
            <a:r>
              <a:rPr lang="en-US" sz="1333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Clin</a:t>
            </a:r>
            <a:r>
              <a:rPr lang="en-US" sz="1333" dirty="0">
                <a:latin typeface="Arial Narrow" panose="020B0604020202020204" pitchFamily="34" charset="0"/>
                <a:cs typeface="Arial Narrow" panose="020B0604020202020204" pitchFamily="34" charset="0"/>
              </a:rPr>
              <a:t> Lymphoma Myeloma </a:t>
            </a:r>
            <a:r>
              <a:rPr lang="en-US" sz="1333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Leuk</a:t>
            </a:r>
            <a:r>
              <a:rPr lang="en-US" sz="1333" dirty="0">
                <a:latin typeface="Arial Narrow" panose="020B0604020202020204" pitchFamily="34" charset="0"/>
                <a:cs typeface="Arial Narrow" panose="020B0604020202020204" pitchFamily="34" charset="0"/>
              </a:rPr>
              <a:t>. Suppl:S167-9, 2015</a:t>
            </a:r>
            <a:r>
              <a:rPr lang="en-US" sz="1333" dirty="0">
                <a:solidFill>
                  <a:srgbClr val="00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;  </a:t>
            </a: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Yu, J. et al J </a:t>
            </a:r>
            <a:r>
              <a:rPr lang="en-US" sz="1333" dirty="0" err="1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Clin</a:t>
            </a: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Invest. 126:585, 2016; 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>
                <a:latin typeface="Arial Narrow" panose="020B0604020202020204" pitchFamily="34" charset="0"/>
                <a:ea typeface="Calibri" charset="0"/>
                <a:cs typeface="Arial Narrow" panose="020B0604020202020204" pitchFamily="34" charset="0"/>
              </a:rPr>
              <a:t>Cui, B, Ghia E, et al, Blood 128:2931, 2016; Yu et al, Leukemia 31:2608, 2017; Hasan et al, Leukemia 31: 2615, 2017</a:t>
            </a:r>
            <a:endParaRPr lang="en-US" sz="1200" dirty="0">
              <a:solidFill>
                <a:srgbClr val="000000"/>
              </a:solidFill>
              <a:latin typeface="Arial Narrow" panose="020B0604020202020204" pitchFamily="34" charset="0"/>
              <a:ea typeface="Calibri" charset="0"/>
              <a:cs typeface="Arial Narrow" panose="020B0604020202020204" pitchFamily="34" charset="0"/>
            </a:endParaRPr>
          </a:p>
          <a:p>
            <a:pPr>
              <a:defRPr/>
            </a:pPr>
            <a:endParaRPr lang="en-US" sz="1200" dirty="0">
              <a:solidFill>
                <a:prstClr val="black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296571" y="-139021"/>
            <a:ext cx="11559251" cy="1143000"/>
          </a:xfrm>
        </p:spPr>
        <p:txBody>
          <a:bodyPr>
            <a:noAutofit/>
          </a:bodyPr>
          <a:lstStyle/>
          <a:p>
            <a:r>
              <a:rPr lang="en-US" sz="3733" dirty="0">
                <a:solidFill>
                  <a:srgbClr val="FF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Receptor Tyrosine Kinase-Like Orphan Receptor 1 (ROR1)</a:t>
            </a:r>
          </a:p>
        </p:txBody>
      </p:sp>
      <p:grpSp>
        <p:nvGrpSpPr>
          <p:cNvPr id="502" name="Group 501">
            <a:extLst>
              <a:ext uri="{FF2B5EF4-FFF2-40B4-BE49-F238E27FC236}">
                <a16:creationId xmlns:a16="http://schemas.microsoft.com/office/drawing/2014/main" xmlns="" id="{A78F25F0-9AE5-4343-8615-E00F57F96C91}"/>
              </a:ext>
            </a:extLst>
          </p:cNvPr>
          <p:cNvGrpSpPr/>
          <p:nvPr/>
        </p:nvGrpSpPr>
        <p:grpSpPr>
          <a:xfrm>
            <a:off x="8814081" y="4807883"/>
            <a:ext cx="1819483" cy="870045"/>
            <a:chOff x="1115972" y="3129046"/>
            <a:chExt cx="1364612" cy="652534"/>
          </a:xfrm>
        </p:grpSpPr>
        <p:cxnSp>
          <p:nvCxnSpPr>
            <p:cNvPr id="503" name="Straight Connector 502">
              <a:extLst>
                <a:ext uri="{FF2B5EF4-FFF2-40B4-BE49-F238E27FC236}">
                  <a16:creationId xmlns:a16="http://schemas.microsoft.com/office/drawing/2014/main" xmlns="" id="{B074872C-5B85-4C40-98AF-A5CFFD805CD2}"/>
                </a:ext>
              </a:extLst>
            </p:cNvPr>
            <p:cNvCxnSpPr>
              <a:cxnSpLocks/>
            </p:cNvCxnSpPr>
            <p:nvPr/>
          </p:nvCxnSpPr>
          <p:spPr>
            <a:xfrm>
              <a:off x="1115972" y="3129046"/>
              <a:ext cx="1278615" cy="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Straight Connector 503">
              <a:extLst>
                <a:ext uri="{FF2B5EF4-FFF2-40B4-BE49-F238E27FC236}">
                  <a16:creationId xmlns:a16="http://schemas.microsoft.com/office/drawing/2014/main" xmlns="" id="{C0A79C77-EDAA-084C-B2CD-D6440F7578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12148" y="3142528"/>
              <a:ext cx="0" cy="639052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5" name="TextBox 504">
              <a:extLst>
                <a:ext uri="{FF2B5EF4-FFF2-40B4-BE49-F238E27FC236}">
                  <a16:creationId xmlns:a16="http://schemas.microsoft.com/office/drawing/2014/main" xmlns="" id="{352D9BA7-DFF3-0A48-A1D4-5B83F954A513}"/>
                </a:ext>
              </a:extLst>
            </p:cNvPr>
            <p:cNvSpPr txBox="1"/>
            <p:nvPr/>
          </p:nvSpPr>
          <p:spPr>
            <a:xfrm>
              <a:off x="1115972" y="3158473"/>
              <a:ext cx="1364612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67" dirty="0">
                  <a:latin typeface="Arial Narrow" panose="020B0604020202020204" pitchFamily="34" charset="0"/>
                  <a:cs typeface="Arial Narrow" panose="020B0604020202020204" pitchFamily="34" charset="0"/>
                </a:rPr>
                <a:t>Median PFS ≈ 9 mo.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E893D7D-E6B0-AE4E-A284-492858C126BB}"/>
              </a:ext>
            </a:extLst>
          </p:cNvPr>
          <p:cNvSpPr/>
          <p:nvPr/>
        </p:nvSpPr>
        <p:spPr>
          <a:xfrm>
            <a:off x="9047648" y="6439786"/>
            <a:ext cx="2615844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333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Choi, M et al. ASH 2017, Abstract #829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79AA9BB-5E29-114B-94C8-3528F6DCCD89}"/>
              </a:ext>
            </a:extLst>
          </p:cNvPr>
          <p:cNvSpPr/>
          <p:nvPr/>
        </p:nvSpPr>
        <p:spPr>
          <a:xfrm>
            <a:off x="174092" y="4107615"/>
            <a:ext cx="7813901" cy="700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5BF8E40-8C3D-7F4D-8654-DBDB8FB077DD}"/>
              </a:ext>
            </a:extLst>
          </p:cNvPr>
          <p:cNvSpPr/>
          <p:nvPr/>
        </p:nvSpPr>
        <p:spPr>
          <a:xfrm>
            <a:off x="223258" y="4785323"/>
            <a:ext cx="7813901" cy="700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8411111" y="6191893"/>
            <a:ext cx="716237" cy="397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0836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4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178904B-0E6A-4046-BCFB-978E167F8CBE}"/>
              </a:ext>
            </a:extLst>
          </p:cNvPr>
          <p:cNvSpPr txBox="1"/>
          <p:nvPr/>
        </p:nvSpPr>
        <p:spPr>
          <a:xfrm>
            <a:off x="7124988" y="6370869"/>
            <a:ext cx="472778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Choi, MY et.al., Cell Stem Cell </a:t>
            </a:r>
            <a:r>
              <a:rPr lang="en-US" sz="1867" dirty="0" smtClean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22:951-9</a:t>
            </a:r>
            <a:r>
              <a:rPr lang="en-US" sz="1867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, 2018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ECFF392-1424-7F46-9EB6-50FC98254204}"/>
              </a:ext>
            </a:extLst>
          </p:cNvPr>
          <p:cNvSpPr/>
          <p:nvPr/>
        </p:nvSpPr>
        <p:spPr>
          <a:xfrm>
            <a:off x="5367149" y="2743200"/>
            <a:ext cx="437251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3E004C9-861F-C349-8B93-4FBC0EA1EAF3}"/>
              </a:ext>
            </a:extLst>
          </p:cNvPr>
          <p:cNvSpPr/>
          <p:nvPr/>
        </p:nvSpPr>
        <p:spPr>
          <a:xfrm>
            <a:off x="10228929" y="2743200"/>
            <a:ext cx="437251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prstClr val="white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05ED6C9-301F-8B4B-82DE-998A66EBAF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779"/>
          <a:stretch/>
        </p:blipFill>
        <p:spPr>
          <a:xfrm>
            <a:off x="6924819" y="942109"/>
            <a:ext cx="5128127" cy="545483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2B2B54E-A1D8-0540-A923-CBC8E94CE3A7}"/>
              </a:ext>
            </a:extLst>
          </p:cNvPr>
          <p:cNvSpPr/>
          <p:nvPr/>
        </p:nvSpPr>
        <p:spPr>
          <a:xfrm flipH="1">
            <a:off x="6219395" y="0"/>
            <a:ext cx="1022400" cy="67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prstClr val="white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7754FEBF-43C8-6040-9EFB-1B4ED04925E7}"/>
              </a:ext>
            </a:extLst>
          </p:cNvPr>
          <p:cNvGrpSpPr/>
          <p:nvPr/>
        </p:nvGrpSpPr>
        <p:grpSpPr>
          <a:xfrm>
            <a:off x="264356" y="-3859"/>
            <a:ext cx="6109115" cy="6754382"/>
            <a:chOff x="198267" y="-2894"/>
            <a:chExt cx="4581836" cy="5065787"/>
          </a:xfrm>
        </p:grpSpPr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803A97E2-F851-B442-B347-1E83B2F10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267" y="-2894"/>
              <a:ext cx="4581836" cy="458873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46466352-09B5-6146-B03C-AFCDC6EE32E8}"/>
                </a:ext>
              </a:extLst>
            </p:cNvPr>
            <p:cNvSpPr txBox="1"/>
            <p:nvPr/>
          </p:nvSpPr>
          <p:spPr>
            <a:xfrm>
              <a:off x="701025" y="4778151"/>
              <a:ext cx="3576320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67" dirty="0">
                  <a:solidFill>
                    <a:prstClr val="black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Malta TM et.al., </a:t>
              </a:r>
              <a:r>
                <a:rPr lang="en-US" sz="1867" i="1" dirty="0">
                  <a:solidFill>
                    <a:prstClr val="black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Cell</a:t>
              </a:r>
              <a:r>
                <a:rPr lang="en-US" sz="1867" dirty="0">
                  <a:solidFill>
                    <a:prstClr val="black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 173:338-354, 2018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81DF8E75-F954-4D43-B621-D2442DD08B26}"/>
              </a:ext>
            </a:extLst>
          </p:cNvPr>
          <p:cNvGrpSpPr/>
          <p:nvPr/>
        </p:nvGrpSpPr>
        <p:grpSpPr>
          <a:xfrm>
            <a:off x="47701" y="273131"/>
            <a:ext cx="6705600" cy="6167136"/>
            <a:chOff x="35776" y="204848"/>
            <a:chExt cx="5029200" cy="4625352"/>
          </a:xfrm>
        </p:grpSpPr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749AEE73-9A76-8148-A96F-FF68186B1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776" y="204848"/>
              <a:ext cx="5029200" cy="4084571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1DB4121A-7379-2645-B130-6A22DE75A43D}"/>
                </a:ext>
              </a:extLst>
            </p:cNvPr>
            <p:cNvSpPr/>
            <p:nvPr/>
          </p:nvSpPr>
          <p:spPr>
            <a:xfrm>
              <a:off x="269853" y="4206952"/>
              <a:ext cx="4717006" cy="62324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prstClr val="black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Yu, J, et al J Clin Invest. 126:585, 2016; </a:t>
              </a:r>
              <a:r>
                <a:rPr lang="en-US" sz="1600" dirty="0">
                  <a:solidFill>
                    <a:prstClr val="black"/>
                  </a:solidFill>
                  <a:latin typeface="Arial Narrow" panose="020B0604020202020204" pitchFamily="34" charset="0"/>
                  <a:ea typeface="Calibri" charset="0"/>
                  <a:cs typeface="Arial Narrow" panose="020B0604020202020204" pitchFamily="34" charset="0"/>
                </a:rPr>
                <a:t>Cui B, Ghia E, et al, Blood 128:2931, 2016; Yu J. et al, Leukemia 31:2608, 2017; Hasan K, et al, Leukemia 31: 2615, 2017; </a:t>
              </a:r>
              <a:r>
                <a:rPr lang="en-US" sz="1600" dirty="0">
                  <a:solidFill>
                    <a:srgbClr val="000000"/>
                  </a:solidFill>
                  <a:latin typeface="Arial Narrow" panose="020B0604020202020204" pitchFamily="34" charset="0"/>
                  <a:ea typeface="Calibri" charset="0"/>
                  <a:cs typeface="Arial Narrow" panose="020B0604020202020204" pitchFamily="34" charset="0"/>
                </a:rPr>
                <a:t>Hasan K, et al, Blood 2018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80218" y="111112"/>
            <a:ext cx="3558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Pre-Rx vs D28</a:t>
            </a:r>
          </a:p>
          <a:p>
            <a:pPr algn="ctr"/>
            <a:r>
              <a:rPr lang="en-US" sz="2600" b="1" dirty="0" err="1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Stemness</a:t>
            </a:r>
            <a:r>
              <a:rPr lang="en-US" sz="2600" b="1" dirty="0" smtClean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 Signature</a:t>
            </a:r>
            <a:endParaRPr lang="en-US" sz="2600" b="1" dirty="0">
              <a:solidFill>
                <a:prstClr val="black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21" y="705045"/>
            <a:ext cx="9144000" cy="2822899"/>
          </a:xfrm>
          <a:prstGeom prst="rect">
            <a:avLst/>
          </a:prstGeom>
          <a:effectLst/>
        </p:spPr>
      </p:pic>
      <p:sp>
        <p:nvSpPr>
          <p:cNvPr id="8" name="Rectangle 7"/>
          <p:cNvSpPr/>
          <p:nvPr/>
        </p:nvSpPr>
        <p:spPr bwMode="auto">
          <a:xfrm>
            <a:off x="1512833" y="473268"/>
            <a:ext cx="276337" cy="507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36800" tIns="68400" rIns="136800" bIns="684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059433" y="473268"/>
            <a:ext cx="276337" cy="507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36800" tIns="68400" rIns="136800" bIns="684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79" y="104471"/>
            <a:ext cx="12015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Arial Narrow"/>
                <a:cs typeface="Arial Narrow"/>
              </a:rPr>
              <a:t>Synergistic Activity Of Ibrutinib And Cirmtuzumab In Clearing Engrafted ROR1+ Leukemia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6BAF19E-D6C3-0442-9B02-DBE2B91A0D5A}"/>
              </a:ext>
            </a:extLst>
          </p:cNvPr>
          <p:cNvSpPr/>
          <p:nvPr/>
        </p:nvSpPr>
        <p:spPr bwMode="auto">
          <a:xfrm>
            <a:off x="10467842" y="956309"/>
            <a:ext cx="545599" cy="507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6800" tIns="68400" rIns="136800" bIns="6840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C9A498F1-AF8F-3B44-AC2A-D0B5A840D5C0}"/>
              </a:ext>
            </a:extLst>
          </p:cNvPr>
          <p:cNvGrpSpPr/>
          <p:nvPr/>
        </p:nvGrpSpPr>
        <p:grpSpPr>
          <a:xfrm>
            <a:off x="46779" y="3493387"/>
            <a:ext cx="12145221" cy="3310247"/>
            <a:chOff x="35084" y="2803894"/>
            <a:chExt cx="9108916" cy="2482685"/>
          </a:xfrm>
        </p:grpSpPr>
        <p:pic>
          <p:nvPicPr>
            <p:cNvPr id="6" name="Picture 5" descr="6.tif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290" y="2869996"/>
              <a:ext cx="6858000" cy="2416583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 bwMode="auto">
            <a:xfrm>
              <a:off x="4544575" y="2803894"/>
              <a:ext cx="207253" cy="380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136800" tIns="68400" rIns="136800" bIns="684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cxnSp>
          <p:nvCxnSpPr>
            <p:cNvPr id="17" name="Straight Connector 16"/>
            <p:cNvCxnSpPr>
              <a:cxnSpLocks/>
            </p:cNvCxnSpPr>
            <p:nvPr/>
          </p:nvCxnSpPr>
          <p:spPr bwMode="auto">
            <a:xfrm>
              <a:off x="35084" y="2834374"/>
              <a:ext cx="9108916" cy="28860"/>
            </a:xfrm>
            <a:prstGeom prst="line">
              <a:avLst/>
            </a:prstGeom>
            <a:solidFill>
              <a:srgbClr val="003366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5E9EB07-1F69-D04A-8878-3C3A50C892DC}"/>
              </a:ext>
            </a:extLst>
          </p:cNvPr>
          <p:cNvSpPr/>
          <p:nvPr/>
        </p:nvSpPr>
        <p:spPr>
          <a:xfrm>
            <a:off x="-18350" y="6481365"/>
            <a:ext cx="331283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7" dirty="0">
                <a:latin typeface="Arial Narrow" panose="020B0604020202020204" pitchFamily="34" charset="0"/>
                <a:ea typeface="Calibri" charset="0"/>
                <a:cs typeface="Arial Narrow" panose="020B0604020202020204" pitchFamily="34" charset="0"/>
              </a:rPr>
              <a:t>Yu J. et al, Leukemia 31:1333, 2017</a:t>
            </a:r>
            <a:endParaRPr lang="en-US" sz="1867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DF289F0-6517-144C-8BC3-D0A5741B5CAA}"/>
              </a:ext>
            </a:extLst>
          </p:cNvPr>
          <p:cNvSpPr txBox="1"/>
          <p:nvPr/>
        </p:nvSpPr>
        <p:spPr>
          <a:xfrm>
            <a:off x="2735967" y="664296"/>
            <a:ext cx="27994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dirty="0">
                <a:latin typeface="Arial Narrow" panose="020B0604020202020204" pitchFamily="34" charset="0"/>
                <a:cs typeface="Arial Narrow" panose="020B0604020202020204" pitchFamily="34" charset="0"/>
              </a:rPr>
              <a:t>Ibrutinib Alone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DFC2A72-D64E-BD44-9B7A-914F63A7555C}"/>
              </a:ext>
            </a:extLst>
          </p:cNvPr>
          <p:cNvSpPr txBox="1"/>
          <p:nvPr/>
        </p:nvSpPr>
        <p:spPr>
          <a:xfrm>
            <a:off x="7507309" y="664297"/>
            <a:ext cx="279945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dirty="0">
                <a:latin typeface="Arial Narrow" panose="020B0604020202020204" pitchFamily="34" charset="0"/>
                <a:cs typeface="Arial Narrow" panose="020B0604020202020204" pitchFamily="34" charset="0"/>
              </a:rPr>
              <a:t>Cirmtuzumab Alone</a:t>
            </a:r>
          </a:p>
        </p:txBody>
      </p:sp>
    </p:spTree>
    <p:extLst>
      <p:ext uri="{BB962C8B-B14F-4D97-AF65-F5344CB8AC3E}">
        <p14:creationId xmlns:p14="http://schemas.microsoft.com/office/powerpoint/2010/main" val="192340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16A34-295D-4C47-9D21-5736CE7FE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5B1F5E-D8AA-884D-ACB4-DA7446DC8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2" y="1836065"/>
            <a:ext cx="11369233" cy="4351339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BTK-inhibitors ±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Ibrutinib + anti-ROR1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Venetoclax +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Bcl-2 inhibitor (venetoclax)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venetoclax + anti-CD20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chemo-immunotherapy and ibrutinib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8F6123B-C237-6149-842F-77A814AC3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93" y="0"/>
            <a:ext cx="4535424" cy="2438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946220B-D63B-0044-BF0F-0D47491424DB}"/>
              </a:ext>
            </a:extLst>
          </p:cNvPr>
          <p:cNvSpPr/>
          <p:nvPr/>
        </p:nvSpPr>
        <p:spPr>
          <a:xfrm>
            <a:off x="614422" y="3326148"/>
            <a:ext cx="6328685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E1A7C36-7C09-CB40-B785-7BC214A53D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347" y="4859760"/>
            <a:ext cx="186998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7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2161"/>
            <a:ext cx="12192000" cy="79207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5621" y="0"/>
            <a:ext cx="7153155" cy="1143000"/>
          </a:xfrm>
        </p:spPr>
        <p:txBody>
          <a:bodyPr>
            <a:normAutofit/>
          </a:bodyPr>
          <a:lstStyle/>
          <a:p>
            <a:r>
              <a:rPr lang="en-US" sz="5333" dirty="0">
                <a:solidFill>
                  <a:srgbClr val="FF0000"/>
                </a:solidFill>
              </a:rPr>
              <a:t>Setting Off An Avalanche</a:t>
            </a:r>
          </a:p>
        </p:txBody>
      </p:sp>
    </p:spTree>
    <p:extLst>
      <p:ext uri="{BB962C8B-B14F-4D97-AF65-F5344CB8AC3E}">
        <p14:creationId xmlns:p14="http://schemas.microsoft.com/office/powerpoint/2010/main" val="38640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761"/>
            <a:ext cx="12192000" cy="89564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0091" y="3218161"/>
            <a:ext cx="5324356" cy="913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shade val="30000"/>
                  <a:satMod val="115000"/>
                </a:schemeClr>
              </a:gs>
              <a:gs pos="50000">
                <a:schemeClr val="bg2">
                  <a:lumMod val="90000"/>
                  <a:shade val="67500"/>
                  <a:satMod val="115000"/>
                </a:schemeClr>
              </a:gs>
              <a:gs pos="100000">
                <a:schemeClr val="bg2">
                  <a:lumMod val="9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667" dirty="0">
                <a:latin typeface="Arial" charset="0"/>
                <a:ea typeface="Arial" charset="0"/>
                <a:cs typeface="Arial" charset="0"/>
              </a:rPr>
              <a:t>Touted as a device for safely setting off an avalanche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06781" y="5073385"/>
            <a:ext cx="4856968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>
                <a:latin typeface="Arial Narrow" charset="0"/>
                <a:ea typeface="Arial Narrow" charset="0"/>
                <a:cs typeface="Arial Narrow" charset="0"/>
              </a:rPr>
              <a:t>Note absence of snow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CC20EA71-6696-7844-A7C4-E76CF7717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621" y="0"/>
            <a:ext cx="7153155" cy="1143000"/>
          </a:xfrm>
        </p:spPr>
        <p:txBody>
          <a:bodyPr>
            <a:normAutofit/>
          </a:bodyPr>
          <a:lstStyle/>
          <a:p>
            <a:r>
              <a:rPr lang="en-US" sz="5333" dirty="0">
                <a:solidFill>
                  <a:srgbClr val="FF0000"/>
                </a:solidFill>
              </a:rPr>
              <a:t>Setting Off An Avalanche</a:t>
            </a:r>
          </a:p>
        </p:txBody>
      </p:sp>
    </p:spTree>
    <p:extLst>
      <p:ext uri="{BB962C8B-B14F-4D97-AF65-F5344CB8AC3E}">
        <p14:creationId xmlns:p14="http://schemas.microsoft.com/office/powerpoint/2010/main" val="20567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title"/>
          </p:nvPr>
        </p:nvSpPr>
        <p:spPr>
          <a:xfrm>
            <a:off x="1" y="-4342"/>
            <a:ext cx="12226593" cy="132556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GP28331</a:t>
            </a: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  <a:sym typeface="Arial"/>
              </a:rPr>
              <a:t> Study – Venetoclax (</a:t>
            </a:r>
            <a:r>
              <a:rPr lang="en-US" dirty="0" err="1">
                <a:latin typeface="Arial Narrow" panose="020B0604020202020204" pitchFamily="34" charset="0"/>
                <a:cs typeface="Arial Narrow" panose="020B0604020202020204" pitchFamily="34" charset="0"/>
                <a:sym typeface="Arial"/>
              </a:rPr>
              <a:t>Ven</a:t>
            </a: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  <a:sym typeface="Arial"/>
              </a:rPr>
              <a:t>) And </a:t>
            </a:r>
            <a:r>
              <a:rPr lang="en-US" dirty="0" err="1">
                <a:latin typeface="Arial Narrow" panose="020B0604020202020204" pitchFamily="34" charset="0"/>
                <a:cs typeface="Arial Narrow" panose="020B0604020202020204" pitchFamily="34" charset="0"/>
                <a:sym typeface="Arial"/>
              </a:rPr>
              <a:t>Obinutuzumab</a:t>
            </a: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  <a:sym typeface="Arial"/>
              </a:rPr>
              <a:t> (G)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7116" y="5578314"/>
            <a:ext cx="11553256" cy="89722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Clr>
                <a:srgbClr val="002C77"/>
              </a:buClr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MTD not reached. Safety monitoring team recommended Schedule B (G followed by VEN) and the 400 mg dose for expansion cohorts after reviewing the study data</a:t>
            </a:r>
          </a:p>
        </p:txBody>
      </p:sp>
      <p:sp>
        <p:nvSpPr>
          <p:cNvPr id="24" name="Shape 330">
            <a:extLst>
              <a:ext uri="{FF2B5EF4-FFF2-40B4-BE49-F238E27FC236}">
                <a16:creationId xmlns:a16="http://schemas.microsoft.com/office/drawing/2014/main" xmlns="" id="{DB18F550-FBD2-49B1-B4BB-14D0E4470953}"/>
              </a:ext>
            </a:extLst>
          </p:cNvPr>
          <p:cNvSpPr/>
          <p:nvPr/>
        </p:nvSpPr>
        <p:spPr>
          <a:xfrm>
            <a:off x="7341555" y="1866988"/>
            <a:ext cx="3923443" cy="1295333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noAutofit/>
          </a:bodyPr>
          <a:lstStyle/>
          <a:p>
            <a:pPr algn="ctr" defTabSz="914196">
              <a:lnSpc>
                <a:spcPct val="95000"/>
              </a:lnSpc>
              <a:defRPr/>
            </a:pPr>
            <a:endParaRPr sz="1100" b="1" dirty="0">
              <a:solidFill>
                <a:srgbClr val="FFFFFF"/>
              </a:solidFill>
              <a:latin typeface="Arial"/>
            </a:endParaRPr>
          </a:p>
          <a:p>
            <a:pPr algn="ctr" defTabSz="914196">
              <a:lnSpc>
                <a:spcPct val="95000"/>
              </a:lnSpc>
              <a:defRPr/>
            </a:pPr>
            <a:endParaRPr sz="1100" b="1" dirty="0">
              <a:solidFill>
                <a:srgbClr val="FFFFFF"/>
              </a:solidFill>
              <a:latin typeface="Arial"/>
            </a:endParaRPr>
          </a:p>
          <a:p>
            <a:pPr algn="ctr" defTabSz="914196">
              <a:lnSpc>
                <a:spcPct val="95000"/>
              </a:lnSpc>
              <a:buSzPct val="25000"/>
              <a:defRPr/>
            </a:pPr>
            <a:r>
              <a:rPr lang="en-US" sz="1100" b="1" dirty="0"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61355" y="1397813"/>
            <a:ext cx="4349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96">
              <a:defRPr/>
            </a:pPr>
            <a:r>
              <a:rPr lang="en-GB" sz="1200" b="1" dirty="0">
                <a:solidFill>
                  <a:srgbClr val="000000"/>
                </a:solidFill>
                <a:latin typeface="Arial"/>
              </a:rPr>
              <a:t>C1D1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7885085" y="1552993"/>
            <a:ext cx="0" cy="2805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7878600" y="2736441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26328" y="2736441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74056" y="2736441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469508" y="2736441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949260" y="4727943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96988" y="4727943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44716" y="4727943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549796" y="4727943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4919085" y="5163477"/>
            <a:ext cx="2468880" cy="3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793875" y="4049064"/>
            <a:ext cx="43490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srgbClr val="000000"/>
                </a:solidFill>
                <a:latin typeface="Arial"/>
              </a:rPr>
              <a:t>C1D1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4966825" y="4233377"/>
            <a:ext cx="0" cy="2805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0242359" y="1397813"/>
            <a:ext cx="4349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96">
              <a:defRPr/>
            </a:pPr>
            <a:r>
              <a:rPr lang="en-GB" sz="1200" b="1" dirty="0">
                <a:solidFill>
                  <a:srgbClr val="000000"/>
                </a:solidFill>
                <a:latin typeface="Arial"/>
              </a:rPr>
              <a:t>C2D1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10466089" y="1582125"/>
            <a:ext cx="0" cy="2805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322715" y="3381113"/>
            <a:ext cx="4349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196">
              <a:defRPr/>
            </a:pPr>
            <a:r>
              <a:rPr lang="en-GB" sz="1200" b="1" dirty="0">
                <a:solidFill>
                  <a:srgbClr val="000000"/>
                </a:solidFill>
                <a:latin typeface="Arial"/>
              </a:rPr>
              <a:t>C2D1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7546447" y="3565425"/>
            <a:ext cx="0" cy="2805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9636591" y="3381113"/>
            <a:ext cx="434909" cy="184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defTabSz="914196">
              <a:defRPr/>
            </a:pPr>
            <a:r>
              <a:rPr lang="en-GB" sz="1200" b="1" dirty="0">
                <a:solidFill>
                  <a:prstClr val="black"/>
                </a:solidFill>
                <a:latin typeface="Arial"/>
              </a:rPr>
              <a:t>C3D1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9860323" y="3565425"/>
            <a:ext cx="0" cy="2805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49063" y="1979504"/>
            <a:ext cx="1579246" cy="430885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VEN 5-week ramp up</a:t>
            </a:r>
          </a:p>
          <a:p>
            <a:pPr algn="ctr" defTabSz="914196">
              <a:defRPr/>
            </a:pPr>
            <a:r>
              <a:rPr lang="en-GB" sz="1100" dirty="0">
                <a:solidFill>
                  <a:prstClr val="black"/>
                </a:solidFill>
                <a:latin typeface="Arial"/>
              </a:rPr>
              <a:t>20 – 400 mg </a:t>
            </a:r>
            <a:r>
              <a:rPr lang="en-GB" sz="1100" dirty="0" err="1">
                <a:solidFill>
                  <a:prstClr val="black"/>
                </a:solidFill>
                <a:latin typeface="Arial"/>
              </a:rPr>
              <a:t>qd</a:t>
            </a:r>
            <a:endParaRPr lang="en-GB" sz="11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774745" y="1368637"/>
            <a:ext cx="7010857" cy="18739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GB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774745" y="3338309"/>
            <a:ext cx="7010857" cy="19002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GB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03491" y="1368636"/>
            <a:ext cx="1890229" cy="569385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defTabSz="914196">
              <a:defRPr/>
            </a:pPr>
            <a:r>
              <a:rPr lang="en-GB" sz="1600" b="1" dirty="0">
                <a:solidFill>
                  <a:prstClr val="black"/>
                </a:solidFill>
                <a:latin typeface="Arial"/>
              </a:rPr>
              <a:t>Schedule A:</a:t>
            </a:r>
          </a:p>
          <a:p>
            <a:pPr defTabSz="914196">
              <a:defRPr/>
            </a:pPr>
            <a:r>
              <a:rPr lang="en-GB" sz="1500" b="1" dirty="0">
                <a:solidFill>
                  <a:prstClr val="black"/>
                </a:solidFill>
                <a:latin typeface="Arial"/>
              </a:rPr>
              <a:t>VEN followed by G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803491" y="3342550"/>
            <a:ext cx="1890229" cy="569385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defTabSz="914196">
              <a:defRPr/>
            </a:pPr>
            <a:r>
              <a:rPr lang="en-GB" sz="1600" b="1" dirty="0">
                <a:solidFill>
                  <a:prstClr val="black"/>
                </a:solidFill>
                <a:latin typeface="Arial"/>
              </a:rPr>
              <a:t>Schedule B:</a:t>
            </a:r>
          </a:p>
          <a:p>
            <a:pPr defTabSz="914196">
              <a:defRPr/>
            </a:pPr>
            <a:r>
              <a:rPr lang="en-GB" sz="1500" b="1" dirty="0">
                <a:solidFill>
                  <a:prstClr val="black"/>
                </a:solidFill>
                <a:latin typeface="Arial"/>
              </a:rPr>
              <a:t>G followed by VEN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23754" y="1886272"/>
            <a:ext cx="3113084" cy="955644"/>
          </a:xfrm>
          <a:prstGeom prst="rect">
            <a:avLst/>
          </a:prstGeom>
          <a:noFill/>
        </p:spPr>
        <p:txBody>
          <a:bodyPr wrap="square" lIns="91424" tIns="45719" rIns="91424" bIns="45719" rtlCol="0">
            <a:spAutoFit/>
          </a:bodyPr>
          <a:lstStyle/>
          <a:p>
            <a:pPr algn="ctr" defTabSz="914196">
              <a:lnSpc>
                <a:spcPct val="110000"/>
              </a:lnSpc>
              <a:buSzPct val="25000"/>
              <a:defRPr/>
            </a:pPr>
            <a:r>
              <a:rPr lang="en-US" sz="1900" b="1" dirty="0">
                <a:solidFill>
                  <a:prstClr val="white"/>
                </a:solidFill>
                <a:latin typeface="Arial"/>
              </a:rPr>
              <a:t> 12 mo. of treatment:</a:t>
            </a:r>
          </a:p>
          <a:p>
            <a:pPr algn="ctr" defTabSz="914196">
              <a:lnSpc>
                <a:spcPct val="110000"/>
              </a:lnSpc>
              <a:buSzPct val="25000"/>
              <a:defRPr/>
            </a:pPr>
            <a:r>
              <a:rPr lang="en-US" sz="1100" b="1" dirty="0">
                <a:solidFill>
                  <a:prstClr val="white"/>
                </a:solidFill>
                <a:latin typeface="Arial"/>
              </a:rPr>
              <a:t>VEN + G (6 cycles.), then</a:t>
            </a:r>
            <a:endParaRPr lang="en-US" sz="1100" b="1" baseline="30000" dirty="0">
              <a:solidFill>
                <a:prstClr val="white"/>
              </a:solidFill>
              <a:latin typeface="Arial"/>
            </a:endParaRPr>
          </a:p>
          <a:p>
            <a:pPr algn="ctr" defTabSz="914196">
              <a:lnSpc>
                <a:spcPct val="110000"/>
              </a:lnSpc>
              <a:buSzPct val="25000"/>
              <a:defRPr/>
            </a:pPr>
            <a:r>
              <a:rPr lang="en-US" sz="1100" b="1" dirty="0">
                <a:solidFill>
                  <a:prstClr val="white"/>
                </a:solidFill>
                <a:latin typeface="Arial"/>
              </a:rPr>
              <a:t>VEN  monotherapy (6 mo.)*</a:t>
            </a:r>
          </a:p>
          <a:p>
            <a:pPr defTabSz="914196">
              <a:defRPr/>
            </a:pPr>
            <a:endParaRPr lang="en-US" sz="11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841628" y="2524229"/>
            <a:ext cx="506363" cy="640080"/>
          </a:xfrm>
          <a:prstGeom prst="rect">
            <a:avLst/>
          </a:prstGeom>
          <a:solidFill>
            <a:srgbClr val="003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336012" y="2844072"/>
            <a:ext cx="506363" cy="32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829520" y="3004976"/>
            <a:ext cx="506363" cy="1645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5320792" y="3093877"/>
            <a:ext cx="506363" cy="640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260071" y="2835518"/>
            <a:ext cx="591796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20 mg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775847" y="2765902"/>
            <a:ext cx="591796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50 mg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218245" y="2576646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100 mg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730793" y="2263418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200 mg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226263" y="1613754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400 mg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052985" y="4089240"/>
            <a:ext cx="1579246" cy="430885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VEN 5-week ramp up</a:t>
            </a:r>
          </a:p>
          <a:p>
            <a:pPr algn="ctr" defTabSz="914196">
              <a:defRPr/>
            </a:pPr>
            <a:r>
              <a:rPr lang="en-GB" sz="1100" dirty="0">
                <a:solidFill>
                  <a:prstClr val="black"/>
                </a:solidFill>
                <a:latin typeface="Arial"/>
              </a:rPr>
              <a:t>20 – 400 mg </a:t>
            </a:r>
            <a:r>
              <a:rPr lang="en-GB" sz="1100" dirty="0" err="1">
                <a:solidFill>
                  <a:prstClr val="black"/>
                </a:solidFill>
                <a:latin typeface="Arial"/>
              </a:rPr>
              <a:t>qd</a:t>
            </a:r>
            <a:endParaRPr lang="en-GB" sz="11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9374874" y="3874256"/>
            <a:ext cx="1890124" cy="12893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8875412" y="4522851"/>
            <a:ext cx="506363" cy="640080"/>
          </a:xfrm>
          <a:prstGeom prst="rect">
            <a:avLst/>
          </a:prstGeom>
          <a:solidFill>
            <a:srgbClr val="003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379420" y="4842695"/>
            <a:ext cx="506363" cy="32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872928" y="5003599"/>
            <a:ext cx="506363" cy="1645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7366108" y="5102836"/>
            <a:ext cx="506363" cy="640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813760" y="4825758"/>
            <a:ext cx="591796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20 mg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819255" y="4764526"/>
            <a:ext cx="591796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50 mg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261652" y="4575270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100 mg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8764576" y="4262038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200 mg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199617" y="3618678"/>
            <a:ext cx="670343" cy="2616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100" b="1" dirty="0">
                <a:solidFill>
                  <a:prstClr val="black"/>
                </a:solidFill>
                <a:latin typeface="Arial"/>
              </a:rPr>
              <a:t>400 mg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114108" y="3939823"/>
            <a:ext cx="2383027" cy="523218"/>
          </a:xfrm>
          <a:prstGeom prst="rect">
            <a:avLst/>
          </a:prstGeom>
          <a:noFill/>
        </p:spPr>
        <p:txBody>
          <a:bodyPr wrap="squar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GB" sz="1600" b="1" dirty="0">
                <a:solidFill>
                  <a:prstClr val="white"/>
                </a:solidFill>
                <a:latin typeface="Arial"/>
              </a:rPr>
              <a:t>12 mo. of treatment </a:t>
            </a:r>
            <a:r>
              <a:rPr lang="en-GB" sz="1200" b="1" dirty="0">
                <a:solidFill>
                  <a:prstClr val="white"/>
                </a:solidFill>
                <a:latin typeface="Arial"/>
              </a:rPr>
              <a:t>(same as Schedule A)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850872" y="4727943"/>
            <a:ext cx="248099" cy="397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r>
              <a:rPr lang="en-GB" sz="1500" b="1" dirty="0">
                <a:solidFill>
                  <a:prstClr val="white"/>
                </a:solidFill>
                <a:latin typeface="Arial"/>
              </a:rPr>
              <a:t>G</a:t>
            </a:r>
          </a:p>
        </p:txBody>
      </p:sp>
      <p:sp>
        <p:nvSpPr>
          <p:cNvPr id="114" name="AutoShape 15"/>
          <p:cNvSpPr>
            <a:spLocks/>
          </p:cNvSpPr>
          <p:nvPr/>
        </p:nvSpPr>
        <p:spPr bwMode="auto">
          <a:xfrm>
            <a:off x="2445487" y="3957287"/>
            <a:ext cx="1488495" cy="963360"/>
          </a:xfrm>
          <a:prstGeom prst="roundRect">
            <a:avLst>
              <a:gd name="adj" fmla="val 20546"/>
            </a:avLst>
          </a:prstGeom>
          <a:solidFill>
            <a:srgbClr val="9F29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 defTabSz="914196">
              <a:defRPr/>
            </a:pPr>
            <a:r>
              <a:rPr lang="en-US" sz="1200" b="1" dirty="0">
                <a:solidFill>
                  <a:prstClr val="white"/>
                </a:solidFill>
                <a:latin typeface="Arial"/>
                <a:sym typeface="Arial" charset="0"/>
              </a:rPr>
              <a:t>Schedule B</a:t>
            </a:r>
          </a:p>
          <a:p>
            <a:pPr algn="ctr" defTabSz="914196">
              <a:defRPr/>
            </a:pP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SAFETY EXPANSION</a:t>
            </a:r>
            <a:b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</a:b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400 mg</a:t>
            </a:r>
            <a:endParaRPr lang="en-US" sz="1100" b="1" i="1" baseline="30000" dirty="0">
              <a:solidFill>
                <a:prstClr val="white"/>
              </a:solidFill>
              <a:latin typeface="Arial"/>
              <a:sym typeface="Arial" charset="0"/>
            </a:endParaRPr>
          </a:p>
          <a:p>
            <a:pPr algn="ctr" defTabSz="914196">
              <a:defRPr/>
            </a:pP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(N=20)</a:t>
            </a:r>
          </a:p>
        </p:txBody>
      </p:sp>
      <p:sp>
        <p:nvSpPr>
          <p:cNvPr id="115" name="AutoShape 15"/>
          <p:cNvSpPr>
            <a:spLocks/>
          </p:cNvSpPr>
          <p:nvPr/>
        </p:nvSpPr>
        <p:spPr bwMode="auto">
          <a:xfrm>
            <a:off x="807907" y="3948856"/>
            <a:ext cx="1488495" cy="963360"/>
          </a:xfrm>
          <a:prstGeom prst="roundRect">
            <a:avLst>
              <a:gd name="adj" fmla="val 20546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196">
              <a:defRPr/>
            </a:pPr>
            <a:r>
              <a:rPr lang="en-US" sz="1100" b="1" dirty="0">
                <a:solidFill>
                  <a:prstClr val="white"/>
                </a:solidFill>
                <a:latin typeface="Arial"/>
                <a:sym typeface="Arial" charset="0"/>
              </a:rPr>
              <a:t>Schedule B</a:t>
            </a:r>
          </a:p>
          <a:p>
            <a:pPr algn="ctr" defTabSz="914196">
              <a:defRPr/>
            </a:pP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SAFETY EXPANSION</a:t>
            </a:r>
            <a:b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</a:b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400 mg</a:t>
            </a:r>
          </a:p>
        </p:txBody>
      </p:sp>
      <p:sp>
        <p:nvSpPr>
          <p:cNvPr id="116" name="AutoShape 15"/>
          <p:cNvSpPr>
            <a:spLocks/>
          </p:cNvSpPr>
          <p:nvPr/>
        </p:nvSpPr>
        <p:spPr bwMode="auto">
          <a:xfrm>
            <a:off x="2445487" y="1719061"/>
            <a:ext cx="1488495" cy="963360"/>
          </a:xfrm>
          <a:prstGeom prst="roundRect">
            <a:avLst>
              <a:gd name="adj" fmla="val 20546"/>
            </a:avLst>
          </a:prstGeom>
          <a:solidFill>
            <a:srgbClr val="9F29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 defTabSz="914196">
              <a:spcAft>
                <a:spcPts val="40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Arial"/>
                <a:sym typeface="Arial" charset="0"/>
              </a:rPr>
              <a:t>Schedule A</a:t>
            </a:r>
          </a:p>
          <a:p>
            <a:pPr algn="ctr" defTabSz="914196">
              <a:defRPr/>
            </a:pPr>
            <a:r>
              <a:rPr lang="en-US" sz="1200" b="1" i="1" dirty="0">
                <a:solidFill>
                  <a:prstClr val="white"/>
                </a:solidFill>
                <a:latin typeface="Arial"/>
                <a:sym typeface="Arial" charset="0"/>
              </a:rPr>
              <a:t>DOSE-FINDING </a:t>
            </a:r>
          </a:p>
          <a:p>
            <a:pPr algn="ctr" defTabSz="914196">
              <a:defRPr/>
            </a:pPr>
            <a:r>
              <a:rPr lang="en-US" sz="1200" b="1" i="1" dirty="0">
                <a:solidFill>
                  <a:prstClr val="white"/>
                </a:solidFill>
                <a:latin typeface="Arial"/>
                <a:sym typeface="Arial" charset="0"/>
              </a:rPr>
              <a:t>(N=6)</a:t>
            </a:r>
          </a:p>
        </p:txBody>
      </p:sp>
      <p:sp>
        <p:nvSpPr>
          <p:cNvPr id="117" name="AutoShape 15"/>
          <p:cNvSpPr>
            <a:spLocks/>
          </p:cNvSpPr>
          <p:nvPr/>
        </p:nvSpPr>
        <p:spPr bwMode="auto">
          <a:xfrm>
            <a:off x="807839" y="1708463"/>
            <a:ext cx="1488495" cy="963360"/>
          </a:xfrm>
          <a:prstGeom prst="roundRect">
            <a:avLst>
              <a:gd name="adj" fmla="val 20546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 defTabSz="914196">
              <a:spcAft>
                <a:spcPts val="400"/>
              </a:spcAft>
              <a:defRPr/>
            </a:pPr>
            <a:r>
              <a:rPr lang="en-US" sz="1100" b="1" dirty="0">
                <a:solidFill>
                  <a:prstClr val="white"/>
                </a:solidFill>
                <a:latin typeface="Arial"/>
                <a:sym typeface="Arial" charset="0"/>
              </a:rPr>
              <a:t>Schedule A</a:t>
            </a:r>
          </a:p>
          <a:p>
            <a:pPr algn="ctr" defTabSz="914196">
              <a:defRPr/>
            </a:pP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DOSE-FINDING</a:t>
            </a:r>
          </a:p>
        </p:txBody>
      </p:sp>
      <p:sp>
        <p:nvSpPr>
          <p:cNvPr id="118" name="AutoShape 15"/>
          <p:cNvSpPr>
            <a:spLocks/>
          </p:cNvSpPr>
          <p:nvPr/>
        </p:nvSpPr>
        <p:spPr bwMode="auto">
          <a:xfrm>
            <a:off x="807839" y="2838175"/>
            <a:ext cx="1488495" cy="963360"/>
          </a:xfrm>
          <a:prstGeom prst="roundRect">
            <a:avLst>
              <a:gd name="adj" fmla="val 20546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 defTabSz="914196">
              <a:spcAft>
                <a:spcPts val="400"/>
              </a:spcAft>
              <a:defRPr/>
            </a:pPr>
            <a:r>
              <a:rPr lang="en-US" sz="1100" b="1" dirty="0">
                <a:solidFill>
                  <a:prstClr val="white"/>
                </a:solidFill>
                <a:latin typeface="Arial"/>
                <a:sym typeface="Arial" charset="0"/>
              </a:rPr>
              <a:t>Schedule B</a:t>
            </a:r>
          </a:p>
          <a:p>
            <a:pPr algn="ctr" defTabSz="914196">
              <a:defRPr/>
            </a:pPr>
            <a:r>
              <a:rPr lang="en-US" sz="1100" b="1" i="1" dirty="0">
                <a:solidFill>
                  <a:prstClr val="white"/>
                </a:solidFill>
                <a:latin typeface="Arial"/>
                <a:sym typeface="Arial" charset="0"/>
              </a:rPr>
              <a:t>DOSE-FINDING</a:t>
            </a:r>
          </a:p>
        </p:txBody>
      </p:sp>
      <p:sp>
        <p:nvSpPr>
          <p:cNvPr id="119" name="AutoShape 15"/>
          <p:cNvSpPr>
            <a:spLocks/>
          </p:cNvSpPr>
          <p:nvPr/>
        </p:nvSpPr>
        <p:spPr bwMode="auto">
          <a:xfrm>
            <a:off x="2445487" y="2838175"/>
            <a:ext cx="1488495" cy="963360"/>
          </a:xfrm>
          <a:prstGeom prst="roundRect">
            <a:avLst>
              <a:gd name="adj" fmla="val 20546"/>
            </a:avLst>
          </a:prstGeom>
          <a:solidFill>
            <a:srgbClr val="9F29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9" rIns="0" bIns="45719" rtlCol="0" anchor="ctr"/>
          <a:lstStyle/>
          <a:p>
            <a:pPr algn="ctr" defTabSz="914196">
              <a:spcAft>
                <a:spcPts val="400"/>
              </a:spcAft>
              <a:defRPr/>
            </a:pPr>
            <a:r>
              <a:rPr lang="en-US" sz="1200" b="1" dirty="0">
                <a:solidFill>
                  <a:prstClr val="white"/>
                </a:solidFill>
                <a:latin typeface="Arial"/>
                <a:sym typeface="Arial" charset="0"/>
              </a:rPr>
              <a:t>Schedule B</a:t>
            </a:r>
          </a:p>
          <a:p>
            <a:pPr algn="ctr" defTabSz="914196">
              <a:defRPr/>
            </a:pPr>
            <a:r>
              <a:rPr lang="en-US" sz="1200" b="1" i="1" dirty="0">
                <a:solidFill>
                  <a:prstClr val="white"/>
                </a:solidFill>
                <a:latin typeface="Arial"/>
                <a:sym typeface="Arial" charset="0"/>
              </a:rPr>
              <a:t>DOSE-FINDING </a:t>
            </a:r>
          </a:p>
          <a:p>
            <a:pPr algn="ctr" defTabSz="914196">
              <a:defRPr/>
            </a:pPr>
            <a:r>
              <a:rPr lang="en-US" sz="1200" b="1" i="1" dirty="0">
                <a:solidFill>
                  <a:prstClr val="white"/>
                </a:solidFill>
                <a:latin typeface="Arial"/>
                <a:sym typeface="Arial" charset="0"/>
              </a:rPr>
              <a:t>(N=6)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916031" y="1283459"/>
            <a:ext cx="484396" cy="4001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defTabSz="914196">
              <a:defRPr/>
            </a:pPr>
            <a:r>
              <a:rPr lang="en-GB" sz="2000" b="1" dirty="0">
                <a:solidFill>
                  <a:srgbClr val="9F2936"/>
                </a:solidFill>
                <a:latin typeface="Arial"/>
              </a:rPr>
              <a:t>1L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221203" y="1263084"/>
            <a:ext cx="627062" cy="400108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defTabSz="914196">
              <a:defRPr/>
            </a:pPr>
            <a:r>
              <a:rPr lang="en-GB" sz="2000" b="1" dirty="0">
                <a:solidFill>
                  <a:srgbClr val="9F2936">
                    <a:lumMod val="75000"/>
                  </a:srgbClr>
                </a:solidFill>
                <a:latin typeface="Arial"/>
              </a:rPr>
              <a:t>R/R</a:t>
            </a:r>
          </a:p>
        </p:txBody>
      </p:sp>
      <p:cxnSp>
        <p:nvCxnSpPr>
          <p:cNvPr id="122" name="Straight Arrow Connector 121"/>
          <p:cNvCxnSpPr>
            <a:stCxn id="117" idx="3"/>
            <a:endCxn id="116" idx="1"/>
          </p:cNvCxnSpPr>
          <p:nvPr/>
        </p:nvCxnSpPr>
        <p:spPr>
          <a:xfrm>
            <a:off x="2296334" y="2190143"/>
            <a:ext cx="149153" cy="1060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117" idx="2"/>
            <a:endCxn id="118" idx="0"/>
          </p:cNvCxnSpPr>
          <p:nvPr/>
        </p:nvCxnSpPr>
        <p:spPr>
          <a:xfrm>
            <a:off x="1552075" y="2671823"/>
            <a:ext cx="0" cy="166352"/>
          </a:xfrm>
          <a:prstGeom prst="straightConnector1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118" idx="2"/>
            <a:endCxn id="115" idx="0"/>
          </p:cNvCxnSpPr>
          <p:nvPr/>
        </p:nvCxnSpPr>
        <p:spPr>
          <a:xfrm>
            <a:off x="1552075" y="3801533"/>
            <a:ext cx="68" cy="147323"/>
          </a:xfrm>
          <a:prstGeom prst="straightConnector1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>
            <a:stCxn id="116" idx="2"/>
            <a:endCxn id="119" idx="0"/>
          </p:cNvCxnSpPr>
          <p:nvPr/>
        </p:nvCxnSpPr>
        <p:spPr>
          <a:xfrm>
            <a:off x="3189723" y="2682423"/>
            <a:ext cx="0" cy="15575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119" idx="2"/>
            <a:endCxn id="114" idx="0"/>
          </p:cNvCxnSpPr>
          <p:nvPr/>
        </p:nvCxnSpPr>
        <p:spPr>
          <a:xfrm>
            <a:off x="3189723" y="3801535"/>
            <a:ext cx="0" cy="15575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>
            <a:stCxn id="118" idx="3"/>
            <a:endCxn id="119" idx="1"/>
          </p:cNvCxnSpPr>
          <p:nvPr/>
        </p:nvCxnSpPr>
        <p:spPr>
          <a:xfrm>
            <a:off x="2296334" y="3319855"/>
            <a:ext cx="149153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/>
        </p:nvSpPr>
        <p:spPr>
          <a:xfrm>
            <a:off x="739573" y="1306804"/>
            <a:ext cx="1688163" cy="37075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9" rIns="91424" bIns="45719" rtlCol="0" anchor="ctr"/>
          <a:lstStyle/>
          <a:p>
            <a:pPr algn="ctr" defTabSz="914196">
              <a:defRPr/>
            </a:pPr>
            <a:endParaRPr lang="en-US" sz="3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7932" y="5228889"/>
            <a:ext cx="8026524" cy="338552"/>
          </a:xfrm>
          <a:prstGeom prst="rect">
            <a:avLst/>
          </a:prstGeom>
          <a:noFill/>
        </p:spPr>
        <p:txBody>
          <a:bodyPr wrap="none" lIns="91424" tIns="45719" rIns="91424" bIns="45719" rtlCol="0">
            <a:spAutoFit/>
          </a:bodyPr>
          <a:lstStyle/>
          <a:p>
            <a:pPr defTabSz="914196">
              <a:defRPr/>
            </a:pPr>
            <a:r>
              <a:rPr lang="en-US" sz="1600" dirty="0">
                <a:solidFill>
                  <a:prstClr val="black"/>
                </a:solidFill>
                <a:latin typeface="Arial"/>
              </a:rPr>
              <a:t>*</a:t>
            </a:r>
            <a:r>
              <a:rPr lang="en-US" sz="1600" b="1" dirty="0">
                <a:solidFill>
                  <a:prstClr val="black"/>
                </a:solidFill>
                <a:latin typeface="Arial"/>
              </a:rPr>
              <a:t>Potential VEN extension if BM MRD+ or PR; G=obinutuzumab; VEN=venetoclax.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206361" y="5043418"/>
            <a:ext cx="188332" cy="956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549788" y="6497905"/>
            <a:ext cx="7422123" cy="338552"/>
          </a:xfrm>
          <a:prstGeom prst="rect">
            <a:avLst/>
          </a:prstGeom>
          <a:noFill/>
        </p:spPr>
        <p:txBody>
          <a:bodyPr wrap="square" lIns="91424" tIns="45719" rIns="91424" bIns="45719" rtlCol="0" anchor="b">
            <a:spAutoFit/>
          </a:bodyPr>
          <a:lstStyle/>
          <a:p>
            <a:pPr defTabSz="914196">
              <a:defRPr/>
            </a:pPr>
            <a:r>
              <a:rPr lang="en-US" sz="1600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G dosing schedule: C1D1: 100 mg, C1D2: 900 mg, C1D8 and 15:1000 mg, C2–6D1: 1000 mg.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1232913" y="2050399"/>
            <a:ext cx="520603" cy="97283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3" name="Right Arrow 72"/>
          <p:cNvSpPr/>
          <p:nvPr/>
        </p:nvSpPr>
        <p:spPr>
          <a:xfrm>
            <a:off x="11232913" y="4062563"/>
            <a:ext cx="520603" cy="972835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1900">
              <a:solidFill>
                <a:prstClr val="white"/>
              </a:solidFill>
              <a:latin typeface="Arial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1E7B2B3C-1695-A446-A93B-4E907C7B5961}"/>
              </a:ext>
            </a:extLst>
          </p:cNvPr>
          <p:cNvSpPr txBox="1"/>
          <p:nvPr/>
        </p:nvSpPr>
        <p:spPr>
          <a:xfrm>
            <a:off x="85726" y="6529971"/>
            <a:ext cx="3506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400" dirty="0" err="1">
                <a:solidFill>
                  <a:prstClr val="black"/>
                </a:solidFill>
                <a:latin typeface="Arial"/>
              </a:rPr>
              <a:t>Flinn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, I et al. ASH 2017, Abstract #430</a:t>
            </a:r>
          </a:p>
        </p:txBody>
      </p:sp>
    </p:spTree>
    <p:extLst>
      <p:ext uri="{BB962C8B-B14F-4D97-AF65-F5344CB8AC3E}">
        <p14:creationId xmlns:p14="http://schemas.microsoft.com/office/powerpoint/2010/main" val="264621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11" grpId="0"/>
      <p:bldP spid="128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3"/>
          <p:cNvSpPr>
            <a:spLocks noChangeArrowheads="1"/>
          </p:cNvSpPr>
          <p:nvPr/>
        </p:nvSpPr>
        <p:spPr bwMode="auto">
          <a:xfrm>
            <a:off x="4436534" y="169483"/>
            <a:ext cx="613964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white"/>
                </a:solidFill>
                <a:latin typeface="Arial" charset="0"/>
                <a:ea typeface="宋体" pitchFamily="2" charset="-122"/>
                <a:cs typeface="Osaka" charset="0"/>
              </a:rPr>
              <a:t>Treatment of CLL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prstClr val="white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white"/>
                </a:solidFill>
                <a:latin typeface="Helvetica" charset="0"/>
                <a:ea typeface="ＭＳ Ｐゴシック" charset="0"/>
                <a:cs typeface="ＭＳ Ｐゴシック" charset="0"/>
              </a:rPr>
              <a:t>Thomas J. Kipps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prstClr val="white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55683" name="Picture 3" descr="logo_3drops_Red_dark copy"/>
          <p:cNvSpPr>
            <a:spLocks noChangeAspect="1" noChangeArrowheads="1"/>
          </p:cNvSpPr>
          <p:nvPr/>
        </p:nvSpPr>
        <p:spPr bwMode="auto">
          <a:xfrm>
            <a:off x="1615882" y="6085473"/>
            <a:ext cx="125447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b="1" dirty="0">
              <a:solidFill>
                <a:prstClr val="black"/>
              </a:solidFill>
              <a:latin typeface="Times New Roman" charset="0"/>
              <a:ea typeface="Osaka" charset="0"/>
              <a:cs typeface="Osaka" charset="0"/>
            </a:endParaRPr>
          </a:p>
        </p:txBody>
      </p:sp>
      <p:pic>
        <p:nvPicPr>
          <p:cNvPr id="6" name="Picture 6" descr="Building_Night_Signage.jpg">
            <a:extLst>
              <a:ext uri="{FF2B5EF4-FFF2-40B4-BE49-F238E27FC236}">
                <a16:creationId xmlns="" xmlns:a16="http://schemas.microsoft.com/office/drawing/2014/main" id="{94332BF1-2B84-694F-B0BA-7DFCF8CE5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6348"/>
            <a:ext cx="12192000" cy="789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F203B1AE-2E02-1C4F-B55A-0FE5D5C88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8917" y="1"/>
            <a:ext cx="10970684" cy="2569633"/>
          </a:xfrm>
        </p:spPr>
        <p:txBody>
          <a:bodyPr vert="horz" lIns="91440" tIns="0" rIns="91440" bIns="0" rtlCol="0" anchor="b">
            <a:normAutofit/>
          </a:bodyPr>
          <a:lstStyle>
            <a:lvl1pPr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Novel Agents 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And Strategies Under Investigation In CLL</a:t>
            </a:r>
            <a:r>
              <a:rPr lang="en-US" sz="5333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33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333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33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67" dirty="0" smtClean="0">
                <a:latin typeface="Arial" panose="020B0604020202020204" pitchFamily="34" charset="0"/>
                <a:cs typeface="Arial" panose="020B0604020202020204" pitchFamily="34" charset="0"/>
              </a:rPr>
              <a:t>July 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sz="5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C2BBCA40-5E6C-1346-8BFD-2AB1B86A87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9801" y="2794385"/>
            <a:ext cx="4940512" cy="751665"/>
          </a:xfrm>
        </p:spPr>
        <p:txBody>
          <a:bodyPr vert="horz" lIns="91440" tIns="0" rIns="91440" bIns="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Thomas J. Kipps, MD, PhD</a:t>
            </a:r>
          </a:p>
          <a:p>
            <a:r>
              <a:rPr lang="en-US" dirty="0"/>
              <a:t>UC San Diego Moores Cancer Center</a:t>
            </a:r>
          </a:p>
        </p:txBody>
      </p:sp>
    </p:spTree>
    <p:extLst>
      <p:ext uri="{BB962C8B-B14F-4D97-AF65-F5344CB8AC3E}">
        <p14:creationId xmlns:p14="http://schemas.microsoft.com/office/powerpoint/2010/main" val="34457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5456" y="2032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Efficacy of G + VEN: Response in All Patients and High CR Rates in All CLL Subgroups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EEA10D-E951-474C-8CD0-91078E47E9CB}" type="slidenum">
              <a:rPr lang="en-US">
                <a:solidFill>
                  <a:srgbClr val="323232"/>
                </a:solidFill>
              </a:rPr>
              <a:pPr>
                <a:defRPr/>
              </a:pPr>
              <a:t>20</a:t>
            </a:fld>
            <a:endParaRPr lang="en-US" dirty="0">
              <a:solidFill>
                <a:srgbClr val="323232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779947"/>
              </p:ext>
            </p:extLst>
          </p:nvPr>
        </p:nvGraphicFramePr>
        <p:xfrm>
          <a:off x="78472" y="1345892"/>
          <a:ext cx="12081682" cy="43710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091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37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8299">
                  <a:extLst>
                    <a:ext uri="{9D8B030D-6E8A-4147-A177-3AD203B41FA5}">
                      <a16:colId xmlns:a16="http://schemas.microsoft.com/office/drawing/2014/main" xmlns="" val="2122325109"/>
                    </a:ext>
                  </a:extLst>
                </a:gridCol>
                <a:gridCol w="1160060">
                  <a:extLst>
                    <a:ext uri="{9D8B030D-6E8A-4147-A177-3AD203B41FA5}">
                      <a16:colId xmlns:a16="http://schemas.microsoft.com/office/drawing/2014/main" xmlns="" val="3432011785"/>
                    </a:ext>
                  </a:extLst>
                </a:gridCol>
                <a:gridCol w="1596788">
                  <a:extLst>
                    <a:ext uri="{9D8B030D-6E8A-4147-A177-3AD203B41FA5}">
                      <a16:colId xmlns:a16="http://schemas.microsoft.com/office/drawing/2014/main" xmlns="" val="794323837"/>
                    </a:ext>
                  </a:extLst>
                </a:gridCol>
                <a:gridCol w="1924335">
                  <a:extLst>
                    <a:ext uri="{9D8B030D-6E8A-4147-A177-3AD203B41FA5}">
                      <a16:colId xmlns:a16="http://schemas.microsoft.com/office/drawing/2014/main" xmlns="" val="2873084993"/>
                    </a:ext>
                  </a:extLst>
                </a:gridCol>
                <a:gridCol w="1228299">
                  <a:extLst>
                    <a:ext uri="{9D8B030D-6E8A-4147-A177-3AD203B41FA5}">
                      <a16:colId xmlns:a16="http://schemas.microsoft.com/office/drawing/2014/main" xmlns="" val="1577636777"/>
                    </a:ext>
                  </a:extLst>
                </a:gridCol>
                <a:gridCol w="1187355">
                  <a:extLst>
                    <a:ext uri="{9D8B030D-6E8A-4147-A177-3AD203B41FA5}">
                      <a16:colId xmlns:a16="http://schemas.microsoft.com/office/drawing/2014/main" xmlns="" val="1377555398"/>
                    </a:ext>
                  </a:extLst>
                </a:gridCol>
                <a:gridCol w="1173707">
                  <a:extLst>
                    <a:ext uri="{9D8B030D-6E8A-4147-A177-3AD203B41FA5}">
                      <a16:colId xmlns:a16="http://schemas.microsoft.com/office/drawing/2014/main" xmlns="" val="3195741288"/>
                    </a:ext>
                  </a:extLst>
                </a:gridCol>
              </a:tblGrid>
              <a:tr h="1361440">
                <a:tc rowSpan="2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 smtClean="0">
                          <a:solidFill>
                            <a:schemeClr val="bg1"/>
                          </a:solidFill>
                        </a:rPr>
                        <a:t>Response, n 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All 1L patients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(N=32)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By cytogenetic </a:t>
                      </a:r>
                      <a:r>
                        <a:rPr lang="en-US" sz="2000" b="1" baseline="0" dirty="0" err="1">
                          <a:solidFill>
                            <a:schemeClr val="bg1"/>
                          </a:solidFill>
                        </a:rPr>
                        <a:t>abnormalities</a:t>
                      </a:r>
                      <a:r>
                        <a:rPr lang="en-US" sz="2000" b="1" baseline="30000" dirty="0" err="1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2000" b="1" baseline="3000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(n=29)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dirty="0">
                          <a:solidFill>
                            <a:schemeClr val="bg1"/>
                          </a:solidFill>
                        </a:rPr>
                        <a:t>By</a:t>
                      </a:r>
                      <a:r>
                        <a:rPr lang="en-US" sz="2000" b="0" i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i="0" dirty="0">
                          <a:solidFill>
                            <a:schemeClr val="bg1"/>
                          </a:solidFill>
                        </a:rPr>
                        <a:t>IGHV gene mutational status</a:t>
                      </a:r>
                      <a:r>
                        <a:rPr lang="en-US" sz="2000" b="1" i="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(n=27)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11486809"/>
                  </a:ext>
                </a:extLst>
              </a:tr>
              <a:tr h="1361440">
                <a:tc vMerge="1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del(17p)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n=5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del(11q)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n=6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Trisomy 12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n=6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No abnormalities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n=1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del(13q)</a:t>
                      </a: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n=11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Mut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n=11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Unmut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1"/>
                          </a:solidFill>
                        </a:rPr>
                        <a:t>n=16</a:t>
                      </a:r>
                    </a:p>
                  </a:txBody>
                  <a:tcPr anchor="b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4411763"/>
                  </a:ext>
                </a:extLst>
              </a:tr>
              <a:tr h="5747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ORR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32 (100)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5 (100)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6 (100)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6 (100)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 (100)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11 (100)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11 (100)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16 (100)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4105615"/>
                  </a:ext>
                </a:extLst>
              </a:tr>
              <a:tr h="536717">
                <a:tc>
                  <a:txBody>
                    <a:bodyPr/>
                    <a:lstStyle/>
                    <a:p>
                      <a:pPr marL="233363" marR="0" lvl="1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CR/</a:t>
                      </a:r>
                      <a:r>
                        <a:rPr lang="en-US" sz="2000" b="0" baseline="0" dirty="0" err="1">
                          <a:solidFill>
                            <a:schemeClr val="tx1"/>
                          </a:solidFill>
                        </a:rPr>
                        <a:t>CRi</a:t>
                      </a:r>
                      <a:endParaRPr lang="en-US" sz="20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23 (72)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3 (60)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5 (83)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5 (83)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 (100)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7 (64)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9 (82)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11 (69)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9833809"/>
                  </a:ext>
                </a:extLst>
              </a:tr>
              <a:tr h="536717">
                <a:tc>
                  <a:txBody>
                    <a:bodyPr/>
                    <a:lstStyle/>
                    <a:p>
                      <a:pPr marL="233363" marR="0" lvl="1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PR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9 (28)</a:t>
                      </a:r>
                      <a:r>
                        <a:rPr lang="en-US" sz="2000" b="0" baseline="3000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20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2 (40)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 (17)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1 (17)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233363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--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4 (36)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2 (18)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chemeClr val="tx1"/>
                          </a:solidFill>
                        </a:rPr>
                        <a:t>5 (31)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106973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8473" y="5750018"/>
            <a:ext cx="93578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400" baseline="30000" dirty="0">
                <a:solidFill>
                  <a:prstClr val="black"/>
                </a:solidFill>
                <a:latin typeface="Arial"/>
              </a:rPr>
              <a:t>a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One patient downgraded to PR due to a mild splenomegaly 16cm (by imaging) and </a:t>
            </a:r>
            <a:r>
              <a:rPr lang="en-US" sz="1400" dirty="0" err="1">
                <a:solidFill>
                  <a:prstClr val="black"/>
                </a:solidFill>
                <a:latin typeface="Arial"/>
              </a:rPr>
              <a:t>hypocellular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 BM (by histology); all other components consistent with CR.</a:t>
            </a:r>
            <a:endParaRPr lang="en-GB" sz="1400" strike="sngStrike" dirty="0">
              <a:solidFill>
                <a:srgbClr val="FF0000"/>
              </a:solidFill>
              <a:latin typeface="Arial"/>
            </a:endParaRPr>
          </a:p>
          <a:p>
            <a:pPr>
              <a:defRPr/>
            </a:pPr>
            <a:r>
              <a:rPr lang="en-US" sz="1400" baseline="30000" dirty="0" err="1">
                <a:solidFill>
                  <a:prstClr val="black"/>
                </a:solidFill>
                <a:latin typeface="Arial"/>
              </a:rPr>
              <a:t>b</a:t>
            </a:r>
            <a:r>
              <a:rPr lang="en-US" altLang="ja-JP" sz="1400" dirty="0" err="1">
                <a:solidFill>
                  <a:prstClr val="black"/>
                </a:solidFill>
                <a:latin typeface="Arial"/>
                <a:ea typeface="ＭＳ Ｐゴシック" panose="020B0600070205080204" pitchFamily="34" charset="-128"/>
              </a:rPr>
              <a:t>Responses</a:t>
            </a:r>
            <a:r>
              <a:rPr lang="en-US" altLang="ja-JP" sz="1400" dirty="0">
                <a:solidFill>
                  <a:prstClr val="black"/>
                </a:solidFill>
                <a:latin typeface="Arial"/>
                <a:ea typeface="ＭＳ Ｐゴシック" panose="020B0600070205080204" pitchFamily="34" charset="-128"/>
              </a:rPr>
              <a:t> by cytogenetic abnormalities according to the hierarchical model.</a:t>
            </a:r>
            <a:endParaRPr lang="en-GB" sz="1400" strike="sngStrike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Frame 6"/>
          <p:cNvSpPr/>
          <p:nvPr/>
        </p:nvSpPr>
        <p:spPr>
          <a:xfrm>
            <a:off x="78472" y="4007667"/>
            <a:ext cx="12081680" cy="605277"/>
          </a:xfrm>
          <a:prstGeom prst="fram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E7B2B3C-1695-A446-A93B-4E907C7B5961}"/>
              </a:ext>
            </a:extLst>
          </p:cNvPr>
          <p:cNvSpPr txBox="1"/>
          <p:nvPr/>
        </p:nvSpPr>
        <p:spPr>
          <a:xfrm>
            <a:off x="85726" y="6529971"/>
            <a:ext cx="3506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400" dirty="0" err="1">
                <a:solidFill>
                  <a:prstClr val="black"/>
                </a:solidFill>
                <a:latin typeface="Arial"/>
              </a:rPr>
              <a:t>Flinn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, I et al. ASH 2017, Abstract #430</a:t>
            </a:r>
          </a:p>
        </p:txBody>
      </p:sp>
    </p:spTree>
    <p:extLst>
      <p:ext uri="{BB962C8B-B14F-4D97-AF65-F5344CB8AC3E}">
        <p14:creationId xmlns:p14="http://schemas.microsoft.com/office/powerpoint/2010/main" val="415444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90" y="1035591"/>
            <a:ext cx="4920039" cy="3403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274" y="243428"/>
            <a:ext cx="11463453" cy="792163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latin typeface="Arial Narrow" panose="020B0604020202020204" pitchFamily="34" charset="0"/>
                <a:cs typeface="Arial Narrow" panose="020B0604020202020204" pitchFamily="34" charset="0"/>
              </a:rPr>
              <a:t>Progression Free Survival With Frontline Therapy (G + </a:t>
            </a:r>
            <a:r>
              <a:rPr lang="en-GB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Ven</a:t>
            </a:r>
            <a:r>
              <a:rPr lang="en-GB" dirty="0">
                <a:latin typeface="Arial Narrow" panose="020B0604020202020204" pitchFamily="34" charset="0"/>
                <a:cs typeface="Arial Narrow" panose="020B0604020202020204" pitchFamily="34" charset="0"/>
              </a:rPr>
              <a:t>)</a:t>
            </a:r>
            <a:endParaRPr lang="en-GB" dirty="0">
              <a:solidFill>
                <a:srgbClr val="FF0000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710990" y="1888960"/>
            <a:ext cx="6128084" cy="1848851"/>
          </a:xfrm>
          <a:noFill/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GB" sz="2000" dirty="0"/>
              <a:t>Median time on study: </a:t>
            </a:r>
            <a:r>
              <a:rPr lang="en-US" sz="2000" dirty="0"/>
              <a:t>18.5 months (range: 15–30)</a:t>
            </a:r>
          </a:p>
          <a:p>
            <a:pPr>
              <a:spcBef>
                <a:spcPts val="300"/>
              </a:spcBef>
            </a:pPr>
            <a:r>
              <a:rPr lang="en-US" sz="2000" dirty="0"/>
              <a:t>Median PFS = not reached</a:t>
            </a:r>
          </a:p>
          <a:p>
            <a:pPr lvl="1">
              <a:spcBef>
                <a:spcPts val="300"/>
              </a:spcBef>
            </a:pPr>
            <a:r>
              <a:rPr lang="en-US" sz="1800" dirty="0"/>
              <a:t>12-month estimate: 100%</a:t>
            </a:r>
          </a:p>
          <a:p>
            <a:pPr lvl="1">
              <a:spcBef>
                <a:spcPts val="300"/>
              </a:spcBef>
            </a:pPr>
            <a:r>
              <a:rPr lang="en-US" sz="1800" dirty="0"/>
              <a:t>15-month estimate: 93.8% (95% CI: 85.4, 100.0)</a:t>
            </a:r>
          </a:p>
          <a:p>
            <a:pPr lvl="1">
              <a:spcBef>
                <a:spcPts val="300"/>
              </a:spcBef>
            </a:pPr>
            <a:r>
              <a:rPr lang="en-US" sz="1800" dirty="0"/>
              <a:t>18-month estimate: 90.5% (95% CI: 80.3, 100.0)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12986" y="4176546"/>
            <a:ext cx="251960" cy="677106"/>
          </a:xfrm>
          <a:prstGeom prst="rect">
            <a:avLst/>
          </a:prstGeom>
        </p:spPr>
        <p:txBody>
          <a:bodyPr wrap="none" lIns="91424" tIns="45719" rIns="91424" bIns="45719">
            <a:spAutoFit/>
          </a:bodyPr>
          <a:lstStyle/>
          <a:p>
            <a:pPr defTabSz="914196">
              <a:defRPr/>
            </a:pPr>
            <a:endParaRPr lang="en-US" sz="1900" dirty="0">
              <a:solidFill>
                <a:srgbClr val="FF0000"/>
              </a:solidFill>
              <a:latin typeface="Arial"/>
            </a:endParaRPr>
          </a:p>
          <a:p>
            <a:pPr defTabSz="914196">
              <a:defRPr/>
            </a:pPr>
            <a:r>
              <a:rPr lang="en-US" sz="1900" dirty="0">
                <a:solidFill>
                  <a:prstClr val="black"/>
                </a:solidFill>
                <a:latin typeface="Arial"/>
              </a:rPr>
              <a:t> </a:t>
            </a: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609600" y="4323584"/>
            <a:ext cx="10972800" cy="2406317"/>
          </a:xfrm>
          <a:prstGeom prst="rect">
            <a:avLst/>
          </a:prstGeom>
          <a:noFill/>
        </p:spPr>
        <p:txBody>
          <a:bodyPr vert="horz" lIns="91424" tIns="45719" rIns="91424" bIns="45719" rtlCol="0">
            <a:noAutofit/>
          </a:bodyPr>
          <a:lstStyle>
            <a:lvl1pPr marL="230145" indent="-230145" algn="l" defTabSz="914218" rtl="0" eaLnBrk="1" latinLnBrk="0" hangingPunct="1">
              <a:spcBef>
                <a:spcPts val="1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2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254" indent="-226970" algn="l" defTabSz="914218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2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96765" indent="-228557" algn="l" defTabSz="1314194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45950" indent="-228557" algn="l" defTabSz="914218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2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26875" indent="-228557" algn="l" defTabSz="914218" rtl="0" eaLnBrk="1" latinLnBrk="0" hangingPunct="1"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Char char="»"/>
              <a:defRPr sz="2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098" indent="-228557" algn="l" defTabSz="91421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8" indent="-228557" algn="l" defTabSz="91421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17" indent="-228557" algn="l" defTabSz="91421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30" indent="-228557" algn="l" defTabSz="914218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140" indent="-230140" defTabSz="914196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2000" dirty="0">
                <a:solidFill>
                  <a:prstClr val="black"/>
                </a:solidFill>
              </a:rPr>
              <a:t>Disease progression: 3 patients; no deaths </a:t>
            </a:r>
          </a:p>
          <a:p>
            <a:pPr marL="514242" lvl="1" indent="-226965" defTabSz="914196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1800" dirty="0">
                <a:solidFill>
                  <a:prstClr val="black"/>
                </a:solidFill>
              </a:rPr>
              <a:t>2 patients had Richter transformation</a:t>
            </a:r>
          </a:p>
          <a:p>
            <a:pPr marL="796745" lvl="2" indent="-228552" defTabSz="1314162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1800" dirty="0">
                <a:solidFill>
                  <a:prstClr val="black"/>
                </a:solidFill>
              </a:rPr>
              <a:t>Pt 1 (DLBCL): Day 437 (on VEN); del(17p) at baseline; BM MRD+ all assessments</a:t>
            </a:r>
          </a:p>
          <a:p>
            <a:pPr marL="796745" lvl="2" indent="-228552" defTabSz="1314162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1800" dirty="0">
                <a:solidFill>
                  <a:prstClr val="black"/>
                </a:solidFill>
              </a:rPr>
              <a:t>Pt 2 (HL): Day 474 (off VEN); trisomy 12, </a:t>
            </a:r>
            <a:r>
              <a:rPr lang="en-GB" sz="1800" dirty="0" err="1">
                <a:solidFill>
                  <a:prstClr val="black"/>
                </a:solidFill>
              </a:rPr>
              <a:t>unmutated</a:t>
            </a:r>
            <a:r>
              <a:rPr lang="en-GB" sz="1800" dirty="0">
                <a:solidFill>
                  <a:prstClr val="black"/>
                </a:solidFill>
              </a:rPr>
              <a:t> IGHV at baseline; BM MRD– all assessments (before PD)</a:t>
            </a:r>
          </a:p>
          <a:p>
            <a:pPr marL="514242" lvl="1" indent="-226965" defTabSz="914196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1800" dirty="0">
                <a:solidFill>
                  <a:prstClr val="black"/>
                </a:solidFill>
              </a:rPr>
              <a:t>1 patient with PD </a:t>
            </a:r>
          </a:p>
          <a:p>
            <a:pPr marL="796745" lvl="2" indent="-228552" defTabSz="1314162">
              <a:spcBef>
                <a:spcPts val="300"/>
              </a:spcBef>
              <a:buClr>
                <a:srgbClr val="002C77"/>
              </a:buClr>
              <a:defRPr/>
            </a:pPr>
            <a:r>
              <a:rPr lang="en-GB" sz="1800" dirty="0">
                <a:solidFill>
                  <a:prstClr val="black"/>
                </a:solidFill>
              </a:rPr>
              <a:t>Day 399 (on VEN); del(11q), del(17p), </a:t>
            </a:r>
            <a:r>
              <a:rPr lang="en-GB" sz="1800" dirty="0" err="1">
                <a:solidFill>
                  <a:prstClr val="black"/>
                </a:solidFill>
              </a:rPr>
              <a:t>unmutated</a:t>
            </a:r>
            <a:r>
              <a:rPr lang="en-GB" sz="1800" dirty="0">
                <a:solidFill>
                  <a:prstClr val="black"/>
                </a:solidFill>
              </a:rPr>
              <a:t> IGHV at baseline; BM MRD+ all assessments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E7B2B3C-1695-A446-A93B-4E907C7B5961}"/>
              </a:ext>
            </a:extLst>
          </p:cNvPr>
          <p:cNvSpPr txBox="1"/>
          <p:nvPr/>
        </p:nvSpPr>
        <p:spPr>
          <a:xfrm>
            <a:off x="85726" y="6529971"/>
            <a:ext cx="3506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400" dirty="0" err="1">
                <a:solidFill>
                  <a:prstClr val="black"/>
                </a:solidFill>
                <a:latin typeface="Arial"/>
              </a:rPr>
              <a:t>Flinn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, I et al. ASH 2017, Abstract #430</a:t>
            </a:r>
          </a:p>
        </p:txBody>
      </p:sp>
    </p:spTree>
    <p:extLst>
      <p:ext uri="{BB962C8B-B14F-4D97-AF65-F5344CB8AC3E}">
        <p14:creationId xmlns:p14="http://schemas.microsoft.com/office/powerpoint/2010/main" val="189812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9" y="381252"/>
            <a:ext cx="12221715" cy="792163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latin typeface="Arial Narrow" panose="020B0604020202020204" pitchFamily="34" charset="0"/>
                <a:cs typeface="Arial Narrow" panose="020B0604020202020204" pitchFamily="34" charset="0"/>
              </a:rPr>
              <a:t>High Rates Of Clearing Detectable MRD In The Marrow With G + </a:t>
            </a:r>
            <a:r>
              <a:rPr lang="en-US" sz="3600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Ven</a:t>
            </a:r>
            <a:endParaRPr lang="en-US" sz="3600" strike="sngStrike" dirty="0">
              <a:solidFill>
                <a:srgbClr val="FF0000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419689"/>
            <a:ext cx="10972800" cy="993955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altLang="en-US" sz="2133" dirty="0">
                <a:solidFill>
                  <a:prstClr val="black"/>
                </a:solidFill>
                <a:latin typeface="Arial Narrow" panose="020B0604020202020204" pitchFamily="34" charset="0"/>
                <a:ea typeface="Times New Roman" panose="02020603050405020304" pitchFamily="18" charset="0"/>
                <a:cs typeface="Arial Narrow" panose="020B0604020202020204" pitchFamily="34" charset="0"/>
              </a:rPr>
              <a:t>4 of 7 PR patients with no detectable MRD in the marrow were classified as PR (2008 iwCLL criteria) due to presence of residual lymphadenopathy (between 16–34 mm)</a:t>
            </a:r>
          </a:p>
          <a:p>
            <a:pPr lvl="1">
              <a:spcBef>
                <a:spcPts val="300"/>
              </a:spcBef>
            </a:pPr>
            <a:r>
              <a:rPr lang="en-US" altLang="en-US" sz="1867" dirty="0">
                <a:solidFill>
                  <a:prstClr val="black"/>
                </a:solidFill>
                <a:latin typeface="Arial Narrow" panose="020B0604020202020204" pitchFamily="34" charset="0"/>
                <a:ea typeface="Times New Roman" panose="02020603050405020304" pitchFamily="18" charset="0"/>
                <a:cs typeface="Arial Narrow" panose="020B0604020202020204" pitchFamily="34" charset="0"/>
              </a:rPr>
              <a:t>All other parameters were consistent with CR </a:t>
            </a: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1471016232"/>
              </p:ext>
            </p:extLst>
          </p:nvPr>
        </p:nvGraphicFramePr>
        <p:xfrm>
          <a:off x="1187118" y="1975765"/>
          <a:ext cx="8558463" cy="3561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0027306" y="2740757"/>
            <a:ext cx="22801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Detected MRD (</a:t>
            </a:r>
            <a:r>
              <a:rPr lang="en-US" sz="1351" b="1" u="sng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&gt;</a:t>
            </a: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10</a:t>
            </a:r>
            <a:r>
              <a:rPr lang="en-US" sz="1600" b="1" baseline="30000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-4</a:t>
            </a: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)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35001" y="3045210"/>
            <a:ext cx="2591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No Detected MRD (&lt;10</a:t>
            </a:r>
            <a:r>
              <a:rPr lang="en-US" sz="1600" b="1" baseline="30000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-4</a:t>
            </a: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018456" y="2473646"/>
            <a:ext cx="2085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600" b="1" dirty="0">
                <a:solidFill>
                  <a:prstClr val="black"/>
                </a:solidFill>
                <a:latin typeface="Arial Narrow" charset="0"/>
                <a:ea typeface="Arial Narrow" charset="0"/>
                <a:cs typeface="Arial Narrow" charset="0"/>
              </a:rPr>
              <a:t>Undetermined</a:t>
            </a:r>
            <a:endParaRPr lang="en-US" sz="2400" b="1" baseline="30000" dirty="0">
              <a:solidFill>
                <a:prstClr val="black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835576" y="2828992"/>
            <a:ext cx="182880" cy="18288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835681" y="3125500"/>
            <a:ext cx="182880" cy="182880"/>
          </a:xfrm>
          <a:prstGeom prst="rect">
            <a:avLst/>
          </a:prstGeom>
          <a:solidFill>
            <a:srgbClr val="55C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2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636273" y="2481677"/>
            <a:ext cx="2479439" cy="95667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835577" y="2551483"/>
            <a:ext cx="182880" cy="1828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71074" y="1144211"/>
            <a:ext cx="9849853" cy="954105"/>
          </a:xfrm>
          <a:prstGeom prst="rect">
            <a:avLst/>
          </a:prstGeom>
          <a:noFill/>
        </p:spPr>
        <p:txBody>
          <a:bodyPr wrap="square" lIns="91424" tIns="45719" rIns="91424" bIns="45719" rtlCol="0">
            <a:spAutoFit/>
          </a:bodyPr>
          <a:lstStyle/>
          <a:p>
            <a:pPr algn="ctr" defTabSz="914196">
              <a:defRPr/>
            </a:pPr>
            <a:r>
              <a:rPr lang="en-US" sz="2800" dirty="0">
                <a:solidFill>
                  <a:prstClr val="black"/>
                </a:solidFill>
                <a:latin typeface="Arial"/>
              </a:rPr>
              <a:t> Most patients had no detectable MRD</a:t>
            </a:r>
            <a:endParaRPr lang="en-US" sz="2800" baseline="30000" dirty="0">
              <a:solidFill>
                <a:prstClr val="black"/>
              </a:solidFill>
              <a:latin typeface="Arial"/>
            </a:endParaRPr>
          </a:p>
          <a:p>
            <a:pPr algn="ctr" defTabSz="914196">
              <a:defRPr/>
            </a:pPr>
            <a:r>
              <a:rPr lang="en-US" sz="2800" dirty="0">
                <a:solidFill>
                  <a:prstClr val="black"/>
                </a:solidFill>
                <a:latin typeface="Arial"/>
              </a:rPr>
              <a:t>at some point on study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09813" y="6437407"/>
            <a:ext cx="8394080" cy="42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9" rIns="91424" bIns="45719" numCol="1" anchor="ctr" anchorCtr="0" compatLnSpc="1">
            <a:prstTxWarp prst="textNoShape">
              <a:avLst/>
            </a:prstTxWarp>
            <a:spAutoFit/>
          </a:bodyPr>
          <a:lstStyle/>
          <a:p>
            <a:pPr defTabSz="91419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133" dirty="0">
                <a:solidFill>
                  <a:prstClr val="black"/>
                </a:solidFill>
                <a:latin typeface="Arial Narrow" panose="020B0604020202020204" pitchFamily="34" charset="0"/>
                <a:ea typeface="Times New Roman" panose="02020603050405020304" pitchFamily="18" charset="0"/>
                <a:cs typeface="Arial Narrow" panose="020B0604020202020204" pitchFamily="34" charset="0"/>
              </a:rPr>
              <a:t>Undetermined Indicates No Detectable MRD, but &lt;200,000 leukocytes analyzed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E7B2B3C-1695-A446-A93B-4E907C7B5961}"/>
              </a:ext>
            </a:extLst>
          </p:cNvPr>
          <p:cNvSpPr txBox="1"/>
          <p:nvPr/>
        </p:nvSpPr>
        <p:spPr>
          <a:xfrm>
            <a:off x="85726" y="6529971"/>
            <a:ext cx="3506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400" dirty="0" err="1">
                <a:solidFill>
                  <a:prstClr val="black"/>
                </a:solidFill>
                <a:latin typeface="Arial"/>
              </a:rPr>
              <a:t>Flinn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, I et al. ASH 2017, Abstract #430</a:t>
            </a:r>
          </a:p>
        </p:txBody>
      </p:sp>
    </p:spTree>
    <p:extLst>
      <p:ext uri="{BB962C8B-B14F-4D97-AF65-F5344CB8AC3E}">
        <p14:creationId xmlns:p14="http://schemas.microsoft.com/office/powerpoint/2010/main" val="46564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63" y="27561"/>
            <a:ext cx="11818283" cy="132556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Summary of Adverse Events In Pts Treated With </a:t>
            </a:r>
            <a:r>
              <a:rPr lang="en-US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G+Ven</a:t>
            </a:r>
            <a:endParaRPr lang="en-US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1" y="5809511"/>
            <a:ext cx="11424745" cy="67037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GB" sz="1867" dirty="0">
                <a:latin typeface="Arial Narrow" panose="020B0604020202020204" pitchFamily="34" charset="0"/>
                <a:cs typeface="Arial Narrow" panose="020B0604020202020204" pitchFamily="34" charset="0"/>
              </a:rPr>
              <a:t>No clinical TLS; 1 laboratory TLS – C1D1 with G administration (before any VEN)</a:t>
            </a:r>
            <a:endParaRPr lang="en-GB" sz="1867" strike="sngStrike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>
              <a:spcBef>
                <a:spcPts val="300"/>
              </a:spcBef>
            </a:pPr>
            <a:r>
              <a:rPr lang="en-GB" sz="1867" dirty="0">
                <a:latin typeface="Arial Narrow" panose="020B0604020202020204" pitchFamily="34" charset="0"/>
                <a:cs typeface="Arial Narrow" panose="020B0604020202020204" pitchFamily="34" charset="0"/>
              </a:rPr>
              <a:t>Four events of Grade 3–4 infection: </a:t>
            </a:r>
            <a:r>
              <a:rPr lang="en-US" sz="1867" dirty="0">
                <a:latin typeface="Arial Narrow" panose="020B0604020202020204" pitchFamily="34" charset="0"/>
                <a:cs typeface="Arial Narrow" panose="020B0604020202020204" pitchFamily="34" charset="0"/>
              </a:rPr>
              <a:t>appendicitis, diverticulitis, </a:t>
            </a:r>
            <a:r>
              <a:rPr lang="en-US" sz="1867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enterobacter</a:t>
            </a:r>
            <a:r>
              <a:rPr lang="en-US" sz="1867" dirty="0">
                <a:latin typeface="Arial Narrow" panose="020B0604020202020204" pitchFamily="34" charset="0"/>
                <a:cs typeface="Arial Narrow" panose="020B0604020202020204" pitchFamily="34" charset="0"/>
              </a:rPr>
              <a:t> bacteremia, respiratory tract infection</a:t>
            </a:r>
            <a:endParaRPr lang="en-GB" sz="1867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55981"/>
              </p:ext>
            </p:extLst>
          </p:nvPr>
        </p:nvGraphicFramePr>
        <p:xfrm>
          <a:off x="2042697" y="985754"/>
          <a:ext cx="7985762" cy="46181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7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938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94544">
                  <a:extLst>
                    <a:ext uri="{9D8B030D-6E8A-4147-A177-3AD203B41FA5}">
                      <a16:colId xmlns:a16="http://schemas.microsoft.com/office/drawing/2014/main" xmlns="" val="1132095159"/>
                    </a:ext>
                  </a:extLst>
                </a:gridCol>
              </a:tblGrid>
              <a:tr h="6333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AEs, n (%)</a:t>
                      </a:r>
                      <a:endParaRPr lang="en-US" sz="1900" baseline="300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+mn-lt"/>
                        </a:rPr>
                        <a:t>All grade AE</a:t>
                      </a:r>
                      <a:r>
                        <a:rPr lang="en-US" sz="1900" baseline="0" dirty="0">
                          <a:solidFill>
                            <a:schemeClr val="bg1"/>
                          </a:solidFill>
                          <a:latin typeface="+mn-lt"/>
                        </a:rPr>
                        <a:t>s </a:t>
                      </a:r>
                      <a:r>
                        <a:rPr lang="en-US" sz="19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US" sz="19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r>
                        <a:rPr lang="en-US" sz="19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pts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en-US" sz="1900" baseline="0" dirty="0">
                          <a:solidFill>
                            <a:schemeClr val="bg1"/>
                          </a:solidFill>
                          <a:latin typeface="+mn-lt"/>
                        </a:rPr>
                        <a:t>(</a:t>
                      </a:r>
                      <a:r>
                        <a:rPr lang="en-US" sz="1900" dirty="0">
                          <a:solidFill>
                            <a:schemeClr val="bg1"/>
                          </a:solidFill>
                          <a:latin typeface="+mn-lt"/>
                        </a:rPr>
                        <a:t>N=32)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+mn-lt"/>
                        </a:rPr>
                        <a:t>Grade 3–4 AEs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en-US" sz="1900" dirty="0">
                          <a:solidFill>
                            <a:schemeClr val="bg1"/>
                          </a:solidFill>
                          <a:latin typeface="+mn-lt"/>
                        </a:rPr>
                        <a:t>(N=32)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lvl="1" indent="0">
                        <a:lnSpc>
                          <a:spcPts val="1000"/>
                        </a:lnSpc>
                        <a:buFontTx/>
                        <a:buNone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Nausea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(69)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633">
                <a:tc>
                  <a:txBody>
                    <a:bodyPr/>
                    <a:lstStyle/>
                    <a:p>
                      <a:pPr marL="0" indent="0">
                        <a:lnSpc>
                          <a:spcPts val="1000"/>
                        </a:lnSpc>
                        <a:buFont typeface="Arial"/>
                        <a:buNone/>
                      </a:pPr>
                      <a:r>
                        <a:rPr lang="en-US" sz="1600" strike="noStrike" baseline="0" dirty="0">
                          <a:solidFill>
                            <a:schemeClr val="tx1"/>
                          </a:solidFill>
                          <a:latin typeface="+mn-lt"/>
                        </a:rPr>
                        <a:t>Infusion-related reaction</a:t>
                      </a:r>
                      <a:endParaRPr lang="en-US" sz="1600" strike="noStrike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(66)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Neutropenia</a:t>
                      </a:r>
                      <a:endParaRPr lang="en-US" sz="1600" baseline="30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 (66)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(53)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Febrile neutropenia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(13)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8692645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Diarrhea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(56)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1 (3)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Pyrexia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(47)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1 (3)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Fatigue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 (44)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1 (3)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Thrombocytopenia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(41)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(16)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2047501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Headache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(38)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Chills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(34)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Vomiting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(34)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Cough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(31)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Flushing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(31)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Anemia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(28)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1 (3)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0036483"/>
                  </a:ext>
                </a:extLst>
              </a:tr>
              <a:tr h="264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</a:rPr>
                        <a:t>Dyspnea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(28)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</a:rPr>
                        <a:t>--</a:t>
                      </a:r>
                    </a:p>
                  </a:txBody>
                  <a:tcPr marL="54392" marR="54392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9904492" y="6519446"/>
            <a:ext cx="1913299" cy="31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96">
              <a:defRPr/>
            </a:pPr>
            <a:r>
              <a:rPr lang="en-US" sz="1467" baseline="30000" dirty="0" err="1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</a:t>
            </a:r>
            <a:r>
              <a:rPr lang="en-US" sz="1467" dirty="0" err="1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Discontinued</a:t>
            </a:r>
            <a:r>
              <a:rPr lang="en-US" sz="1467" dirty="0">
                <a:solidFill>
                  <a:prstClr val="black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VEN.</a:t>
            </a:r>
            <a:endParaRPr lang="en-US" sz="1467" baseline="30000" dirty="0">
              <a:solidFill>
                <a:prstClr val="black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E7B2B3C-1695-A446-A93B-4E907C7B5961}"/>
              </a:ext>
            </a:extLst>
          </p:cNvPr>
          <p:cNvSpPr txBox="1"/>
          <p:nvPr/>
        </p:nvSpPr>
        <p:spPr>
          <a:xfrm>
            <a:off x="85726" y="6529971"/>
            <a:ext cx="35069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US" sz="1400" dirty="0" err="1">
                <a:solidFill>
                  <a:prstClr val="black"/>
                </a:solidFill>
                <a:latin typeface="Arial"/>
              </a:rPr>
              <a:t>Flinn</a:t>
            </a:r>
            <a:r>
              <a:rPr lang="en-US" sz="1400" dirty="0">
                <a:solidFill>
                  <a:prstClr val="black"/>
                </a:solidFill>
                <a:latin typeface="Arial"/>
              </a:rPr>
              <a:t>, I et al. ASH 2017, Abstract #430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2697" y="2374972"/>
            <a:ext cx="7985761" cy="3271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9162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16A34-295D-4C47-9D21-5736CE7FE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5B1F5E-D8AA-884D-ACB4-DA7446DC8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2" y="1836065"/>
            <a:ext cx="11369233" cy="4351339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BTK-inhibitors ±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Ibrutinib + anti-ROR1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Venetoclax +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Bcl-2 inhibitor (venetoclax)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venetoclax + anti-CD20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chemo-immunotherapy and ibrutinib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8F6123B-C237-6149-842F-77A814AC3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93" y="0"/>
            <a:ext cx="4535424" cy="2438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03581A1-A291-0B45-8C65-7BCB6162DBBF}"/>
              </a:ext>
            </a:extLst>
          </p:cNvPr>
          <p:cNvSpPr/>
          <p:nvPr/>
        </p:nvSpPr>
        <p:spPr>
          <a:xfrm>
            <a:off x="693591" y="4067956"/>
            <a:ext cx="11047147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6113FD0-ABBE-3D43-90B8-E4D7F469D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347" y="4859760"/>
            <a:ext cx="186998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0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>
          <a:xfrm>
            <a:off x="395795" y="81812"/>
            <a:ext cx="11225463" cy="785136"/>
          </a:xfrm>
        </p:spPr>
        <p:txBody>
          <a:bodyPr/>
          <a:lstStyle/>
          <a:p>
            <a:pPr marL="109536" algn="ctr"/>
            <a:r>
              <a:rPr lang="en-US" sz="4000" dirty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Ibrutinib (IBR) + Venetoclax (VEN) As Initial Therapy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563902"/>
              </p:ext>
            </p:extLst>
          </p:nvPr>
        </p:nvGraphicFramePr>
        <p:xfrm>
          <a:off x="1741325" y="2797348"/>
          <a:ext cx="8534401" cy="2252809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17851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58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33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06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3888"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 </a:t>
                      </a: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C1</a:t>
                      </a: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C2</a:t>
                      </a: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C3</a:t>
                      </a: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C4 ---&gt; C12</a:t>
                      </a:r>
                      <a:endParaRPr kumimoji="0" 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121"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Ibrutinib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420mg  daily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420mg daily 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420mg daily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420mg daily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2400"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Venetoclax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-</a:t>
                      </a:r>
                      <a:endParaRPr kumimoji="0" 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-</a:t>
                      </a:r>
                      <a:endParaRPr kumimoji="0" lang="en-US" sz="1900" b="0" i="0" u="none" strike="noStrike" cap="none" normalizeH="0" baseline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-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20mg daily x1 wk then;</a:t>
                      </a:r>
                    </a:p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50mg daily x1 wk then;</a:t>
                      </a:r>
                    </a:p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100mg daily x1 wk then;</a:t>
                      </a:r>
                    </a:p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200mg daily x1 wk then;</a:t>
                      </a:r>
                    </a:p>
                    <a:p>
                      <a:pPr marL="0" marR="0" lvl="0" indent="0" algn="l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u="none" strike="noStrike" cap="none" normalizeH="0" baseline="0" dirty="0">
                          <a:ln>
                            <a:noFill/>
                          </a:ln>
                          <a:effectLst/>
                          <a:latin typeface="Arial Narrow" charset="0"/>
                          <a:ea typeface="Arial Narrow" charset="0"/>
                          <a:cs typeface="Arial Narrow" charset="0"/>
                        </a:rPr>
                        <a:t>400mg daily continuous</a:t>
                      </a: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68579" marR="68579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8CA249A-9797-7F4A-8915-BBD217508152}"/>
              </a:ext>
            </a:extLst>
          </p:cNvPr>
          <p:cNvSpPr txBox="1"/>
          <p:nvPr/>
        </p:nvSpPr>
        <p:spPr>
          <a:xfrm>
            <a:off x="1590202" y="5055567"/>
            <a:ext cx="8685524" cy="137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17 of 22 pts (77%) had down-grading of TLS risk category</a:t>
            </a:r>
          </a:p>
          <a:p>
            <a:pPr marL="341367" indent="-342891" eaLnBrk="0" fontAlgn="base" hangingPunct="0">
              <a:spcBef>
                <a:spcPts val="667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Proportion of high-risk TLS decreased from 23% to 3% after IBR lead-in</a:t>
            </a:r>
          </a:p>
          <a:p>
            <a:pPr marL="341367" indent="-342891" eaLnBrk="0" fontAlgn="base" hangingPunct="0">
              <a:spcBef>
                <a:spcPts val="667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0000"/>
                </a:solidFill>
                <a:latin typeface="Arial Narrow" panose="020B0604020202020204" pitchFamily="34" charset="0"/>
                <a:ea typeface="ＭＳ Ｐゴシック" charset="0"/>
                <a:cs typeface="Arial Narrow" panose="020B0604020202020204" pitchFamily="34" charset="0"/>
              </a:rPr>
              <a:t>No clinical TLS occurred; lab TLS seen in 1/163 patients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272FE50-6659-674D-8101-78DD8F3EE5BB}"/>
              </a:ext>
            </a:extLst>
          </p:cNvPr>
          <p:cNvSpPr txBox="1"/>
          <p:nvPr/>
        </p:nvSpPr>
        <p:spPr>
          <a:xfrm>
            <a:off x="1" y="6522362"/>
            <a:ext cx="3506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>
                <a:latin typeface="Arial" charset="0"/>
                <a:ea typeface="ＭＳ Ｐゴシック" charset="0"/>
              </a:rPr>
              <a:t>Wierda, WG et al. ASCO 2018, Abstract #7502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5A98FE-B418-AD4D-B0C9-79E27E49984F}"/>
              </a:ext>
            </a:extLst>
          </p:cNvPr>
          <p:cNvSpPr txBox="1"/>
          <p:nvPr/>
        </p:nvSpPr>
        <p:spPr>
          <a:xfrm>
            <a:off x="1054561" y="715675"/>
            <a:ext cx="9907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733" dirty="0">
                <a:latin typeface="Arial" charset="0"/>
                <a:ea typeface="ＭＳ Ｐゴシック" charset="0"/>
              </a:rPr>
              <a:t>CAPTIVATE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67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Multi-institutional Phase 2 Trial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133" dirty="0">
                <a:latin typeface="Arial Narrow" panose="020B0604020202020204" pitchFamily="34" charset="0"/>
                <a:cs typeface="Arial Narrow" panose="020B0604020202020204" pitchFamily="34" charset="0"/>
              </a:rPr>
              <a:t>CR assessed after 12 cycles with planned randomization and intervention based on MRD status</a:t>
            </a:r>
            <a:r>
              <a:rPr lang="en-US" sz="3200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00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CF1F70A-16AC-4643-879B-27745C9ACE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2"/>
          <a:stretch/>
        </p:blipFill>
        <p:spPr>
          <a:xfrm>
            <a:off x="6324" y="858740"/>
            <a:ext cx="12179353" cy="59992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47" y="193962"/>
            <a:ext cx="121793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Ibrutinib (IBR) + Venetoclax (VEN) Response In 1L Therapy</a:t>
            </a:r>
            <a:endParaRPr lang="en-US" sz="3000" b="1" dirty="0">
              <a:solidFill>
                <a:srgbClr val="FF0000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3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6909784-0618-4749-9F79-01C7ED30B7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8"/>
          <a:stretch/>
        </p:blipFill>
        <p:spPr>
          <a:xfrm>
            <a:off x="0" y="866692"/>
            <a:ext cx="12192000" cy="59676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47" y="193962"/>
            <a:ext cx="121793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Ibrutinib (IBR) + Venetoclax (VEN) Response In 1L Therapy</a:t>
            </a:r>
            <a:endParaRPr lang="en-US" sz="3000" b="1" dirty="0">
              <a:solidFill>
                <a:srgbClr val="FF0000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60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506" y="81475"/>
            <a:ext cx="11827823" cy="1143000"/>
          </a:xfrm>
        </p:spPr>
        <p:txBody>
          <a:bodyPr/>
          <a:lstStyle/>
          <a:p>
            <a:r>
              <a:rPr lang="en-US" sz="3733" dirty="0" err="1">
                <a:solidFill>
                  <a:srgbClr val="FF0000"/>
                </a:solidFill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Ibrutininb</a:t>
            </a:r>
            <a:r>
              <a:rPr lang="en-US" sz="3733" dirty="0">
                <a:solidFill>
                  <a:srgbClr val="FF0000"/>
                </a:solidFill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 (IBR) + Venetoclax (VEN) </a:t>
            </a:r>
            <a:r>
              <a:rPr lang="en-US" sz="37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Toxicities (N=77)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9133" y="1090009"/>
            <a:ext cx="8458200" cy="5439697"/>
          </a:xfrm>
        </p:spPr>
        <p:txBody>
          <a:bodyPr>
            <a:normAutofit fontScale="92500" lnSpcReduction="20000"/>
          </a:bodyPr>
          <a:lstStyle/>
          <a:p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Infections</a:t>
            </a:r>
            <a:r>
              <a:rPr lang="en-US" sz="41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  <a:r>
              <a:rPr lang="en-US" sz="3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 (%)</a:t>
            </a:r>
          </a:p>
          <a:p>
            <a:pPr lvl="1">
              <a:tabLst>
                <a:tab pos="6400640" algn="l"/>
              </a:tabLst>
            </a:pPr>
            <a:r>
              <a:rPr lang="en-US" sz="3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Neutropenic fever*	6 (8)</a:t>
            </a:r>
          </a:p>
          <a:p>
            <a:pPr lvl="1">
              <a:tabLst>
                <a:tab pos="6400640" algn="l"/>
              </a:tabLst>
            </a:pPr>
            <a:r>
              <a:rPr lang="en-US" sz="3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Pneumonia                  	1 (2)</a:t>
            </a:r>
          </a:p>
          <a:p>
            <a:pPr lvl="1">
              <a:tabLst>
                <a:tab pos="6400640" algn="l"/>
              </a:tabLst>
            </a:pPr>
            <a:r>
              <a:rPr lang="en-US" sz="3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Cellulitis                                    	1 (2)</a:t>
            </a:r>
          </a:p>
          <a:p>
            <a:pPr lvl="1">
              <a:tabLst>
                <a:tab pos="6400640" algn="l"/>
              </a:tabLst>
            </a:pPr>
            <a:r>
              <a:rPr lang="en-US" sz="3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Septic arthritis                          	1 (2) </a:t>
            </a:r>
          </a:p>
          <a:p>
            <a:pPr lvl="1"/>
            <a:endParaRPr lang="en-US" sz="13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2/3 of infections occurred during ibrutinib monotherapy phase </a:t>
            </a:r>
          </a:p>
          <a:p>
            <a:endParaRPr lang="en-US" sz="13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Atrial fibrillation: 10 (13%)</a:t>
            </a:r>
          </a:p>
          <a:p>
            <a:endParaRPr lang="en-US" sz="13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Dose reduction</a:t>
            </a:r>
          </a:p>
          <a:p>
            <a:pPr lvl="1"/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Ibrutinib 36%</a:t>
            </a:r>
          </a:p>
          <a:p>
            <a:pPr lvl="1"/>
            <a:r>
              <a:rPr lang="en-US" sz="33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Venetoclax 26%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43634" y="6177958"/>
            <a:ext cx="10810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* Aspergillosis (n=1), Anaplasmosis (n=1), Vibrio (n=1), culture negative (n=3)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3D56208-5B65-8E47-8AC4-DE34E669FCB9}"/>
              </a:ext>
            </a:extLst>
          </p:cNvPr>
          <p:cNvSpPr txBox="1"/>
          <p:nvPr/>
        </p:nvSpPr>
        <p:spPr>
          <a:xfrm>
            <a:off x="1" y="6578068"/>
            <a:ext cx="350698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33" dirty="0">
                <a:solidFill>
                  <a:schemeClr val="bg2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Jain, N et al. ASH 2017, Abstract #429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6BB50B5-87C5-9745-B771-64577F615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11827823" cy="103367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733" smtClean="0">
                <a:solidFill>
                  <a:srgbClr val="FF0000"/>
                </a:solidFill>
                <a:latin typeface="Arial" panose="020B0604020202020204" pitchFamily="34" charset="0"/>
                <a:ea typeface="Arial Narrow" charset="0"/>
                <a:cs typeface="Arial" panose="020B0604020202020204" pitchFamily="34" charset="0"/>
              </a:rPr>
              <a:t>Ibrutinib (IBR) + Venetoclax (VEN) </a:t>
            </a:r>
            <a:r>
              <a:rPr lang="en-US" sz="3733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Toxicities (N=77)</a:t>
            </a:r>
            <a:endParaRPr lang="en-US" sz="3733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78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16A34-295D-4C47-9D21-5736CE7FE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Combination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5B1F5E-D8AA-884D-ACB4-DA7446DC83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2" y="1836065"/>
            <a:ext cx="11369233" cy="4351339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BTK-inhibitors ±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Ibrutinib + anti-ROR1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Venetoclax + anti-CD20 mAb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Bcl-2 inhibitor (venetoclax)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BTK-inhibitor + venetoclax + anti-CD20</a:t>
            </a:r>
          </a:p>
          <a:p>
            <a:pPr>
              <a:spcBef>
                <a:spcPts val="2400"/>
              </a:spcBef>
            </a:pPr>
            <a:r>
              <a:rPr lang="en-US" sz="3600" dirty="0"/>
              <a:t>Combined chemo-immunotherapy and ibrutinib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8F6123B-C237-6149-842F-77A814AC3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593" y="0"/>
            <a:ext cx="4535424" cy="2438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03581A1-A291-0B45-8C65-7BCB6162DBBF}"/>
              </a:ext>
            </a:extLst>
          </p:cNvPr>
          <p:cNvSpPr/>
          <p:nvPr/>
        </p:nvSpPr>
        <p:spPr>
          <a:xfrm>
            <a:off x="640464" y="4808736"/>
            <a:ext cx="11047147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7F85307-8DCF-1941-98C1-8BF4B602FF54}"/>
              </a:ext>
            </a:extLst>
          </p:cNvPr>
          <p:cNvSpPr/>
          <p:nvPr/>
        </p:nvSpPr>
        <p:spPr>
          <a:xfrm>
            <a:off x="641092" y="5544370"/>
            <a:ext cx="11047147" cy="5152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7873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8AB3556-921E-3C4B-A37F-C37FF46A2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229" y="1"/>
            <a:ext cx="13247844" cy="716827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1071" y="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7200" b="1" dirty="0">
                <a:ln w="12700">
                  <a:solidFill>
                    <a:srgbClr val="465466">
                      <a:satMod val="1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Disclosures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71461" y="1143000"/>
            <a:ext cx="11420539" cy="532032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90000"/>
              <a:buFont typeface="Arial"/>
              <a:buChar char="•"/>
              <a:defRPr sz="22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858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90000"/>
              <a:buFont typeface="Arial"/>
              <a:buChar char="•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10350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90000"/>
              <a:buFont typeface="Arial"/>
              <a:buChar char="•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90000"/>
              <a:buFont typeface="Arial"/>
              <a:buChar char="•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7208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90000"/>
              <a:buFont typeface="Arial"/>
              <a:buChar char="•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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Char char="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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Char char="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2397E2">
                  <a:lumMod val="50000"/>
                </a:srgbClr>
              </a:buClr>
              <a:buNone/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Sponsored clinical and/or laboratory research and/or advisory boards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Pharmacyclics</a:t>
            </a:r>
            <a:endParaRPr lang="en-US" sz="2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charset="0"/>
              <a:ea typeface="Arial Narrow" charset="0"/>
              <a:cs typeface="Arial Narrow" charset="0"/>
            </a:endParaRP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Abbvie</a:t>
            </a:r>
            <a:endParaRPr lang="en-US" sz="2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charset="0"/>
              <a:ea typeface="Arial Narrow" charset="0"/>
              <a:cs typeface="Arial Narrow" charset="0"/>
            </a:endParaRP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Genentech/Roche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Celgene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TG Therapeutics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Gilead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Oncternal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Juno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Leukemia and Lymphoma Society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California Institute for Regenerative Medicine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National Cancer Institute / NIH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Blood Cancer Research Fund of the San Diego Foundation</a:t>
            </a:r>
          </a:p>
          <a:p>
            <a:pPr marL="385224" lvl="2" indent="-273044">
              <a:spcBef>
                <a:spcPts val="0"/>
              </a:spcBef>
              <a:buClr>
                <a:srgbClr val="2397E2">
                  <a:lumMod val="50000"/>
                </a:srgbClr>
              </a:buClr>
              <a:defRPr/>
            </a:pPr>
            <a:r>
              <a:rPr lang="en-US" sz="24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charset="0"/>
                <a:ea typeface="Arial Narrow" charset="0"/>
                <a:cs typeface="Arial Narrow" charset="0"/>
              </a:rPr>
              <a:t>Breast Cancer Research Foundation</a:t>
            </a:r>
          </a:p>
        </p:txBody>
      </p:sp>
    </p:spTree>
    <p:extLst>
      <p:ext uri="{BB962C8B-B14F-4D97-AF65-F5344CB8AC3E}">
        <p14:creationId xmlns:p14="http://schemas.microsoft.com/office/powerpoint/2010/main" val="160239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1061C71-3A86-6549-ADC2-B039AB4DC2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84" y="109100"/>
            <a:ext cx="11853333" cy="667173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3DF4231-5A9C-4140-86D5-370AF3E5909F}"/>
              </a:ext>
            </a:extLst>
          </p:cNvPr>
          <p:cNvSpPr txBox="1"/>
          <p:nvPr/>
        </p:nvSpPr>
        <p:spPr>
          <a:xfrm>
            <a:off x="4187755" y="3802591"/>
            <a:ext cx="29731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Finding The Right Combination</a:t>
            </a:r>
          </a:p>
        </p:txBody>
      </p:sp>
    </p:spTree>
    <p:extLst>
      <p:ext uri="{BB962C8B-B14F-4D97-AF65-F5344CB8AC3E}">
        <p14:creationId xmlns:p14="http://schemas.microsoft.com/office/powerpoint/2010/main" val="11478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2B7F3D2-0DE3-1E46-8A6D-A48550EFC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690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76F8D14-0835-FF40-85DA-1ACFE9F53F8F}"/>
              </a:ext>
            </a:extLst>
          </p:cNvPr>
          <p:cNvSpPr txBox="1"/>
          <p:nvPr/>
        </p:nvSpPr>
        <p:spPr>
          <a:xfrm>
            <a:off x="3873500" y="355601"/>
            <a:ext cx="4445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Desdemona" pitchFamily="82" charset="77"/>
                <a:ea typeface="KaiTi" panose="02010609060101010101" pitchFamily="49" charset="-122"/>
                <a:cs typeface="Tunga" panose="020B0502040204020203" pitchFamily="34" charset="0"/>
              </a:rPr>
              <a:t>Mahalo</a:t>
            </a:r>
            <a:endParaRPr lang="en-US" sz="3733" dirty="0">
              <a:solidFill>
                <a:schemeClr val="bg1"/>
              </a:solidFill>
              <a:latin typeface="Desdemona" pitchFamily="82" charset="77"/>
              <a:ea typeface="KaiTi" panose="02010609060101010101" pitchFamily="49" charset="-122"/>
              <a:cs typeface="Tung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8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7" y="189729"/>
            <a:ext cx="1064698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fontAlgn="base"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A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patient with CLL, an absolute lymphocyte count of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20,000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and several involved lymph nodes that are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&lt;2 cm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is about to receive venetoclax. What preemptive measures, if any, would you take to address tumor lysis syndrome prior to the initiation of therapy?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-128"/>
              </a:rPr>
              <a:t>N = 24 investigators</a:t>
            </a:r>
          </a:p>
        </p:txBody>
      </p:sp>
      <p:sp>
        <p:nvSpPr>
          <p:cNvPr id="64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2480799"/>
            <a:ext cx="3262347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Encourage oral hydration</a:t>
            </a:r>
            <a:br>
              <a:rPr lang="en-US" b="1" dirty="0">
                <a:solidFill>
                  <a:srgbClr val="FFFFFF"/>
                </a:solidFill>
              </a:rPr>
            </a:br>
            <a:r>
              <a:rPr lang="en-US" b="1" dirty="0">
                <a:solidFill>
                  <a:srgbClr val="FFFFFF"/>
                </a:solidFill>
              </a:rPr>
              <a:t> and allopurinol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5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3627021"/>
            <a:ext cx="3262347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IV hydration and allopurinol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6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4443002"/>
            <a:ext cx="3262347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Admit to hospital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7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5234736"/>
            <a:ext cx="3262347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None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2453787"/>
            <a:ext cx="411163" cy="411163"/>
          </a:xfrm>
          <a:prstGeom prst="rect">
            <a:avLst/>
          </a:prstGeom>
        </p:spPr>
      </p:pic>
      <p:sp>
        <p:nvSpPr>
          <p:cNvPr id="69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1107" y="2446273"/>
            <a:ext cx="9144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19</a:t>
            </a: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2453787"/>
            <a:ext cx="411163" cy="41116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2453787"/>
            <a:ext cx="411163" cy="411163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7" y="2453787"/>
            <a:ext cx="411163" cy="41116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1" y="2453787"/>
            <a:ext cx="411163" cy="41116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5" y="2453787"/>
            <a:ext cx="411163" cy="41116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57269" y="2453787"/>
            <a:ext cx="411163" cy="41116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0963" y="2453787"/>
            <a:ext cx="411163" cy="41116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24657" y="2453787"/>
            <a:ext cx="411163" cy="411163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3631773"/>
            <a:ext cx="411163" cy="411163"/>
          </a:xfrm>
          <a:prstGeom prst="rect">
            <a:avLst/>
          </a:prstGeom>
        </p:spPr>
      </p:pic>
      <p:sp>
        <p:nvSpPr>
          <p:cNvPr id="8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3785" y="3633742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3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3631773"/>
            <a:ext cx="411163" cy="411163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4430804"/>
            <a:ext cx="411163" cy="411163"/>
          </a:xfrm>
          <a:prstGeom prst="rect">
            <a:avLst/>
          </a:prstGeom>
        </p:spPr>
      </p:pic>
      <p:sp>
        <p:nvSpPr>
          <p:cNvPr id="83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385" y="4461866"/>
            <a:ext cx="9144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5271052"/>
            <a:ext cx="411163" cy="411163"/>
          </a:xfrm>
          <a:prstGeom prst="rect">
            <a:avLst/>
          </a:prstGeom>
        </p:spPr>
      </p:pic>
      <p:sp>
        <p:nvSpPr>
          <p:cNvPr id="85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385" y="5258615"/>
            <a:ext cx="914400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3631773"/>
            <a:ext cx="411163" cy="4111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C558940B-152D-1949-8FEB-C58206C6C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68317" y="2453787"/>
            <a:ext cx="411163" cy="4111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3FFA3158-06EF-0841-8748-D24E40999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02012" y="2453787"/>
            <a:ext cx="411163" cy="41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2F72A133-62A7-294A-96C7-810C9D48F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35705" y="2453787"/>
            <a:ext cx="411163" cy="4111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09CE46EF-CE04-9542-B92D-0D4FE87AD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869400" y="2453787"/>
            <a:ext cx="411163" cy="4111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9CE46EF-CE04-9542-B92D-0D4FE87AD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99359" y="2453787"/>
            <a:ext cx="411163" cy="41116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2858651"/>
            <a:ext cx="411163" cy="4111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2858651"/>
            <a:ext cx="411163" cy="41116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2858651"/>
            <a:ext cx="411163" cy="41116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7" y="2858651"/>
            <a:ext cx="411163" cy="41116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1" y="2858651"/>
            <a:ext cx="411163" cy="41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5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7" y="205031"/>
            <a:ext cx="1064698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fontAlgn="base"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An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80-year-old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patient with CLL, an absolute lymphocyte count of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20,000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and several involved lymph nodes that are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&lt;2 cm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is about to receive venetoclax. What preemptive measures, if any, would you take to address tumor lysis syndrome prior to the initiation of therapy?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-128"/>
              </a:rPr>
              <a:t>N = 23 investigators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2902830"/>
            <a:ext cx="3262347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Encourage oral hydration </a:t>
            </a:r>
            <a:br>
              <a:rPr lang="en-US" b="1" dirty="0">
                <a:solidFill>
                  <a:srgbClr val="FFFFFF"/>
                </a:solidFill>
              </a:rPr>
            </a:br>
            <a:r>
              <a:rPr lang="en-US" b="1" dirty="0">
                <a:solidFill>
                  <a:srgbClr val="FFFFFF"/>
                </a:solidFill>
              </a:rPr>
              <a:t>and allopurinol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3679402"/>
            <a:ext cx="3262347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IV hydration and allopurinol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4495385"/>
            <a:ext cx="3262347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Admit to hospital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2875817"/>
            <a:ext cx="411163" cy="411163"/>
          </a:xfrm>
          <a:prstGeom prst="rect">
            <a:avLst/>
          </a:prstGeom>
        </p:spPr>
      </p:pic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1656" y="2868303"/>
            <a:ext cx="9144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2875817"/>
            <a:ext cx="411163" cy="4111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2875817"/>
            <a:ext cx="411163" cy="4111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7" y="2875817"/>
            <a:ext cx="411163" cy="4111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1" y="2875817"/>
            <a:ext cx="411163" cy="4111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5" y="2875817"/>
            <a:ext cx="411163" cy="4111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57269" y="2875817"/>
            <a:ext cx="411163" cy="411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0963" y="2875817"/>
            <a:ext cx="411163" cy="411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3684155"/>
            <a:ext cx="411163" cy="411163"/>
          </a:xfrm>
          <a:prstGeom prst="rect">
            <a:avLst/>
          </a:prstGeom>
        </p:spPr>
      </p:pic>
      <p:sp>
        <p:nvSpPr>
          <p:cNvPr id="2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3421" y="3686125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7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3684155"/>
            <a:ext cx="411163" cy="4111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4483185"/>
            <a:ext cx="411163" cy="411163"/>
          </a:xfrm>
          <a:prstGeom prst="rect">
            <a:avLst/>
          </a:prstGeom>
        </p:spPr>
      </p:pic>
      <p:sp>
        <p:nvSpPr>
          <p:cNvPr id="23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6429" y="4514247"/>
            <a:ext cx="9144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4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3684155"/>
            <a:ext cx="411163" cy="41116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4483185"/>
            <a:ext cx="411163" cy="41116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30245" y="4483185"/>
            <a:ext cx="411163" cy="4111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8DE6228C-9752-424A-B48C-D64F943C90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5" y="4483185"/>
            <a:ext cx="411163" cy="4111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0290BD0-3CB4-3547-8173-2C951C4E4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46013" y="3684155"/>
            <a:ext cx="411163" cy="41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54907AD-36BD-8C4C-8D31-B297FF400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79707" y="3684155"/>
            <a:ext cx="411163" cy="4111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EA28CD0-24E0-2F48-B69E-4BB0F5652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13401" y="3684155"/>
            <a:ext cx="411163" cy="41116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39872" y="2875817"/>
            <a:ext cx="411163" cy="41116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73565" y="2875817"/>
            <a:ext cx="411163" cy="4111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07260" y="2875817"/>
            <a:ext cx="411163" cy="41116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40953" y="2875817"/>
            <a:ext cx="411163" cy="41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EA28CD0-24E0-2F48-B69E-4BB0F5652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57052" y="3684155"/>
            <a:ext cx="411163" cy="41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7" y="181915"/>
            <a:ext cx="1064698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fontAlgn="base"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A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60-year-old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patient with CLL, an absolute lymphocyte count of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80,000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and several involved lymph nodes that are </a:t>
            </a:r>
            <a:r>
              <a:rPr lang="en-US" sz="2200" u="sng" baseline="0" dirty="0">
                <a:solidFill>
                  <a:srgbClr val="FDF493"/>
                </a:solidFill>
                <a:latin typeface="Arial" pitchFamily="34" charset="0"/>
              </a:rPr>
              <a:t>&gt;5 cm</a:t>
            </a: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 is about to receive venetoclax. What preemptive measures, if any, would you take to address tumor lysis syndrome prior to the initiation of therapy?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-128"/>
              </a:rPr>
              <a:t>N = 24 investigators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4056289"/>
            <a:ext cx="3262347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IV hydration and allopurinol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3089803"/>
            <a:ext cx="3262347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Admit to hospital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4061041"/>
            <a:ext cx="411163" cy="411163"/>
          </a:xfrm>
          <a:prstGeom prst="rect">
            <a:avLst/>
          </a:prstGeom>
        </p:spPr>
      </p:pic>
      <p:sp>
        <p:nvSpPr>
          <p:cNvPr id="2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8449" y="4063010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4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4061041"/>
            <a:ext cx="411163" cy="4111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2853160"/>
            <a:ext cx="411163" cy="411163"/>
          </a:xfrm>
          <a:prstGeom prst="rect">
            <a:avLst/>
          </a:prstGeom>
        </p:spPr>
      </p:pic>
      <p:sp>
        <p:nvSpPr>
          <p:cNvPr id="23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1471" y="2884222"/>
            <a:ext cx="9144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20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2853160"/>
            <a:ext cx="411163" cy="41116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2853160"/>
            <a:ext cx="411163" cy="411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7" y="2853160"/>
            <a:ext cx="411163" cy="41116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1" y="2853160"/>
            <a:ext cx="411163" cy="41116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5" y="2853160"/>
            <a:ext cx="411163" cy="41116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257269" y="2853160"/>
            <a:ext cx="411163" cy="41116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0963" y="2853160"/>
            <a:ext cx="411163" cy="4111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47188" y="2853160"/>
            <a:ext cx="411163" cy="41116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580881" y="2853160"/>
            <a:ext cx="411163" cy="41116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14576" y="2853160"/>
            <a:ext cx="411163" cy="41116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E484501C-B09A-3C40-A4D0-C068FDBA70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48269" y="2853160"/>
            <a:ext cx="411163" cy="41116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79C06CDD-6FF7-A441-802E-2A7C11F87D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04495" y="2853160"/>
            <a:ext cx="411163" cy="41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825F3F07-0793-8045-8BB2-56B39EC73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38189" y="2853160"/>
            <a:ext cx="411163" cy="41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09660F7E-0815-1044-8A75-FA24597DD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4061041"/>
            <a:ext cx="411163" cy="41116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09660F7E-0815-1044-8A75-FA24597DD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78717" y="4061041"/>
            <a:ext cx="411163" cy="41116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55105" y="3320049"/>
            <a:ext cx="411163" cy="41116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88799" y="3320049"/>
            <a:ext cx="411163" cy="4111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22493" y="3320049"/>
            <a:ext cx="411163" cy="41116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56187" y="3320049"/>
            <a:ext cx="411163" cy="41116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89881" y="3320049"/>
            <a:ext cx="411163" cy="41116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23575" y="3320049"/>
            <a:ext cx="411163" cy="41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9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7" y="172445"/>
            <a:ext cx="1064698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fontAlgn="base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A 60-year-old otherwise healthy patient with a history of CLL treated with ibrutinib presents with Richter’s transformation. What would you recommend?</a:t>
            </a:r>
          </a:p>
        </p:txBody>
      </p:sp>
      <p:sp>
        <p:nvSpPr>
          <p:cNvPr id="5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-128"/>
              </a:rPr>
              <a:t>N = 23 investigators</a:t>
            </a:r>
          </a:p>
        </p:txBody>
      </p:sp>
      <p:sp>
        <p:nvSpPr>
          <p:cNvPr id="35" name="Text Box 4">
            <a:extLst>
              <a:ext uri="{FF2B5EF4-FFF2-40B4-BE49-F238E27FC236}">
                <a16:creationId xmlns:a16="http://schemas.microsoft.com/office/drawing/2014/main" xmlns="" id="{5235FD83-6768-2A49-904D-EAD01FBE4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37" y="3866913"/>
            <a:ext cx="3262347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R-EPOCH+ ibrutinib</a:t>
            </a:r>
          </a:p>
        </p:txBody>
      </p:sp>
      <p:sp>
        <p:nvSpPr>
          <p:cNvPr id="36" name="Text Box 4">
            <a:extLst>
              <a:ext uri="{FF2B5EF4-FFF2-40B4-BE49-F238E27FC236}">
                <a16:creationId xmlns:a16="http://schemas.microsoft.com/office/drawing/2014/main" xmlns="" id="{BC0D6B6E-FF19-DC4B-BE9D-49ADF4BB9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37" y="2742470"/>
            <a:ext cx="3262347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R-CHOP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0C9773B6-CC7D-A94F-834C-2527D0BB9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3701" y="3871665"/>
            <a:ext cx="411163" cy="411163"/>
          </a:xfrm>
          <a:prstGeom prst="rect">
            <a:avLst/>
          </a:prstGeom>
        </p:spPr>
      </p:pic>
      <p:sp>
        <p:nvSpPr>
          <p:cNvPr id="38" name="Text Box 4">
            <a:extLst>
              <a:ext uri="{FF2B5EF4-FFF2-40B4-BE49-F238E27FC236}">
                <a16:creationId xmlns:a16="http://schemas.microsoft.com/office/drawing/2014/main" xmlns="" id="{A197B87F-D869-1A47-ABEB-5356CE8B3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9215" y="3873636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74BB3AF2-4363-D144-9E30-49090D7DD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3701" y="2730271"/>
            <a:ext cx="411163" cy="411163"/>
          </a:xfrm>
          <a:prstGeom prst="rect">
            <a:avLst/>
          </a:prstGeom>
        </p:spPr>
      </p:pic>
      <p:sp>
        <p:nvSpPr>
          <p:cNvPr id="40" name="Text Box 4">
            <a:extLst>
              <a:ext uri="{FF2B5EF4-FFF2-40B4-BE49-F238E27FC236}">
                <a16:creationId xmlns:a16="http://schemas.microsoft.com/office/drawing/2014/main" xmlns="" id="{ABEC6AC6-59DF-F74D-81A6-03AE28C08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5816" y="2761333"/>
            <a:ext cx="9144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21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A88D91CD-10E2-1C49-A4A4-5C8E50E95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57396" y="2730271"/>
            <a:ext cx="411163" cy="41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61122AD-A64A-9E4F-BC68-1315B83E2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1089" y="2730271"/>
            <a:ext cx="411163" cy="41116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5157ED3E-C337-B145-93A6-1831A2428F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724784" y="2730271"/>
            <a:ext cx="411163" cy="41116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C4E45B99-F723-F940-BA82-1AB8229AE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58477" y="2730271"/>
            <a:ext cx="411163" cy="41116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A356DA30-B5EF-5F43-9ACD-DCDB8C3FA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92172" y="2730271"/>
            <a:ext cx="411163" cy="41116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7B9292F2-EA1D-2F43-96A5-FEF776DDC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25865" y="2730271"/>
            <a:ext cx="411163" cy="41116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83A9588E-84E4-4648-B50C-19FDF3D532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59560" y="2730271"/>
            <a:ext cx="411163" cy="4111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F67257D8-01E1-C947-8017-273B695B8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15785" y="2730271"/>
            <a:ext cx="411163" cy="41116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0FBA744B-539E-E844-9ED6-0CF5F37E3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349479" y="2730271"/>
            <a:ext cx="411163" cy="41116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4391A85-75C8-C04E-A992-79CE8B92E2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783173" y="2730271"/>
            <a:ext cx="411163" cy="41116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A13B827E-2CCF-9A4B-B5FF-05E41E6AD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16867" y="2730271"/>
            <a:ext cx="411163" cy="41116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52B49CD-BA88-AC46-B15C-18FDF5747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650561" y="2730271"/>
            <a:ext cx="411163" cy="4111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75D31EAF-411B-BC40-B6E3-D2BB59E41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06785" y="2730271"/>
            <a:ext cx="411163" cy="41116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1F2ED5DA-7F5D-1842-A3BF-A0603D86B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40480" y="2730271"/>
            <a:ext cx="411163" cy="41116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0B9FD2C4-D6E7-AE4B-8777-F97F5A97C4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974173" y="2730271"/>
            <a:ext cx="411163" cy="4111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4BB3AF2-4363-D144-9E30-49090D7DD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3701" y="3185211"/>
            <a:ext cx="411163" cy="41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88D91CD-10E2-1C49-A4A4-5C8E50E95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57396" y="3185211"/>
            <a:ext cx="411163" cy="41116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961122AD-A64A-9E4F-BC68-1315B83E2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91089" y="3185211"/>
            <a:ext cx="411163" cy="4111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157ED3E-C337-B145-93A6-1831A2428F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724784" y="3185211"/>
            <a:ext cx="411163" cy="41116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4E45B99-F723-F940-BA82-1AB8229AE9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58477" y="3185211"/>
            <a:ext cx="411163" cy="411163"/>
          </a:xfrm>
          <a:prstGeom prst="rect">
            <a:avLst/>
          </a:prstGeom>
        </p:spPr>
      </p:pic>
      <p:sp>
        <p:nvSpPr>
          <p:cNvPr id="57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37" y="4565581"/>
            <a:ext cx="3262347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CHOP-OR (ofatumumab)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423701" y="4601897"/>
            <a:ext cx="411163" cy="411163"/>
          </a:xfrm>
          <a:prstGeom prst="rect">
            <a:avLst/>
          </a:prstGeom>
        </p:spPr>
      </p:pic>
      <p:sp>
        <p:nvSpPr>
          <p:cNvPr id="59" name="Text Box 4">
            <a:extLst>
              <a:ext uri="{FF2B5EF4-FFF2-40B4-BE49-F238E27FC236}">
                <a16:creationId xmlns:a16="http://schemas.microsoft.com/office/drawing/2014/main" xmlns="" id="{70C422E0-A149-8146-9B3E-EEEA3CA09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7983" y="4589461"/>
            <a:ext cx="914400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4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/>
          <p:cNvSpPr txBox="1">
            <a:spLocks/>
          </p:cNvSpPr>
          <p:nvPr/>
        </p:nvSpPr>
        <p:spPr bwMode="auto">
          <a:xfrm>
            <a:off x="798787" y="98437"/>
            <a:ext cx="1064698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37931725" indent="-37474525"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eaLnBrk="0" hangingPunct="0"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 baseline="-250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fontAlgn="base">
              <a:lnSpc>
                <a:spcPct val="90000"/>
              </a:lnSpc>
              <a:spcBef>
                <a:spcPct val="40000"/>
              </a:spcBef>
              <a:spcAft>
                <a:spcPts val="600"/>
              </a:spcAft>
              <a:defRPr/>
            </a:pP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A 60-year-old otherwise healthy patient presents with a history of CLL treated with ibrutinib and a new Richter’s transformation. The patient receives </a:t>
            </a:r>
            <a:b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</a:br>
            <a:r>
              <a:rPr lang="en-US" sz="2200" baseline="0" dirty="0">
                <a:solidFill>
                  <a:srgbClr val="FDF493"/>
                </a:solidFill>
                <a:latin typeface="Arial" pitchFamily="34" charset="0"/>
              </a:rPr>
              <a:t>2 cycles of R-CHOP and has progressive disease. What would be your next line of therapy?</a:t>
            </a:r>
          </a:p>
        </p:txBody>
      </p:sp>
      <p:sp>
        <p:nvSpPr>
          <p:cNvPr id="7" name="Title 13"/>
          <p:cNvSpPr>
            <a:spLocks/>
          </p:cNvSpPr>
          <p:nvPr/>
        </p:nvSpPr>
        <p:spPr bwMode="auto">
          <a:xfrm>
            <a:off x="279639" y="6096000"/>
            <a:ext cx="7772400" cy="762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ヒラギノ角ゴ Pro W3" charset="-128"/>
              </a:rPr>
              <a:t>N = 22 investigators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2440446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Venetoclax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340" y="2458418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de-DE" b="1" dirty="0">
                <a:solidFill>
                  <a:srgbClr val="FFFFFF"/>
                </a:solidFill>
              </a:rPr>
              <a:t>4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717" y="2456557"/>
            <a:ext cx="411163" cy="409087"/>
          </a:xfrm>
          <a:prstGeom prst="rect">
            <a:avLst/>
          </a:prstGeom>
        </p:spPr>
      </p:pic>
      <p:sp>
        <p:nvSpPr>
          <p:cNvPr id="13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4491422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Venetoclax/rituximab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17" y="4482766"/>
            <a:ext cx="914400" cy="4143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0720" y="4478606"/>
            <a:ext cx="411163" cy="409087"/>
          </a:xfrm>
          <a:prstGeom prst="rect">
            <a:avLst/>
          </a:prstGeom>
        </p:spPr>
      </p:pic>
      <p:sp>
        <p:nvSpPr>
          <p:cNvPr id="59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40" y="1819622"/>
            <a:ext cx="3377963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Anti-PD-1/PD-L1 antibody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0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3138926"/>
            <a:ext cx="27432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Lenalidomide/rituximab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61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3840086"/>
            <a:ext cx="27432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RICE or DHAP and referral for allo SCT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0721" y="1792609"/>
            <a:ext cx="411163" cy="411163"/>
          </a:xfrm>
          <a:prstGeom prst="rect">
            <a:avLst/>
          </a:prstGeom>
        </p:spPr>
      </p:pic>
      <p:sp>
        <p:nvSpPr>
          <p:cNvPr id="63" name="Text Box 4">
            <a:extLst>
              <a:ext uri="{FF2B5EF4-FFF2-40B4-BE49-F238E27FC236}">
                <a16:creationId xmlns:a16="http://schemas.microsoft.com/office/drawing/2014/main" xmlns="" id="{2379137A-DDA6-BC42-9B03-D23E1300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2685" y="1791726"/>
            <a:ext cx="914400" cy="3778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04413" y="1792609"/>
            <a:ext cx="411163" cy="41116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38109" y="1792609"/>
            <a:ext cx="411163" cy="41116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71803" y="1792609"/>
            <a:ext cx="411163" cy="41116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05497" y="1792609"/>
            <a:ext cx="411163" cy="41116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39191" y="1792609"/>
            <a:ext cx="411163" cy="41116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372885" y="1792609"/>
            <a:ext cx="411163" cy="41116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0721" y="3143679"/>
            <a:ext cx="411163" cy="411163"/>
          </a:xfrm>
          <a:prstGeom prst="rect">
            <a:avLst/>
          </a:prstGeom>
        </p:spPr>
      </p:pic>
      <p:sp>
        <p:nvSpPr>
          <p:cNvPr id="77" name="Text Box 4">
            <a:extLst>
              <a:ext uri="{FF2B5EF4-FFF2-40B4-BE49-F238E27FC236}">
                <a16:creationId xmlns:a16="http://schemas.microsoft.com/office/drawing/2014/main" xmlns="" id="{11DEE9CC-BF75-054A-8892-18E4C8673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817" y="3145649"/>
            <a:ext cx="914400" cy="407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04413" y="3143679"/>
            <a:ext cx="411163" cy="411163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0721" y="3827887"/>
            <a:ext cx="411163" cy="411163"/>
          </a:xfrm>
          <a:prstGeom prst="rect">
            <a:avLst/>
          </a:prstGeom>
        </p:spPr>
      </p:pic>
      <p:sp>
        <p:nvSpPr>
          <p:cNvPr id="90" name="Text Box 4">
            <a:extLst>
              <a:ext uri="{FF2B5EF4-FFF2-40B4-BE49-F238E27FC236}">
                <a16:creationId xmlns:a16="http://schemas.microsoft.com/office/drawing/2014/main" xmlns="" id="{12A617D6-3CE1-0941-B2C5-1308A15F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817" y="3858949"/>
            <a:ext cx="914400" cy="3490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2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102" name="Picture 10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413" y="2456557"/>
            <a:ext cx="411163" cy="409087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109" y="2456557"/>
            <a:ext cx="411163" cy="409087"/>
          </a:xfrm>
          <a:prstGeom prst="rect">
            <a:avLst/>
          </a:prstGeom>
        </p:spPr>
      </p:pic>
      <p:sp>
        <p:nvSpPr>
          <p:cNvPr id="30" name="Text Box 4">
            <a:extLst>
              <a:ext uri="{FF2B5EF4-FFF2-40B4-BE49-F238E27FC236}">
                <a16:creationId xmlns:a16="http://schemas.microsoft.com/office/drawing/2014/main" xmlns="" id="{816E16DF-BC05-A347-A107-9934A03B1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5055557"/>
            <a:ext cx="2743200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ICE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9AC8C080-E623-FB4A-84F9-E409F496A9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0721" y="5078302"/>
            <a:ext cx="411163" cy="409087"/>
          </a:xfrm>
          <a:prstGeom prst="rect">
            <a:avLst/>
          </a:prstGeom>
        </p:spPr>
      </p:pic>
      <p:sp>
        <p:nvSpPr>
          <p:cNvPr id="32" name="Text Box 4">
            <a:extLst>
              <a:ext uri="{FF2B5EF4-FFF2-40B4-BE49-F238E27FC236}">
                <a16:creationId xmlns:a16="http://schemas.microsoft.com/office/drawing/2014/main" xmlns="" id="{36368C67-924C-614D-BCA0-3169A2480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17" y="5084931"/>
            <a:ext cx="914400" cy="4143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2D5AA31-2029-6249-9311-125C3E38F1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04413" y="3827887"/>
            <a:ext cx="411163" cy="41116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4F4654B-2D0A-D249-AB10-77A09D5A6E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00809" y="1792609"/>
            <a:ext cx="411163" cy="4111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0A81F7EC-9832-2640-9511-9C4EBA991E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34503" y="1792609"/>
            <a:ext cx="411163" cy="41116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A4F4654B-2D0A-D249-AB10-77A09D5A6E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640877" y="1792609"/>
            <a:ext cx="411163" cy="41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A81F7EC-9832-2640-9511-9C4EBA991E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74571" y="1792609"/>
            <a:ext cx="411163" cy="4111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803" y="2456557"/>
            <a:ext cx="411163" cy="40908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721" y="5614013"/>
            <a:ext cx="413569" cy="411480"/>
          </a:xfrm>
          <a:prstGeom prst="rect">
            <a:avLst/>
          </a:prstGeom>
        </p:spPr>
      </p:pic>
      <p:sp>
        <p:nvSpPr>
          <p:cNvPr id="40" name="Text Box 4">
            <a:extLst>
              <a:ext uri="{FF2B5EF4-FFF2-40B4-BE49-F238E27FC236}">
                <a16:creationId xmlns:a16="http://schemas.microsoft.com/office/drawing/2014/main" xmlns="" id="{816E16DF-BC05-A347-A107-9934A03B1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3" y="5593663"/>
            <a:ext cx="2743200" cy="4360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r"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R-DHAP or R-ICE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42" name="Text Box 4">
            <a:extLst>
              <a:ext uri="{FF2B5EF4-FFF2-40B4-BE49-F238E27FC236}">
                <a16:creationId xmlns:a16="http://schemas.microsoft.com/office/drawing/2014/main" xmlns="" id="{36368C67-924C-614D-BCA0-3169A2480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17" y="5623038"/>
            <a:ext cx="914400" cy="4143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FFFF"/>
                </a:solidFill>
              </a:rPr>
              <a:t>1</a:t>
            </a:r>
            <a:endParaRPr 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05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625059" y="3389243"/>
            <a:ext cx="1851660" cy="54864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Young &amp; fit without</a:t>
            </a:r>
          </a:p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co-morbidities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3552751" y="1522343"/>
            <a:ext cx="1851660" cy="685800"/>
          </a:xfrm>
          <a:prstGeom prst="roundRect">
            <a:avLst/>
          </a:prstGeom>
          <a:solidFill>
            <a:srgbClr val="FFFFFF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Presence of del(17p) or mutations in </a:t>
            </a:r>
            <a:r>
              <a:rPr lang="en-GB" sz="1400" b="1" i="1" dirty="0">
                <a:solidFill>
                  <a:prstClr val="black"/>
                </a:solidFill>
                <a:latin typeface="Arial Narrow"/>
                <a:cs typeface="Arial Narrow"/>
              </a:rPr>
              <a:t>TP53?</a:t>
            </a:r>
            <a:endParaRPr lang="en-GB" sz="1400" b="1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43821" y="1517035"/>
            <a:ext cx="1851660" cy="6858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Presence of del(17p) or mutations in </a:t>
            </a:r>
            <a:r>
              <a:rPr lang="en-GB" sz="1400" b="1" i="1" dirty="0">
                <a:solidFill>
                  <a:srgbClr val="FF0000"/>
                </a:solidFill>
                <a:latin typeface="Arial Narrow"/>
                <a:cs typeface="Arial Narrow"/>
              </a:rPr>
              <a:t>TP53?</a:t>
            </a:r>
            <a:endParaRPr lang="en-GB" sz="14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cxnSp>
        <p:nvCxnSpPr>
          <p:cNvPr id="10" name="Elbow Connector 9"/>
          <p:cNvCxnSpPr/>
          <p:nvPr/>
        </p:nvCxnSpPr>
        <p:spPr>
          <a:xfrm>
            <a:off x="5506901" y="1838211"/>
            <a:ext cx="1234440" cy="457200"/>
          </a:xfrm>
          <a:prstGeom prst="bentConnector2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18589" y="1686454"/>
            <a:ext cx="41148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815698" y="2309123"/>
            <a:ext cx="1851660" cy="4572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Mutations in </a:t>
            </a:r>
            <a:r>
              <a:rPr lang="en-GB" sz="1400" b="1" i="1" dirty="0">
                <a:solidFill>
                  <a:prstClr val="black"/>
                </a:solidFill>
                <a:latin typeface="Arial Narrow"/>
                <a:cs typeface="Arial Narrow"/>
              </a:rPr>
              <a:t>IGVH?</a:t>
            </a:r>
          </a:p>
        </p:txBody>
      </p:sp>
      <p:cxnSp>
        <p:nvCxnSpPr>
          <p:cNvPr id="35" name="Elbow Connector 34"/>
          <p:cNvCxnSpPr/>
          <p:nvPr/>
        </p:nvCxnSpPr>
        <p:spPr>
          <a:xfrm rot="16200000" flipH="1">
            <a:off x="10398803" y="2634874"/>
            <a:ext cx="548640" cy="617220"/>
          </a:xfrm>
          <a:prstGeom prst="bentConnector3">
            <a:avLst>
              <a:gd name="adj1" fmla="val -1499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4957911" y="4037315"/>
            <a:ext cx="1851660" cy="36576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CIT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4461841" y="940971"/>
            <a:ext cx="15631" cy="5486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26623" y="1058798"/>
            <a:ext cx="4860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6382201" y="359389"/>
            <a:ext cx="1645920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992516" y="220941"/>
            <a:ext cx="47738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096261" y="76875"/>
            <a:ext cx="2880360" cy="9144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Observation and monitoring</a:t>
            </a:r>
          </a:p>
        </p:txBody>
      </p:sp>
      <p:cxnSp>
        <p:nvCxnSpPr>
          <p:cNvPr id="12" name="Elbow Connector 11"/>
          <p:cNvCxnSpPr/>
          <p:nvPr/>
        </p:nvCxnSpPr>
        <p:spPr>
          <a:xfrm rot="16200000" flipH="1">
            <a:off x="5918589" y="4408786"/>
            <a:ext cx="640080" cy="617220"/>
          </a:xfrm>
          <a:prstGeom prst="bentConnector3">
            <a:avLst>
              <a:gd name="adj1" fmla="val 99383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 rot="10800000" flipV="1">
            <a:off x="2757725" y="1838211"/>
            <a:ext cx="709803" cy="3017520"/>
          </a:xfrm>
          <a:prstGeom prst="bentConnector2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900327" y="1680594"/>
            <a:ext cx="4860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858569" y="6223545"/>
            <a:ext cx="1851660" cy="4572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Venetoclax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038920" y="4490609"/>
            <a:ext cx="17411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Resistance or </a:t>
            </a:r>
          </a:p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intolerance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flipH="1">
            <a:off x="2780205" y="5215484"/>
            <a:ext cx="8388" cy="936105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913836" y="5549533"/>
            <a:ext cx="174112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Resistance or intolerance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1858569" y="49513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BTK inhibitor</a:t>
            </a:r>
          </a:p>
        </p:txBody>
      </p:sp>
      <p:cxnSp>
        <p:nvCxnSpPr>
          <p:cNvPr id="44" name="Elbow Connector 43"/>
          <p:cNvCxnSpPr/>
          <p:nvPr/>
        </p:nvCxnSpPr>
        <p:spPr>
          <a:xfrm rot="5400000">
            <a:off x="5237388" y="4057323"/>
            <a:ext cx="914400" cy="3754755"/>
          </a:xfrm>
          <a:prstGeom prst="bentConnector3">
            <a:avLst>
              <a:gd name="adj1" fmla="val 99383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>
            <a:off x="8603317" y="3677275"/>
            <a:ext cx="617220" cy="360040"/>
          </a:xfrm>
          <a:prstGeom prst="bentConnector3">
            <a:avLst>
              <a:gd name="adj1" fmla="val 98841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8350835" y="4037315"/>
            <a:ext cx="1851660" cy="36576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Reduced-dose CIT</a:t>
            </a:r>
          </a:p>
        </p:txBody>
      </p:sp>
      <p:cxnSp>
        <p:nvCxnSpPr>
          <p:cNvPr id="50" name="Elbow Connector 49"/>
          <p:cNvCxnSpPr/>
          <p:nvPr/>
        </p:nvCxnSpPr>
        <p:spPr>
          <a:xfrm flipH="1">
            <a:off x="5930019" y="3677275"/>
            <a:ext cx="617220" cy="360040"/>
          </a:xfrm>
          <a:prstGeom prst="bentConnector3">
            <a:avLst>
              <a:gd name="adj1" fmla="val 98841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10035691" y="3317235"/>
            <a:ext cx="1851660" cy="457200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BTK Inhibitor</a:t>
            </a:r>
          </a:p>
        </p:txBody>
      </p:sp>
      <p:cxnSp>
        <p:nvCxnSpPr>
          <p:cNvPr id="53" name="Elbow Connector 52"/>
          <p:cNvCxnSpPr/>
          <p:nvPr/>
        </p:nvCxnSpPr>
        <p:spPr>
          <a:xfrm rot="5400000">
            <a:off x="8591885" y="4408786"/>
            <a:ext cx="640080" cy="617220"/>
          </a:xfrm>
          <a:prstGeom prst="bentConnector3">
            <a:avLst>
              <a:gd name="adj1" fmla="val 99383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8603317" y="4490609"/>
            <a:ext cx="12151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Resistance or </a:t>
            </a:r>
          </a:p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intolerance</a:t>
            </a: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8549024" y="5175731"/>
            <a:ext cx="1458163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3802784" y="5175731"/>
            <a:ext cx="2777491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329033" y="5765557"/>
            <a:ext cx="4860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flipH="1">
            <a:off x="10957327" y="3821289"/>
            <a:ext cx="8388" cy="109728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344301" y="4139147"/>
            <a:ext cx="12344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Resistance or intolerance</a:t>
            </a:r>
          </a:p>
        </p:txBody>
      </p:sp>
      <p:cxnSp>
        <p:nvCxnSpPr>
          <p:cNvPr id="73" name="Elbow Connector 72"/>
          <p:cNvCxnSpPr/>
          <p:nvPr/>
        </p:nvCxnSpPr>
        <p:spPr>
          <a:xfrm rot="5400000">
            <a:off x="7990393" y="2456557"/>
            <a:ext cx="548640" cy="1028700"/>
          </a:xfrm>
          <a:prstGeom prst="bentConnector3">
            <a:avLst>
              <a:gd name="adj1" fmla="val -1499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16200000">
            <a:off x="8205565" y="1938790"/>
            <a:ext cx="0" cy="102870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859239" y="2309124"/>
            <a:ext cx="4860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2535" y="2550597"/>
            <a:ext cx="539780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445521" y="2525197"/>
            <a:ext cx="411480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664969" y="5037282"/>
            <a:ext cx="92583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 or No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9230387" y="5037282"/>
            <a:ext cx="48605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cxnSp>
        <p:nvCxnSpPr>
          <p:cNvPr id="78" name="Straight Arrow Connector 77"/>
          <p:cNvCxnSpPr/>
          <p:nvPr/>
        </p:nvCxnSpPr>
        <p:spPr>
          <a:xfrm flipH="1">
            <a:off x="6382201" y="724947"/>
            <a:ext cx="1645920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719108" y="586498"/>
            <a:ext cx="102420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Progression</a:t>
            </a:r>
          </a:p>
        </p:txBody>
      </p:sp>
      <p:cxnSp>
        <p:nvCxnSpPr>
          <p:cNvPr id="81" name="Straight Arrow Connector 80"/>
          <p:cNvCxnSpPr/>
          <p:nvPr/>
        </p:nvCxnSpPr>
        <p:spPr>
          <a:xfrm flipH="1">
            <a:off x="2778245" y="2453139"/>
            <a:ext cx="3034665" cy="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537933" y="2314690"/>
            <a:ext cx="47738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744332" y="2309123"/>
            <a:ext cx="1543051" cy="457200"/>
          </a:xfrm>
          <a:prstGeom prst="roundRect">
            <a:avLst/>
          </a:prstGeom>
          <a:solidFill>
            <a:srgbClr val="FFFFFF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Amenable to CIT?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0035691" y="49513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PI3K Inhibitor + R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663325" y="3510668"/>
            <a:ext cx="4423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No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25544" y="3510668"/>
            <a:ext cx="48263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Yes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687464" y="76875"/>
            <a:ext cx="3601985" cy="914400"/>
          </a:xfrm>
          <a:prstGeom prst="roundRect">
            <a:avLst/>
          </a:prstGeom>
          <a:solidFill>
            <a:srgbClr val="FFFFFF"/>
          </a:solidFill>
          <a:ln w="76200" cmpd="sng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Active Disease (e.g. LDT &lt; 1 </a:t>
            </a:r>
            <a:r>
              <a:rPr lang="en-GB" sz="1400" b="1" dirty="0" err="1">
                <a:solidFill>
                  <a:prstClr val="black"/>
                </a:solidFill>
                <a:latin typeface="Arial"/>
                <a:cs typeface="Arial"/>
              </a:rPr>
              <a:t>yr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), Disease-associated Symptoms, or </a:t>
            </a:r>
            <a:r>
              <a:rPr lang="en-GB" sz="1400" b="1" dirty="0" err="1">
                <a:solidFill>
                  <a:prstClr val="black"/>
                </a:solidFill>
                <a:latin typeface="Arial"/>
                <a:cs typeface="Arial"/>
              </a:rPr>
              <a:t>Rai</a:t>
            </a:r>
            <a:r>
              <a:rPr lang="en-GB" sz="1400" b="1" dirty="0">
                <a:solidFill>
                  <a:prstClr val="black"/>
                </a:solidFill>
                <a:latin typeface="Arial"/>
                <a:cs typeface="Arial"/>
              </a:rPr>
              <a:t> stage III/IV disease?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267592" y="277964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9" name="Elbow Connector 58"/>
          <p:cNvCxnSpPr/>
          <p:nvPr/>
        </p:nvCxnSpPr>
        <p:spPr>
          <a:xfrm rot="5400000">
            <a:off x="6848777" y="2441121"/>
            <a:ext cx="1097280" cy="7170039"/>
          </a:xfrm>
          <a:prstGeom prst="bentConnector3">
            <a:avLst>
              <a:gd name="adj1" fmla="val 99383"/>
            </a:avLst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0344301" y="5586165"/>
            <a:ext cx="12344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 Narrow"/>
                <a:cs typeface="Arial Narrow"/>
              </a:rPr>
              <a:t>Resistance or intolerance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637759" y="4829403"/>
            <a:ext cx="1851660" cy="685800"/>
          </a:xfrm>
          <a:prstGeom prst="roundRect">
            <a:avLst/>
          </a:prstGeom>
          <a:solidFill>
            <a:srgbClr val="FFFFFF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prstClr val="black"/>
                </a:solidFill>
                <a:latin typeface="Arial Narrow"/>
                <a:cs typeface="Arial Narrow"/>
              </a:rPr>
              <a:t>Presence of del(17p) or mutations in </a:t>
            </a:r>
            <a:r>
              <a:rPr lang="en-GB" sz="1400" b="1" i="1" dirty="0">
                <a:solidFill>
                  <a:prstClr val="black"/>
                </a:solidFill>
                <a:latin typeface="Arial Narrow"/>
                <a:cs typeface="Arial Narrow"/>
              </a:rPr>
              <a:t>TP53?</a:t>
            </a:r>
            <a:endParaRPr lang="en-GB" sz="1400" b="1" dirty="0">
              <a:solidFill>
                <a:prstClr val="black"/>
              </a:solidFill>
              <a:latin typeface="Arial Narrow"/>
              <a:cs typeface="Arial Narrow"/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1858569" y="49513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BTK inhibitor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5823511" y="23097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Mutations in </a:t>
            </a:r>
            <a:r>
              <a:rPr lang="en-GB" sz="1400" b="1" i="1" dirty="0">
                <a:solidFill>
                  <a:srgbClr val="FF0000"/>
                </a:solidFill>
                <a:latin typeface="Arial Narrow"/>
                <a:cs typeface="Arial Narrow"/>
              </a:rPr>
              <a:t>IGVH?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8744509" y="2309743"/>
            <a:ext cx="1543051" cy="4572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Amenable to CIT?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623611" y="3389243"/>
            <a:ext cx="1851660" cy="54864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Young &amp; fit without </a:t>
            </a:r>
          </a:p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co-morbidities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636311" y="4824343"/>
            <a:ext cx="1851660" cy="6858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Presence of del(17p) or mutations in </a:t>
            </a:r>
            <a:r>
              <a:rPr lang="en-GB" sz="1400" b="1" i="1" dirty="0">
                <a:solidFill>
                  <a:srgbClr val="FF0000"/>
                </a:solidFill>
                <a:latin typeface="Arial Narrow"/>
                <a:cs typeface="Arial Narrow"/>
              </a:rPr>
              <a:t>TP53?</a:t>
            </a:r>
            <a:endParaRPr lang="en-GB" sz="14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10039911" y="33130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BTK Inhibitor (Ibrutinib)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686612" y="74543"/>
            <a:ext cx="3601985" cy="914400"/>
          </a:xfrm>
          <a:prstGeom prst="roundRect">
            <a:avLst/>
          </a:prstGeom>
          <a:solidFill>
            <a:schemeClr val="bg1"/>
          </a:solidFill>
          <a:ln w="762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"/>
                <a:cs typeface="Arial"/>
              </a:rPr>
              <a:t>Active Disease (e.g. LDT &lt; 1 </a:t>
            </a:r>
            <a:r>
              <a:rPr lang="en-GB" sz="1400" b="1" dirty="0" err="1">
                <a:solidFill>
                  <a:srgbClr val="FF0000"/>
                </a:solidFill>
                <a:latin typeface="Arial"/>
                <a:cs typeface="Arial"/>
              </a:rPr>
              <a:t>yr</a:t>
            </a:r>
            <a:r>
              <a:rPr lang="en-GB" sz="1400" b="1" dirty="0">
                <a:solidFill>
                  <a:srgbClr val="FF0000"/>
                </a:solidFill>
                <a:latin typeface="Arial"/>
                <a:cs typeface="Arial"/>
              </a:rPr>
              <a:t>), Disease-associated Symptoms, or </a:t>
            </a:r>
            <a:r>
              <a:rPr lang="en-GB" sz="1400" b="1" dirty="0" err="1">
                <a:solidFill>
                  <a:srgbClr val="FF0000"/>
                </a:solidFill>
                <a:latin typeface="Arial"/>
                <a:cs typeface="Arial"/>
              </a:rPr>
              <a:t>Rai</a:t>
            </a:r>
            <a:r>
              <a:rPr lang="en-GB" sz="1400" b="1" dirty="0">
                <a:solidFill>
                  <a:srgbClr val="FF0000"/>
                </a:solidFill>
                <a:latin typeface="Arial"/>
                <a:cs typeface="Arial"/>
              </a:rPr>
              <a:t> stage III/IV disease? 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1848411" y="6208643"/>
            <a:ext cx="1851660" cy="457200"/>
          </a:xfrm>
          <a:prstGeom prst="round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rgbClr val="FF0000"/>
                </a:solidFill>
                <a:latin typeface="Arial Narrow"/>
                <a:cs typeface="Arial Narrow"/>
              </a:rPr>
              <a:t>Venetoclax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873811" y="4938643"/>
            <a:ext cx="10013540" cy="469900"/>
            <a:chOff x="165100" y="4978400"/>
            <a:chExt cx="10013540" cy="469900"/>
          </a:xfrm>
        </p:grpSpPr>
        <p:sp>
          <p:nvSpPr>
            <p:cNvPr id="88" name="Rounded Rectangle 87"/>
            <p:cNvSpPr/>
            <p:nvPr/>
          </p:nvSpPr>
          <p:spPr>
            <a:xfrm>
              <a:off x="165100" y="4991100"/>
              <a:ext cx="1851660" cy="4572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rgbClr val="FF0000"/>
                  </a:solidFill>
                  <a:latin typeface="Arial Narrow"/>
                  <a:cs typeface="Arial Narrow"/>
                </a:rPr>
                <a:t>BTK inhibitor (Ibrutinib)</a:t>
              </a: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8326980" y="4978400"/>
              <a:ext cx="1851660" cy="4572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rgbClr val="FF0000"/>
                  </a:solidFill>
                  <a:latin typeface="Arial Narrow"/>
                  <a:cs typeface="Arial Narrow"/>
                </a:rPr>
                <a:t>PI3K Inhibitor + R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-145489" y="3097143"/>
            <a:ext cx="184731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1" dirty="0"/>
          </a:p>
        </p:txBody>
      </p:sp>
      <p:sp>
        <p:nvSpPr>
          <p:cNvPr id="91" name="Rectangle 90"/>
          <p:cNvSpPr/>
          <p:nvPr/>
        </p:nvSpPr>
        <p:spPr>
          <a:xfrm>
            <a:off x="2871291" y="6579299"/>
            <a:ext cx="9293901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en-US" sz="1333" dirty="0">
                <a:latin typeface="Arial Narrow" charset="0"/>
                <a:ea typeface="Arial Narrow" charset="0"/>
                <a:cs typeface="Arial Narrow" charset="0"/>
              </a:rPr>
              <a:t>Kipps, T. J. </a:t>
            </a:r>
            <a:r>
              <a:rPr lang="en-US" altLang="en-US" sz="1333" i="1" dirty="0">
                <a:latin typeface="Arial Narrow" charset="0"/>
                <a:ea typeface="Arial Narrow" charset="0"/>
                <a:cs typeface="Arial Narrow" charset="0"/>
              </a:rPr>
              <a:t>et al. </a:t>
            </a:r>
            <a:r>
              <a:rPr lang="en-GB" altLang="en-US" sz="1333" dirty="0">
                <a:latin typeface="Arial Narrow" charset="0"/>
                <a:ea typeface="Arial Narrow" charset="0"/>
                <a:cs typeface="Arial Narrow" charset="0"/>
              </a:rPr>
              <a:t>(2017) </a:t>
            </a:r>
            <a:r>
              <a:rPr lang="en-US" altLang="en-US" sz="1333" i="1" dirty="0">
                <a:latin typeface="Arial Narrow" charset="0"/>
                <a:ea typeface="Arial Narrow" charset="0"/>
                <a:cs typeface="Arial Narrow" charset="0"/>
              </a:rPr>
              <a:t>Nat. Rev. Dis. Primers </a:t>
            </a:r>
            <a:r>
              <a:rPr lang="en-US" altLang="en-US" sz="1333" dirty="0">
                <a:latin typeface="Arial Narrow" charset="0"/>
                <a:ea typeface="Arial Narrow" charset="0"/>
                <a:cs typeface="Arial Narrow" charset="0"/>
              </a:rPr>
              <a:t>doi:10.1038/nrdp.2016.96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D6C4B6EE-2F70-D747-ADA6-87702370C568}"/>
              </a:ext>
            </a:extLst>
          </p:cNvPr>
          <p:cNvSpPr txBox="1"/>
          <p:nvPr/>
        </p:nvSpPr>
        <p:spPr>
          <a:xfrm>
            <a:off x="86468" y="1015924"/>
            <a:ext cx="2596643" cy="337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7" dirty="0">
                <a:solidFill>
                  <a:srgbClr val="0432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Current Treatment Algorithm For Pts with CLL</a:t>
            </a:r>
          </a:p>
        </p:txBody>
      </p:sp>
    </p:spTree>
    <p:extLst>
      <p:ext uri="{BB962C8B-B14F-4D97-AF65-F5344CB8AC3E}">
        <p14:creationId xmlns:p14="http://schemas.microsoft.com/office/powerpoint/2010/main" val="177228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0" grpId="0" animBg="1"/>
      <p:bldP spid="65" grpId="0" animBg="1"/>
      <p:bldP spid="65" grpId="1" animBg="1"/>
      <p:bldP spid="66" grpId="0" animBg="1"/>
      <p:bldP spid="79" grpId="0" animBg="1"/>
      <p:bldP spid="82" grpId="0" animBg="1"/>
      <p:bldP spid="83" grpId="0" animBg="1"/>
      <p:bldP spid="85" grpId="0" animBg="1"/>
      <p:bldP spid="85" grpId="1" animBg="1"/>
      <p:bldP spid="56" grpId="0" animBg="1"/>
      <p:bldP spid="86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1_Default Design">
  <a:themeElements>
    <a:clrScheme name="6_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6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Default Design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25000"/>
          </a:spcAft>
          <a:buClrTx/>
          <a:buSzTx/>
          <a:buFontTx/>
          <a:buChar char="•"/>
          <a:tabLst/>
          <a:defRPr kumimoji="0" lang="en-US" sz="36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25000"/>
          </a:spcAft>
          <a:buClrTx/>
          <a:buSzTx/>
          <a:buFontTx/>
          <a:buChar char="•"/>
          <a:tabLst/>
          <a:defRPr kumimoji="0" lang="en-US" sz="36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solidFill>
          <a:srgbClr val="FFFF00"/>
        </a:solidFill>
      </a:spPr>
      <a:bodyPr wrap="square" rtlCol="0" anchor="b">
        <a:noAutofit/>
      </a:bodyPr>
      <a:lstStyle>
        <a:defPPr>
          <a:defRPr sz="1200" dirty="0"/>
        </a:defPPr>
      </a:lstStyle>
    </a:tx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002C77"/>
    </a:accent3>
    <a:accent4>
      <a:srgbClr val="62BB46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1" ma:contentTypeDescription="Create a new document." ma:contentTypeScope="" ma:versionID="c1e5b6c2d2a8754b21c7bbc2b5faa79f">
  <xsd:schema xmlns:xsd="http://www.w3.org/2001/XMLSchema" xmlns:xs="http://www.w3.org/2001/XMLSchema" xmlns:p="http://schemas.microsoft.com/office/2006/metadata/properties" xmlns:ns2="96f1686b-f877-4eb8-89ab-3a67a5dc2612" xmlns:ns3="b4104d5b-b872-4636-a728-507be7308f43" targetNamespace="http://schemas.microsoft.com/office/2006/metadata/properties" ma:root="true" ma:fieldsID="9b585255430092292a02c2c7dd64808f" ns2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Statu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Status" ma:index="16" nillable="true" ma:displayName="Status" ma:internalName="Status">
      <xsd:simpleType>
        <xsd:restriction base="dms:Choice">
          <xsd:enumeration value="Rejected"/>
          <xsd:enumeration value="Approved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</documentManagement>
</p:properties>
</file>

<file path=customXml/itemProps1.xml><?xml version="1.0" encoding="utf-8"?>
<ds:datastoreItem xmlns:ds="http://schemas.openxmlformats.org/officeDocument/2006/customXml" ds:itemID="{99899130-38CE-41BC-858D-D11FBACD3599}"/>
</file>

<file path=customXml/itemProps2.xml><?xml version="1.0" encoding="utf-8"?>
<ds:datastoreItem xmlns:ds="http://schemas.openxmlformats.org/officeDocument/2006/customXml" ds:itemID="{6E618532-076A-4F9E-ADB8-149F6871C849}"/>
</file>

<file path=customXml/itemProps3.xml><?xml version="1.0" encoding="utf-8"?>
<ds:datastoreItem xmlns:ds="http://schemas.openxmlformats.org/officeDocument/2006/customXml" ds:itemID="{9C0304FD-B35C-4F62-BD48-4BD0CC5B2528}"/>
</file>

<file path=docProps/app.xml><?xml version="1.0" encoding="utf-8"?>
<Properties xmlns="http://schemas.openxmlformats.org/officeDocument/2006/extended-properties" xmlns:vt="http://schemas.openxmlformats.org/officeDocument/2006/docPropsVTypes">
  <TotalTime>9939</TotalTime>
  <Words>2446</Words>
  <Application>Microsoft Macintosh PowerPoint</Application>
  <PresentationFormat>Widescreen</PresentationFormat>
  <Paragraphs>481</Paragraphs>
  <Slides>31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31</vt:i4>
      </vt:variant>
    </vt:vector>
  </HeadingPairs>
  <TitlesOfParts>
    <vt:vector size="58" baseType="lpstr">
      <vt:lpstr>Arial</vt:lpstr>
      <vt:lpstr>Arial Bold</vt:lpstr>
      <vt:lpstr>Arial Narrow</vt:lpstr>
      <vt:lpstr>Calibri</vt:lpstr>
      <vt:lpstr>Calibri Light</vt:lpstr>
      <vt:lpstr>Desdemona</vt:lpstr>
      <vt:lpstr>Geneva</vt:lpstr>
      <vt:lpstr>Helvetica</vt:lpstr>
      <vt:lpstr>KaiTi</vt:lpstr>
      <vt:lpstr>MS PGothic</vt:lpstr>
      <vt:lpstr>ＭＳ Ｐゴシック</vt:lpstr>
      <vt:lpstr>Osaka</vt:lpstr>
      <vt:lpstr>Symbol</vt:lpstr>
      <vt:lpstr>Times New Roman</vt:lpstr>
      <vt:lpstr>Tunga</vt:lpstr>
      <vt:lpstr>Verdana</vt:lpstr>
      <vt:lpstr>Wingdings</vt:lpstr>
      <vt:lpstr>ヒラギノ角ゴ Pro W3</vt:lpstr>
      <vt:lpstr>宋体</vt:lpstr>
      <vt:lpstr>游ゴシック</vt:lpstr>
      <vt:lpstr>1_Office Theme</vt:lpstr>
      <vt:lpstr>11_Default Design</vt:lpstr>
      <vt:lpstr>Custom Design</vt:lpstr>
      <vt:lpstr>7_Default Design</vt:lpstr>
      <vt:lpstr>Office Theme</vt:lpstr>
      <vt:lpstr>Blank Presentation</vt:lpstr>
      <vt:lpstr>9_Blank Presentation</vt:lpstr>
      <vt:lpstr>PowerPoint Presentation</vt:lpstr>
      <vt:lpstr>Novel Agents And Strategies Under Investigation In CLL  July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Combination Therapy</vt:lpstr>
      <vt:lpstr>Summary BTK-inhibitors ± Anti-CD20 mAb</vt:lpstr>
      <vt:lpstr>Combination Therapy</vt:lpstr>
      <vt:lpstr>Receptor Tyrosine Kinase-Like Orphan Receptor 1 (ROR1)</vt:lpstr>
      <vt:lpstr>PowerPoint Presentation</vt:lpstr>
      <vt:lpstr>PowerPoint Presentation</vt:lpstr>
      <vt:lpstr>Combination Therapy</vt:lpstr>
      <vt:lpstr>Setting Off An Avalanche</vt:lpstr>
      <vt:lpstr>Setting Off An Avalanche</vt:lpstr>
      <vt:lpstr>GP28331 Study – Venetoclax (Ven) And Obinutuzumab (G)</vt:lpstr>
      <vt:lpstr>Efficacy of G + VEN: Response in All Patients and High CR Rates in All CLL Subgroups</vt:lpstr>
      <vt:lpstr>Progression Free Survival With Frontline Therapy (G + Ven)</vt:lpstr>
      <vt:lpstr>High Rates Of Clearing Detectable MRD In The Marrow With G + Ven</vt:lpstr>
      <vt:lpstr>Summary of Adverse Events In Pts Treated With G+Ven</vt:lpstr>
      <vt:lpstr>Combination Therapy</vt:lpstr>
      <vt:lpstr>Ibrutinib (IBR) + Venetoclax (VEN) As Initial Therapy</vt:lpstr>
      <vt:lpstr>PowerPoint Presentation</vt:lpstr>
      <vt:lpstr>PowerPoint Presentation</vt:lpstr>
      <vt:lpstr>Ibrutininb (IBR) + Venetoclax (VEN) Toxicities (N=77)</vt:lpstr>
      <vt:lpstr>Combination Therapy</vt:lpstr>
      <vt:lpstr>PowerPoint Presentation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Microsoft Office User</cp:lastModifiedBy>
  <cp:revision>432</cp:revision>
  <cp:lastPrinted>2018-07-18T20:15:43Z</cp:lastPrinted>
  <dcterms:created xsi:type="dcterms:W3CDTF">2018-01-27T19:10:20Z</dcterms:created>
  <dcterms:modified xsi:type="dcterms:W3CDTF">2018-07-24T15:47:40Z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