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8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9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7850" r:id="rId2"/>
    <p:sldMasterId id="2147487875" r:id="rId3"/>
    <p:sldMasterId id="2147487900" r:id="rId4"/>
    <p:sldMasterId id="2147487925" r:id="rId5"/>
    <p:sldMasterId id="2147487933" r:id="rId6"/>
    <p:sldMasterId id="2147487958" r:id="rId7"/>
  </p:sldMasterIdLst>
  <p:notesMasterIdLst>
    <p:notesMasterId r:id="rId21"/>
  </p:notesMasterIdLst>
  <p:handoutMasterIdLst>
    <p:handoutMasterId r:id="rId22"/>
  </p:handoutMasterIdLst>
  <p:sldIdLst>
    <p:sldId id="950" r:id="rId8"/>
    <p:sldId id="922" r:id="rId9"/>
    <p:sldId id="305" r:id="rId10"/>
    <p:sldId id="311" r:id="rId11"/>
    <p:sldId id="942" r:id="rId12"/>
    <p:sldId id="936" r:id="rId13"/>
    <p:sldId id="937" r:id="rId14"/>
    <p:sldId id="940" r:id="rId15"/>
    <p:sldId id="938" r:id="rId16"/>
    <p:sldId id="945" r:id="rId17"/>
    <p:sldId id="943" r:id="rId18"/>
    <p:sldId id="949" r:id="rId19"/>
    <p:sldId id="939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DCEC"/>
    <a:srgbClr val="00182E"/>
    <a:srgbClr val="004A85"/>
    <a:srgbClr val="FF9300"/>
    <a:srgbClr val="FF00FF"/>
    <a:srgbClr val="015695"/>
    <a:srgbClr val="EF4F19"/>
    <a:srgbClr val="082A50"/>
    <a:srgbClr val="E9BB2B"/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3" autoAdjust="0"/>
    <p:restoredTop sz="93425" autoAdjust="0"/>
  </p:normalViewPr>
  <p:slideViewPr>
    <p:cSldViewPr>
      <p:cViewPr>
        <p:scale>
          <a:sx n="100" d="100"/>
          <a:sy n="100" d="100"/>
        </p:scale>
        <p:origin x="944" y="360"/>
      </p:cViewPr>
      <p:guideLst>
        <p:guide orient="horz" pos="2160"/>
        <p:guide pos="3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6960"/>
    </p:cViewPr>
  </p:sorterViewPr>
  <p:notesViewPr>
    <p:cSldViewPr snapToGrid="0" snapToObjects="1">
      <p:cViewPr varScale="1">
        <p:scale>
          <a:sx n="70" d="100"/>
          <a:sy n="70" d="100"/>
        </p:scale>
        <p:origin x="-2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8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5" Type="http://schemas.openxmlformats.org/officeDocument/2006/relationships/theme" Target="theme/theme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20" Type="http://schemas.openxmlformats.org/officeDocument/2006/relationships/slide" Target="slides/slide13.xml"/><Relationship Id="rId16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29" Type="http://schemas.openxmlformats.org/officeDocument/2006/relationships/customXml" Target="../customXml/item3.xml"/><Relationship Id="rId24" Type="http://schemas.openxmlformats.org/officeDocument/2006/relationships/viewProps" Target="viewProps.xml"/><Relationship Id="rId11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presProps" Target="presProps.xml"/><Relationship Id="rId15" Type="http://schemas.openxmlformats.org/officeDocument/2006/relationships/slide" Target="slides/slide8.xml"/><Relationship Id="rId5" Type="http://schemas.openxmlformats.org/officeDocument/2006/relationships/slideMaster" Target="slideMasters/slideMaster5.xml"/><Relationship Id="rId28" Type="http://schemas.openxmlformats.org/officeDocument/2006/relationships/customXml" Target="../customXml/item2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9" Type="http://schemas.openxmlformats.org/officeDocument/2006/relationships/slide" Target="slides/slide2.xml"/><Relationship Id="rId22" Type="http://schemas.openxmlformats.org/officeDocument/2006/relationships/handoutMaster" Target="handoutMasters/handoutMaster1.xml"/><Relationship Id="rId14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27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31094E-EE1B-DC4C-9055-4A48FF0273CD}" type="datetimeFigureOut">
              <a:rPr lang="en-US"/>
              <a:pPr>
                <a:defRPr/>
              </a:pPr>
              <a:t>7/23/18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47A620-AB8F-CF46-A88D-87A30D4E5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7391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Breast Cancer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FF50E98-AC92-C54A-ACBD-9B80212AD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9176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FDB787-9FB4-DC4A-80AA-DB3AF5C8F3C0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Breast Cancer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latin typeface="Times" charset="0"/>
              </a:rPr>
              <a:pPr/>
              <a:t>3</a:t>
            </a:fld>
            <a:endParaRPr lang="en-US" sz="1200"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52CDB50F-C196-884E-BF24-A9738C361A0B}" type="slidenum">
              <a:rPr lang="en-US" sz="1200">
                <a:latin typeface="Times" charset="0"/>
              </a:rPr>
              <a:pPr algn="r"/>
              <a:t>3</a:t>
            </a:fld>
            <a:endParaRPr lang="en-US" sz="1200"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D2040134-F787-D742-936B-863828BA4714}" type="slidenum">
              <a:rPr lang="en-US" sz="1200">
                <a:latin typeface="Times" charset="0"/>
                <a:cs typeface="Arial" charset="0"/>
              </a:rPr>
              <a:pPr algn="r"/>
              <a:t>3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6187716D-450D-B24A-A974-6EF7FDCE1E34}" type="slidenum">
              <a:rPr lang="en-US" sz="1200">
                <a:latin typeface="Times" charset="0"/>
                <a:cs typeface="Arial" charset="0"/>
              </a:rPr>
              <a:pPr algn="r"/>
              <a:t>3</a:t>
            </a:fld>
            <a:endParaRPr lang="en-US" sz="1200"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6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0CB4B2D-3A43-B24F-8B37-118AD8F3C8E4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8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52CDB50F-C196-884E-BF24-A9738C361A0B}" type="slidenum">
              <a:rPr lang="en-US" sz="1200">
                <a:solidFill>
                  <a:srgbClr val="000000"/>
                </a:solidFill>
                <a:latin typeface="Times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D2040134-F787-D742-936B-863828BA471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377" eaLnBrk="1" fontAlgn="auto" hangingPunct="1">
              <a:spcBef>
                <a:spcPts val="0"/>
              </a:spcBef>
              <a:spcAft>
                <a:spcPts val="0"/>
              </a:spcAft>
            </a:pPr>
            <a:fld id="{6187716D-450D-B24A-A974-6EF7FDCE1E34}" type="slidenum">
              <a:rPr lang="en-US" sz="1200">
                <a:solidFill>
                  <a:srgbClr val="000000"/>
                </a:solidFill>
                <a:latin typeface="Times" charset="0"/>
                <a:cs typeface="Arial" charset="0"/>
              </a:rPr>
              <a:pPr algn="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en-US" sz="1200">
              <a:solidFill>
                <a:srgbClr val="000000"/>
              </a:solidFill>
              <a:latin typeface="Times" charset="0"/>
              <a:cs typeface="Arial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57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FDB787-9FB4-DC4A-80AA-DB3AF5C8F3C0}" type="slidenum">
              <a:rPr lang="en-US" sz="1200">
                <a:solidFill>
                  <a:srgbClr val="000000"/>
                </a:solidFill>
              </a:rPr>
              <a:pPr/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Breast Cancer</a:t>
            </a:r>
          </a:p>
        </p:txBody>
      </p:sp>
    </p:spTree>
    <p:extLst>
      <p:ext uri="{BB962C8B-B14F-4D97-AF65-F5344CB8AC3E}">
        <p14:creationId xmlns:p14="http://schemas.microsoft.com/office/powerpoint/2010/main" val="539450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DFEFBED5-BB51-984B-862D-6843A70FDA78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10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2FB50DA2-51F2-BF47-AD1D-EF2E28178A96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10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061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DFEFBED5-BB51-984B-862D-6843A70FDA78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11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2FB50DA2-51F2-BF47-AD1D-EF2E28178A96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11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956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DFEFBED5-BB51-984B-862D-6843A70FDA78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12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fld id="{2FB50DA2-51F2-BF47-AD1D-EF2E28178A96}" type="slidenum">
              <a:rPr lang="en-US" sz="1200">
                <a:solidFill>
                  <a:srgbClr val="000000"/>
                </a:solidFill>
                <a:ea typeface="ヒラギノ角ゴ Pro W3" charset="0"/>
                <a:cs typeface="ヒラギノ角ゴ Pro W3" charset="0"/>
              </a:rPr>
              <a:pPr algn="r"/>
              <a:t>12</a:t>
            </a:fld>
            <a:endParaRPr lang="en-US" sz="1200">
              <a:solidFill>
                <a:srgbClr val="000000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FDB787-9FB4-DC4A-80AA-DB3AF5C8F3C0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00A_ONS-Breast-17-NL-Intro-Slides_v34fr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Breast Cancer</a:t>
            </a:r>
          </a:p>
        </p:txBody>
      </p:sp>
    </p:spTree>
    <p:extLst>
      <p:ext uri="{BB962C8B-B14F-4D97-AF65-F5344CB8AC3E}">
        <p14:creationId xmlns:p14="http://schemas.microsoft.com/office/powerpoint/2010/main" val="76529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jp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74794475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6955924"/>
      </p:ext>
    </p:extLst>
  </p:cSld>
  <p:clrMapOvr>
    <a:masterClrMapping/>
  </p:clrMapOvr>
  <p:transition spd="slow" advClick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en-GB">
              <a:latin typeface="Arial"/>
              <a:ea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>
                <a:ea typeface="ＭＳ Ｐゴシック"/>
              </a:rPr>
              <a:pPr>
                <a:defRPr/>
              </a:pPr>
              <a:t>‹#›</a:t>
            </a:fld>
            <a:endParaRPr lang="en-US" dirty="0">
              <a:ea typeface="ＭＳ Ｐゴシック"/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>
              <a:latin typeface="Arial"/>
              <a:ea typeface="ＭＳ Ｐゴシック"/>
              <a:cs typeface="ＭＳ Ｐゴシック"/>
            </a:endParaRPr>
          </a:p>
        </p:txBody>
      </p:sp>
    </p:spTree>
    <p:extLst/>
  </p:cSld>
  <p:clrMapOvr>
    <a:masterClrMapping/>
  </p:clrMapOvr>
  <p:transition spd="slow" advClick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7085071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>
                <a:cs typeface="ＭＳ Ｐゴシック"/>
              </a:rPr>
              <a:pPr>
                <a:defRPr/>
              </a:pPr>
              <a:t>‹#›</a:t>
            </a:fld>
            <a:endParaRPr lang="en-GB"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52663883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64710"/>
      </p:ext>
    </p:extLst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701657158"/>
      </p:ext>
    </p:extLst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0338933"/>
      </p:ext>
    </p:extLst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4832024"/>
      </p:ext>
    </p:extLst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/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6327743"/>
      </p:ext>
    </p:extLst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/>
  </p:cSld>
  <p:clrMapOvr>
    <a:masterClrMapping/>
  </p:clrMapOvr>
  <p:transition spd="slow"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3727529"/>
      </p:ext>
    </p:extLst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5973674"/>
      </p:ext>
    </p:extLst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/>
  </p:cSld>
  <p:clrMapOvr>
    <a:masterClrMapping/>
  </p:clrMapOvr>
  <p:transition spd="slow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RTP_SlideBackground-YiR_v3fr-bullete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RTP_SlideBackground-ASCO-GI-13_v1fr-Titl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620" y="0"/>
            <a:ext cx="914638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3600" baseline="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4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-1"/>
            <a:ext cx="10362724" cy="1462089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147" y="2802960"/>
            <a:ext cx="10515600" cy="1371600"/>
          </a:xfrm>
        </p:spPr>
        <p:txBody>
          <a:bodyPr anchor="ctr"/>
          <a:lstStyle>
            <a:lvl1pPr algn="ctr">
              <a:defRPr sz="32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4630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4" y="1462090"/>
            <a:ext cx="5080000" cy="50276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90"/>
            <a:ext cx="5080000" cy="50276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274639"/>
            <a:ext cx="10972800" cy="14630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3716"/>
            <a:ext cx="5386917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3477"/>
            <a:ext cx="5386917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763716"/>
            <a:ext cx="5389033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403477"/>
            <a:ext cx="5389033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737360"/>
          </a:xfrm>
        </p:spPr>
        <p:txBody>
          <a:bodyPr/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502751"/>
      </p:ext>
    </p:extLst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0"/>
            <a:ext cx="2590800" cy="6489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1" y="0"/>
            <a:ext cx="7569200" cy="6489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7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7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652405"/>
      </p:ext>
    </p:extLst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659D2F7D-FC5C-3F46-9C72-E18FC1D7F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50B45E4F-83AA-6947-96FD-B713EFDCB7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670566"/>
      </p:ext>
    </p:extLst>
  </p:cSld>
  <p:clrMapOvr>
    <a:masterClrMapping/>
  </p:clrMapOvr>
  <p:transition spd="slow" advClick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85" y="115889"/>
            <a:ext cx="10991849" cy="779671"/>
          </a:xfrm>
        </p:spPr>
        <p:txBody>
          <a:bodyPr>
            <a:normAutofit/>
          </a:bodyPr>
          <a:lstStyle>
            <a:lvl1pPr algn="l">
              <a:defRPr sz="2800" b="1" i="0">
                <a:solidFill>
                  <a:srgbClr val="064F59"/>
                </a:solidFill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84" y="1376989"/>
            <a:ext cx="10972800" cy="4525963"/>
          </a:xfrm>
        </p:spPr>
        <p:txBody>
          <a:bodyPr lIns="0" rtlCol="0">
            <a:normAutofit/>
          </a:bodyPr>
          <a:lstStyle>
            <a:lvl1pPr>
              <a:defRPr lang="en-US" sz="2100" dirty="0" smtClean="0"/>
            </a:lvl1pPr>
            <a:lvl2pPr>
              <a:defRPr lang="en-US" sz="2000" dirty="0" smtClean="0"/>
            </a:lvl2pPr>
            <a:lvl3pPr>
              <a:defRPr lang="en-US" sz="2000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15951" y="6289940"/>
            <a:ext cx="10993967" cy="463313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buNone/>
              <a:defRPr sz="1000" b="0">
                <a:solidFill>
                  <a:srgbClr val="064F5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012767" y="64912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rgbClr val="064F59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5B40A2-B197-3B46-BE14-65D655D54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64F59">
                    <a:tint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/>
  </p:cSld>
  <p:clrMapOvr>
    <a:masterClrMapping/>
  </p:clrMapOvr>
  <p:transition spd="slow" advClick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NEW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30767" y="6631087"/>
            <a:ext cx="7738116" cy="153888"/>
          </a:xfrm>
        </p:spPr>
        <p:txBody>
          <a:bodyPr lIns="0" tIns="0" rIns="0" bIns="0" anchor="b">
            <a:spAutoFit/>
          </a:bodyPr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00066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4233" y="6489701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796EC0D8-CF13-B54F-AABB-1280F8E58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 advClick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07264" y="6322423"/>
            <a:ext cx="5350933" cy="304800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sz="quarter" idx="11"/>
          </p:nvPr>
        </p:nvSpPr>
        <p:spPr>
          <a:xfrm>
            <a:off x="6624320" y="6323295"/>
            <a:ext cx="5350933" cy="304800"/>
          </a:xfrm>
        </p:spPr>
        <p:txBody>
          <a:bodyPr anchor="b"/>
          <a:lstStyle>
            <a:lvl1pPr marL="0" indent="0" algn="r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05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8C454DE-A612-E94D-9729-C8AD6DDFBC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981200"/>
            <a:ext cx="103632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62088"/>
            <a:ext cx="508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/>
  </p:cSld>
  <p:clrMapOvr>
    <a:masterClrMapping/>
  </p:clrMapOvr>
  <p:transition spd="slow" advClick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1.xml"/><Relationship Id="rId16" Type="http://schemas.openxmlformats.org/officeDocument/2006/relationships/theme" Target="../theme/theme2.xml"/><Relationship Id="rId17" Type="http://schemas.openxmlformats.org/officeDocument/2006/relationships/image" Target="../media/image1.jp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6.xml"/><Relationship Id="rId16" Type="http://schemas.openxmlformats.org/officeDocument/2006/relationships/theme" Target="../theme/theme3.xml"/><Relationship Id="rId17" Type="http://schemas.openxmlformats.org/officeDocument/2006/relationships/image" Target="../media/image1.jp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61.xml"/><Relationship Id="rId16" Type="http://schemas.openxmlformats.org/officeDocument/2006/relationships/theme" Target="../theme/theme4.xml"/><Relationship Id="rId17" Type="http://schemas.openxmlformats.org/officeDocument/2006/relationships/image" Target="../media/image1.jp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8.xml"/><Relationship Id="rId8" Type="http://schemas.openxmlformats.org/officeDocument/2006/relationships/theme" Target="../theme/theme5.xml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88.xml"/><Relationship Id="rId21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1.xml"/><Relationship Id="rId24" Type="http://schemas.openxmlformats.org/officeDocument/2006/relationships/slideLayout" Target="../slideLayouts/slideLayout92.xml"/><Relationship Id="rId25" Type="http://schemas.openxmlformats.org/officeDocument/2006/relationships/theme" Target="../theme/theme6.xml"/><Relationship Id="rId26" Type="http://schemas.openxmlformats.org/officeDocument/2006/relationships/image" Target="../media/image1.jpg"/><Relationship Id="rId10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86.xml"/><Relationship Id="rId19" Type="http://schemas.openxmlformats.org/officeDocument/2006/relationships/slideLayout" Target="../slideLayouts/slideLayout87.xml"/><Relationship Id="rId1" Type="http://schemas.openxmlformats.org/officeDocument/2006/relationships/slideLayout" Target="../slideLayouts/slideLayout69.xml"/><Relationship Id="rId2" Type="http://schemas.openxmlformats.org/officeDocument/2006/relationships/slideLayout" Target="../slideLayouts/slideLayout70.xml"/><Relationship Id="rId3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07.xml"/><Relationship Id="rId16" Type="http://schemas.openxmlformats.org/officeDocument/2006/relationships/slideLayout" Target="../slideLayouts/slideLayout108.xml"/><Relationship Id="rId17" Type="http://schemas.openxmlformats.org/officeDocument/2006/relationships/theme" Target="../theme/theme7.xml"/><Relationship Id="rId18" Type="http://schemas.openxmlformats.org/officeDocument/2006/relationships/image" Target="../media/image1.jpg"/><Relationship Id="rId1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9.xml"/><Relationship Id="rId8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25" r:id="rId1"/>
    <p:sldLayoutId id="2147487505" r:id="rId2"/>
    <p:sldLayoutId id="2147487506" r:id="rId3"/>
    <p:sldLayoutId id="2147487507" r:id="rId4"/>
    <p:sldLayoutId id="2147487508" r:id="rId5"/>
    <p:sldLayoutId id="2147487509" r:id="rId6"/>
    <p:sldLayoutId id="2147487510" r:id="rId7"/>
    <p:sldLayoutId id="2147487511" r:id="rId8"/>
    <p:sldLayoutId id="2147487512" r:id="rId9"/>
    <p:sldLayoutId id="2147487513" r:id="rId10"/>
    <p:sldLayoutId id="2147487514" r:id="rId11"/>
    <p:sldLayoutId id="2147487849" r:id="rId12"/>
    <p:sldLayoutId id="2147487755" r:id="rId13"/>
    <p:sldLayoutId id="2147487682" r:id="rId14"/>
    <p:sldLayoutId id="2147487556" r:id="rId15"/>
    <p:sldLayoutId id="2147487686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952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51" r:id="rId1"/>
    <p:sldLayoutId id="2147487852" r:id="rId2"/>
    <p:sldLayoutId id="2147487853" r:id="rId3"/>
    <p:sldLayoutId id="2147487854" r:id="rId4"/>
    <p:sldLayoutId id="2147487855" r:id="rId5"/>
    <p:sldLayoutId id="2147487856" r:id="rId6"/>
    <p:sldLayoutId id="2147487857" r:id="rId7"/>
    <p:sldLayoutId id="2147487858" r:id="rId8"/>
    <p:sldLayoutId id="2147487859" r:id="rId9"/>
    <p:sldLayoutId id="2147487860" r:id="rId10"/>
    <p:sldLayoutId id="2147487861" r:id="rId11"/>
    <p:sldLayoutId id="2147487862" r:id="rId12"/>
    <p:sldLayoutId id="2147487867" r:id="rId13"/>
    <p:sldLayoutId id="2147487872" r:id="rId14"/>
    <p:sldLayoutId id="2147487874" r:id="rId1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100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  <p:sldLayoutId id="2147487883" r:id="rId8"/>
    <p:sldLayoutId id="2147487884" r:id="rId9"/>
    <p:sldLayoutId id="2147487885" r:id="rId10"/>
    <p:sldLayoutId id="2147487886" r:id="rId11"/>
    <p:sldLayoutId id="2147487887" r:id="rId12"/>
    <p:sldLayoutId id="2147487892" r:id="rId13"/>
    <p:sldLayoutId id="2147487897" r:id="rId14"/>
    <p:sldLayoutId id="2147487899" r:id="rId1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9344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01" r:id="rId1"/>
    <p:sldLayoutId id="2147487902" r:id="rId2"/>
    <p:sldLayoutId id="2147487903" r:id="rId3"/>
    <p:sldLayoutId id="2147487904" r:id="rId4"/>
    <p:sldLayoutId id="2147487905" r:id="rId5"/>
    <p:sldLayoutId id="2147487906" r:id="rId6"/>
    <p:sldLayoutId id="2147487907" r:id="rId7"/>
    <p:sldLayoutId id="2147487908" r:id="rId8"/>
    <p:sldLayoutId id="2147487909" r:id="rId9"/>
    <p:sldLayoutId id="2147487910" r:id="rId10"/>
    <p:sldLayoutId id="2147487911" r:id="rId11"/>
    <p:sldLayoutId id="2147487912" r:id="rId12"/>
    <p:sldLayoutId id="2147487917" r:id="rId13"/>
    <p:sldLayoutId id="2147487922" r:id="rId14"/>
    <p:sldLayoutId id="2147487924" r:id="rId15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639" y="0"/>
            <a:ext cx="1036272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639" y="1462090"/>
            <a:ext cx="10362724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741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6" r:id="rId1"/>
    <p:sldLayoutId id="2147487927" r:id="rId2"/>
    <p:sldLayoutId id="2147487928" r:id="rId3"/>
    <p:sldLayoutId id="2147487929" r:id="rId4"/>
    <p:sldLayoutId id="2147487930" r:id="rId5"/>
    <p:sldLayoutId id="2147487931" r:id="rId6"/>
    <p:sldLayoutId id="2147487932" r:id="rId7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354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13" indent="-285737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2942" indent="-228589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120" indent="-228589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298" indent="-228589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474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652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8829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006" indent="-228589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4" r:id="rId1"/>
    <p:sldLayoutId id="2147487935" r:id="rId2"/>
    <p:sldLayoutId id="2147487936" r:id="rId3"/>
    <p:sldLayoutId id="2147487937" r:id="rId4"/>
    <p:sldLayoutId id="2147487938" r:id="rId5"/>
    <p:sldLayoutId id="2147487939" r:id="rId6"/>
    <p:sldLayoutId id="2147487940" r:id="rId7"/>
    <p:sldLayoutId id="2147487941" r:id="rId8"/>
    <p:sldLayoutId id="2147487942" r:id="rId9"/>
    <p:sldLayoutId id="2147487943" r:id="rId10"/>
    <p:sldLayoutId id="2147487944" r:id="rId11"/>
    <p:sldLayoutId id="2147487945" r:id="rId12"/>
    <p:sldLayoutId id="2147487946" r:id="rId13"/>
    <p:sldLayoutId id="2147487947" r:id="rId14"/>
    <p:sldLayoutId id="2147487948" r:id="rId15"/>
    <p:sldLayoutId id="2147487949" r:id="rId16"/>
    <p:sldLayoutId id="2147487950" r:id="rId17"/>
    <p:sldLayoutId id="2147487951" r:id="rId18"/>
    <p:sldLayoutId id="2147487952" r:id="rId19"/>
    <p:sldLayoutId id="2147487953" r:id="rId20"/>
    <p:sldLayoutId id="2147487954" r:id="rId21"/>
    <p:sldLayoutId id="2147487955" r:id="rId22"/>
    <p:sldLayoutId id="2147487956" r:id="rId23"/>
    <p:sldLayoutId id="2147487957" r:id="rId24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B6A313A-E53E-F845-A2A1-F0E3F66A3B4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528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59" r:id="rId1"/>
    <p:sldLayoutId id="2147487960" r:id="rId2"/>
    <p:sldLayoutId id="2147487961" r:id="rId3"/>
    <p:sldLayoutId id="2147487962" r:id="rId4"/>
    <p:sldLayoutId id="2147487963" r:id="rId5"/>
    <p:sldLayoutId id="2147487964" r:id="rId6"/>
    <p:sldLayoutId id="2147487965" r:id="rId7"/>
    <p:sldLayoutId id="2147487966" r:id="rId8"/>
    <p:sldLayoutId id="2147487967" r:id="rId9"/>
    <p:sldLayoutId id="2147487968" r:id="rId10"/>
    <p:sldLayoutId id="2147487969" r:id="rId11"/>
    <p:sldLayoutId id="2147487970" r:id="rId12"/>
    <p:sldLayoutId id="2147487971" r:id="rId13"/>
    <p:sldLayoutId id="2147487972" r:id="rId14"/>
    <p:sldLayoutId id="2147487973" r:id="rId15"/>
    <p:sldLayoutId id="2147487974" r:id="rId16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2180493" y="254464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2600" b="1" dirty="0" smtClean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3123632"/>
      </p:ext>
    </p:extLst>
  </p:cSld>
  <p:clrMapOvr>
    <a:masterClrMapping/>
  </p:clrMapOvr>
  <p:transition spd="slow"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0"/>
            <a:ext cx="6030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510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38" y="0"/>
            <a:ext cx="103277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70009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oup 169">
            <a:extLst>
              <a:ext uri="{FF2B5EF4-FFF2-40B4-BE49-F238E27FC236}">
                <a16:creationId xmlns:a16="http://schemas.microsoft.com/office/drawing/2014/main" xmlns="" id="{71A07D81-E884-5743-99CD-12D7CD0E48A6}"/>
              </a:ext>
            </a:extLst>
          </p:cNvPr>
          <p:cNvGrpSpPr/>
          <p:nvPr/>
        </p:nvGrpSpPr>
        <p:grpSpPr>
          <a:xfrm>
            <a:off x="6544906" y="3474313"/>
            <a:ext cx="689613" cy="853233"/>
            <a:chOff x="1267438" y="2286252"/>
            <a:chExt cx="561362" cy="694553"/>
          </a:xfrm>
        </p:grpSpPr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xmlns="" id="{C6154C4B-C365-6B4D-9B33-86AD4A9742C7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xmlns="" id="{B3839B23-8CBB-E549-B628-FD2FEA541645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xmlns="" id="{A1543E8A-0501-884D-BA2D-D711BE4E38E0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xmlns="" id="{256FE345-C0A5-0B43-81FF-FC8443A4DB29}"/>
                </a:ext>
              </a:extLst>
            </p:cNvPr>
            <p:cNvCxnSpPr/>
            <p:nvPr/>
          </p:nvCxnSpPr>
          <p:spPr bwMode="auto">
            <a:xfrm>
              <a:off x="1812028" y="2590800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xmlns="" id="{3977A82F-929F-9E47-B553-B3C43EF69B4B}"/>
              </a:ext>
            </a:extLst>
          </p:cNvPr>
          <p:cNvGrpSpPr/>
          <p:nvPr/>
        </p:nvGrpSpPr>
        <p:grpSpPr>
          <a:xfrm>
            <a:off x="6307085" y="3985932"/>
            <a:ext cx="560431" cy="560432"/>
            <a:chOff x="4802568" y="4921681"/>
            <a:chExt cx="456204" cy="456205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xmlns="" id="{D2631891-ECD9-374C-943C-05C5D594F2D0}"/>
                </a:ext>
              </a:extLst>
            </p:cNvPr>
            <p:cNvSpPr txBox="1"/>
            <p:nvPr/>
          </p:nvSpPr>
          <p:spPr>
            <a:xfrm>
              <a:off x="4802568" y="4921681"/>
              <a:ext cx="456204" cy="368470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xmlns="" id="{1D542385-F9A7-6448-AC6F-B8097010391E}"/>
                </a:ext>
              </a:extLst>
            </p:cNvPr>
            <p:cNvSpPr txBox="1"/>
            <p:nvPr/>
          </p:nvSpPr>
          <p:spPr>
            <a:xfrm>
              <a:off x="4802568" y="5306754"/>
              <a:ext cx="456204" cy="71132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xmlns="" id="{DD3FCE33-A584-6A49-A048-F5513993C117}"/>
                </a:ext>
              </a:extLst>
            </p:cNvPr>
            <p:cNvSpPr txBox="1"/>
            <p:nvPr/>
          </p:nvSpPr>
          <p:spPr>
            <a:xfrm>
              <a:off x="4802568" y="5290151"/>
              <a:ext cx="456204" cy="18288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xmlns="" id="{35EE3A6D-64E3-B548-89DC-FB98DF9C72B0}"/>
              </a:ext>
            </a:extLst>
          </p:cNvPr>
          <p:cNvGrpSpPr/>
          <p:nvPr/>
        </p:nvGrpSpPr>
        <p:grpSpPr>
          <a:xfrm>
            <a:off x="6950878" y="3985932"/>
            <a:ext cx="560431" cy="560432"/>
            <a:chOff x="5326631" y="4921681"/>
            <a:chExt cx="456204" cy="456205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xmlns="" id="{8957F679-D6A5-4F4B-B657-C284CE59D37B}"/>
                </a:ext>
              </a:extLst>
            </p:cNvPr>
            <p:cNvSpPr txBox="1"/>
            <p:nvPr/>
          </p:nvSpPr>
          <p:spPr>
            <a:xfrm>
              <a:off x="5326631" y="4921681"/>
              <a:ext cx="456204" cy="368470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xmlns="" id="{5581DFA5-CA01-F547-9EF5-D891A604B5CC}"/>
                </a:ext>
              </a:extLst>
            </p:cNvPr>
            <p:cNvSpPr txBox="1"/>
            <p:nvPr/>
          </p:nvSpPr>
          <p:spPr>
            <a:xfrm>
              <a:off x="5326631" y="5225618"/>
              <a:ext cx="456203" cy="45367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xmlns="" id="{D045D26C-FE18-004A-86F8-2E341D4ED1C3}"/>
                </a:ext>
              </a:extLst>
            </p:cNvPr>
            <p:cNvSpPr txBox="1"/>
            <p:nvPr/>
          </p:nvSpPr>
          <p:spPr>
            <a:xfrm>
              <a:off x="5326631" y="5257088"/>
              <a:ext cx="456203" cy="120798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xmlns="" id="{DF8A985C-FF13-C146-9F1F-4006E63C69BF}"/>
                </a:ext>
              </a:extLst>
            </p:cNvPr>
            <p:cNvSpPr txBox="1"/>
            <p:nvPr/>
          </p:nvSpPr>
          <p:spPr>
            <a:xfrm>
              <a:off x="5326631" y="5212172"/>
              <a:ext cx="456204" cy="18288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xmlns="" id="{620492B1-E8DD-E542-97BC-D5515B660523}"/>
              </a:ext>
            </a:extLst>
          </p:cNvPr>
          <p:cNvSpPr txBox="1"/>
          <p:nvPr/>
        </p:nvSpPr>
        <p:spPr>
          <a:xfrm>
            <a:off x="6303991" y="3992182"/>
            <a:ext cx="55733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xmlns="" id="{2DE2B9D4-4B4F-DE47-B764-4B05253CA941}"/>
              </a:ext>
            </a:extLst>
          </p:cNvPr>
          <p:cNvSpPr txBox="1"/>
          <p:nvPr/>
        </p:nvSpPr>
        <p:spPr>
          <a:xfrm>
            <a:off x="6955851" y="3992182"/>
            <a:ext cx="549972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High TPS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xmlns="" id="{E13C87B8-5F18-7F43-986B-AB0F01D4AD3A}"/>
              </a:ext>
            </a:extLst>
          </p:cNvPr>
          <p:cNvGrpSpPr/>
          <p:nvPr/>
        </p:nvGrpSpPr>
        <p:grpSpPr>
          <a:xfrm>
            <a:off x="5248419" y="3474311"/>
            <a:ext cx="689613" cy="842171"/>
            <a:chOff x="1267438" y="2286252"/>
            <a:chExt cx="561362" cy="685548"/>
          </a:xfrm>
        </p:grpSpPr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xmlns="" id="{E9B858A9-1C3C-E74B-9F6B-391387231C97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xmlns="" id="{929478FF-AE30-3A43-B755-CC6A1588CC9F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xmlns="" id="{EBE43DAB-D3ED-C247-B852-216BE7E5A74C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xmlns="" id="{FE20556F-8AC5-7C41-A2E1-EF623444EB97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1CFC55D9-5242-CA4B-AEE0-7F7111DFA921}"/>
              </a:ext>
            </a:extLst>
          </p:cNvPr>
          <p:cNvGrpSpPr/>
          <p:nvPr/>
        </p:nvGrpSpPr>
        <p:grpSpPr>
          <a:xfrm>
            <a:off x="5649405" y="3992182"/>
            <a:ext cx="557335" cy="557919"/>
            <a:chOff x="3735780" y="4572996"/>
            <a:chExt cx="453684" cy="454160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xmlns="" id="{D1A6D7A7-8143-5241-AAAE-38A470E2F464}"/>
                </a:ext>
              </a:extLst>
            </p:cNvPr>
            <p:cNvSpPr txBox="1"/>
            <p:nvPr/>
          </p:nvSpPr>
          <p:spPr>
            <a:xfrm>
              <a:off x="3735780" y="4572996"/>
              <a:ext cx="453684" cy="426728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xmlns="" id="{64C76675-0756-BB4A-A75A-0418E0FD5F00}"/>
                </a:ext>
              </a:extLst>
            </p:cNvPr>
            <p:cNvSpPr txBox="1"/>
            <p:nvPr/>
          </p:nvSpPr>
          <p:spPr>
            <a:xfrm>
              <a:off x="3735780" y="4999724"/>
              <a:ext cx="453684" cy="27432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xmlns="" id="{26FD4EF2-A050-9A41-BD6C-BB697407D104}"/>
              </a:ext>
            </a:extLst>
          </p:cNvPr>
          <p:cNvGrpSpPr/>
          <p:nvPr/>
        </p:nvGrpSpPr>
        <p:grpSpPr>
          <a:xfrm>
            <a:off x="4996574" y="3992186"/>
            <a:ext cx="557335" cy="549903"/>
            <a:chOff x="3735780" y="4572996"/>
            <a:chExt cx="453684" cy="447635"/>
          </a:xfrm>
        </p:grpSpPr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xmlns="" id="{4AF64562-126C-2B41-8B8C-04E069AC2090}"/>
                </a:ext>
              </a:extLst>
            </p:cNvPr>
            <p:cNvSpPr txBox="1"/>
            <p:nvPr/>
          </p:nvSpPr>
          <p:spPr>
            <a:xfrm>
              <a:off x="3735780" y="4572996"/>
              <a:ext cx="453684" cy="426728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xmlns="" id="{E0F478F2-0CE2-A744-9E63-282ABADA546D}"/>
                </a:ext>
              </a:extLst>
            </p:cNvPr>
            <p:cNvSpPr txBox="1"/>
            <p:nvPr/>
          </p:nvSpPr>
          <p:spPr>
            <a:xfrm>
              <a:off x="3735780" y="4993199"/>
              <a:ext cx="453684" cy="27432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xmlns="" id="{1785327D-34D6-3D4B-9589-80ACDA7B53E4}"/>
              </a:ext>
            </a:extLst>
          </p:cNvPr>
          <p:cNvCxnSpPr/>
          <p:nvPr/>
        </p:nvCxnSpPr>
        <p:spPr bwMode="auto">
          <a:xfrm>
            <a:off x="3911569" y="4715492"/>
            <a:ext cx="4457" cy="56165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98" name="Group 197">
            <a:extLst>
              <a:ext uri="{FF2B5EF4-FFF2-40B4-BE49-F238E27FC236}">
                <a16:creationId xmlns:a16="http://schemas.microsoft.com/office/drawing/2014/main" xmlns="" id="{5FFEEC98-A3A6-7F4C-B5A9-FE1ACA97EA2A}"/>
              </a:ext>
            </a:extLst>
          </p:cNvPr>
          <p:cNvGrpSpPr/>
          <p:nvPr/>
        </p:nvGrpSpPr>
        <p:grpSpPr>
          <a:xfrm>
            <a:off x="3572086" y="4879107"/>
            <a:ext cx="632063" cy="542819"/>
            <a:chOff x="3594566" y="5294974"/>
            <a:chExt cx="514515" cy="441868"/>
          </a:xfrm>
        </p:grpSpPr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xmlns="" id="{B5C4F402-3122-154C-ADFB-65C3CB4F0E03}"/>
                </a:ext>
              </a:extLst>
            </p:cNvPr>
            <p:cNvSpPr txBox="1"/>
            <p:nvPr/>
          </p:nvSpPr>
          <p:spPr>
            <a:xfrm>
              <a:off x="3594566" y="5294974"/>
              <a:ext cx="514515" cy="27432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xmlns="" id="{3EC36275-B421-4A41-A292-E935F26E0B89}"/>
                </a:ext>
              </a:extLst>
            </p:cNvPr>
            <p:cNvSpPr txBox="1"/>
            <p:nvPr/>
          </p:nvSpPr>
          <p:spPr>
            <a:xfrm>
              <a:off x="3594566" y="5691123"/>
              <a:ext cx="514515" cy="45719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xmlns="" id="{00AF4620-AE9A-7F4A-951C-0F305041B3D1}"/>
                </a:ext>
              </a:extLst>
            </p:cNvPr>
            <p:cNvSpPr txBox="1"/>
            <p:nvPr/>
          </p:nvSpPr>
          <p:spPr>
            <a:xfrm>
              <a:off x="3594566" y="5321309"/>
              <a:ext cx="514515" cy="276964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xmlns="" id="{027604BC-404A-8C4E-92A4-5F70ACE4B480}"/>
                </a:ext>
              </a:extLst>
            </p:cNvPr>
            <p:cNvSpPr txBox="1"/>
            <p:nvPr/>
          </p:nvSpPr>
          <p:spPr>
            <a:xfrm>
              <a:off x="3594566" y="5581232"/>
              <a:ext cx="514515" cy="109891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xmlns="" id="{AEDC920E-D6D2-5347-9CB8-79FC73DFE44D}"/>
              </a:ext>
            </a:extLst>
          </p:cNvPr>
          <p:cNvCxnSpPr/>
          <p:nvPr/>
        </p:nvCxnSpPr>
        <p:spPr bwMode="auto">
          <a:xfrm>
            <a:off x="2499177" y="4356036"/>
            <a:ext cx="0" cy="7909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04" name="Group 203">
            <a:extLst>
              <a:ext uri="{FF2B5EF4-FFF2-40B4-BE49-F238E27FC236}">
                <a16:creationId xmlns:a16="http://schemas.microsoft.com/office/drawing/2014/main" xmlns="" id="{F421AB9A-87DC-3944-9535-38C7A8D19B07}"/>
              </a:ext>
            </a:extLst>
          </p:cNvPr>
          <p:cNvGrpSpPr/>
          <p:nvPr/>
        </p:nvGrpSpPr>
        <p:grpSpPr>
          <a:xfrm>
            <a:off x="2175693" y="4879112"/>
            <a:ext cx="632063" cy="542817"/>
            <a:chOff x="1439512" y="5294975"/>
            <a:chExt cx="514515" cy="441867"/>
          </a:xfrm>
        </p:grpSpPr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xmlns="" id="{86AB525A-7B77-E246-A43C-204382368B2E}"/>
                </a:ext>
              </a:extLst>
            </p:cNvPr>
            <p:cNvSpPr txBox="1"/>
            <p:nvPr/>
          </p:nvSpPr>
          <p:spPr>
            <a:xfrm>
              <a:off x="1439512" y="5294975"/>
              <a:ext cx="514515" cy="45719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xmlns="" id="{7E2E7429-43BA-114E-B9F0-4822AE0ACC9B}"/>
                </a:ext>
              </a:extLst>
            </p:cNvPr>
            <p:cNvSpPr txBox="1"/>
            <p:nvPr/>
          </p:nvSpPr>
          <p:spPr>
            <a:xfrm>
              <a:off x="1439512" y="5691123"/>
              <a:ext cx="514515" cy="45719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xmlns="" id="{B9E1CBE3-B0FE-BB44-93AD-41973DF6B344}"/>
                </a:ext>
              </a:extLst>
            </p:cNvPr>
            <p:cNvSpPr txBox="1"/>
            <p:nvPr/>
          </p:nvSpPr>
          <p:spPr>
            <a:xfrm>
              <a:off x="1439512" y="5341262"/>
              <a:ext cx="514515" cy="349861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0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xmlns="" id="{00ABDB28-DF12-974A-AFE4-F0F17333BBD3}"/>
              </a:ext>
            </a:extLst>
          </p:cNvPr>
          <p:cNvGrpSpPr/>
          <p:nvPr/>
        </p:nvGrpSpPr>
        <p:grpSpPr>
          <a:xfrm>
            <a:off x="1575152" y="1778003"/>
            <a:ext cx="1807633" cy="842171"/>
            <a:chOff x="1278853" y="2286252"/>
            <a:chExt cx="542673" cy="685548"/>
          </a:xfrm>
        </p:grpSpPr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xmlns="" id="{24F99B99-B66E-FB42-B7A0-FB7F10695A6D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xmlns="" id="{D59CA78E-4922-F249-BBB3-7CDAA93E156E}"/>
                </a:ext>
              </a:extLst>
            </p:cNvPr>
            <p:cNvCxnSpPr/>
            <p:nvPr/>
          </p:nvCxnSpPr>
          <p:spPr bwMode="auto">
            <a:xfrm flipV="1">
              <a:off x="1278853" y="2594624"/>
              <a:ext cx="542673" cy="344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xmlns="" id="{1203F61F-8888-814C-97EB-8B403B05B500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xmlns="" id="{41861484-2E75-BC43-A30D-FA93BD081903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xmlns="" id="{81DB6AE3-7B1C-6847-9BB8-E5817A473BC3}"/>
              </a:ext>
            </a:extLst>
          </p:cNvPr>
          <p:cNvGrpSpPr/>
          <p:nvPr/>
        </p:nvGrpSpPr>
        <p:grpSpPr>
          <a:xfrm>
            <a:off x="3943459" y="3474311"/>
            <a:ext cx="689613" cy="842171"/>
            <a:chOff x="1267438" y="2286252"/>
            <a:chExt cx="561362" cy="685548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xmlns="" id="{C6BDB6C2-7CA4-F142-8868-FC9F51B51EA5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xmlns="" id="{5D6EDBBB-F9F2-8F4F-9DE9-E5219C2E20AE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xmlns="" id="{B9E3CFCC-83DD-4F4B-A922-594EC0480DA8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xmlns="" id="{E3F2EA65-A4C4-B545-B3E4-3C1420B1EA85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xmlns="" id="{678CEF21-CE9A-774D-9AEA-A7EB870CE086}"/>
              </a:ext>
            </a:extLst>
          </p:cNvPr>
          <p:cNvGrpSpPr/>
          <p:nvPr/>
        </p:nvGrpSpPr>
        <p:grpSpPr>
          <a:xfrm>
            <a:off x="1210442" y="3474311"/>
            <a:ext cx="689613" cy="842171"/>
            <a:chOff x="1267438" y="2286252"/>
            <a:chExt cx="561362" cy="685548"/>
          </a:xfrm>
        </p:grpSpPr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xmlns="" id="{D12F1794-4163-8440-968D-B88DEF4B1FA5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xmlns="" id="{F122A614-B66C-E64A-99D9-E8C8BB2B838F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xmlns="" id="{F5811833-8042-BE47-87BD-22C4E4024A2B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xmlns="" id="{3CC12D9D-3AEF-2344-9A37-BC55EA0F6C63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AB2A30A0-413F-AB45-A993-66A6B4FB3BC5}"/>
              </a:ext>
            </a:extLst>
          </p:cNvPr>
          <p:cNvGrpSpPr/>
          <p:nvPr/>
        </p:nvGrpSpPr>
        <p:grpSpPr>
          <a:xfrm>
            <a:off x="2516359" y="3474311"/>
            <a:ext cx="689613" cy="842171"/>
            <a:chOff x="1267438" y="2286252"/>
            <a:chExt cx="561362" cy="685548"/>
          </a:xfrm>
        </p:grpSpPr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xmlns="" id="{4DF4475B-461F-AD4A-9B59-6CE51FCEA358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xmlns="" id="{02F7D2CD-0007-5248-9877-DEB5C6DB205F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xmlns="" id="{51C5CDFF-2C47-8144-8272-ACE1E77FA774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xmlns="" id="{18874B80-9A78-4840-9919-CE4130831922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xmlns="" id="{BF31D76D-C4C9-464B-8623-1C10DDEDDB40}"/>
              </a:ext>
            </a:extLst>
          </p:cNvPr>
          <p:cNvGrpSpPr/>
          <p:nvPr/>
        </p:nvGrpSpPr>
        <p:grpSpPr>
          <a:xfrm>
            <a:off x="7929358" y="3474311"/>
            <a:ext cx="689613" cy="842171"/>
            <a:chOff x="1267438" y="2286252"/>
            <a:chExt cx="561362" cy="685548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xmlns="" id="{3E9929F0-ECFE-3B48-BCBD-9F373E699F4D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xmlns="" id="{F0EE7CF6-89BC-5745-8A56-75F79D3FFBB6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xmlns="" id="{02E3EF8E-DDB3-F640-90CD-BC76CE037981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xmlns="" id="{435753A9-D59C-F144-BBBE-763DF092E2C9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xmlns="" id="{2484313B-02B6-4D4C-8C33-3058066F64B5}"/>
              </a:ext>
            </a:extLst>
          </p:cNvPr>
          <p:cNvGrpSpPr/>
          <p:nvPr/>
        </p:nvGrpSpPr>
        <p:grpSpPr>
          <a:xfrm>
            <a:off x="10554924" y="3474311"/>
            <a:ext cx="689613" cy="842171"/>
            <a:chOff x="1267438" y="2286252"/>
            <a:chExt cx="561362" cy="685548"/>
          </a:xfrm>
        </p:grpSpPr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xmlns="" id="{BBA7015B-19A3-FA4E-A161-5ACBCCEC6F9A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xmlns="" id="{4A9A5182-9557-4E44-907B-9E7FE924AC70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xmlns="" id="{D07CE353-DA3B-EE4E-B7CE-1E45F40F8187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xmlns="" id="{8974F6B2-A38C-CC48-ACC0-E910D32A0102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xmlns="" id="{FAEDFA39-0E63-E24A-B5CF-9A1551DDCFB3}"/>
              </a:ext>
            </a:extLst>
          </p:cNvPr>
          <p:cNvGrpSpPr/>
          <p:nvPr/>
        </p:nvGrpSpPr>
        <p:grpSpPr>
          <a:xfrm>
            <a:off x="9228422" y="3474311"/>
            <a:ext cx="689613" cy="842171"/>
            <a:chOff x="1267438" y="2286252"/>
            <a:chExt cx="561362" cy="685548"/>
          </a:xfrm>
        </p:grpSpPr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xmlns="" id="{BD67487B-C845-1D40-BBD1-06A178E0866C}"/>
                </a:ext>
              </a:extLst>
            </p:cNvPr>
            <p:cNvCxnSpPr/>
            <p:nvPr/>
          </p:nvCxnSpPr>
          <p:spPr bwMode="auto">
            <a:xfrm>
              <a:off x="1570052" y="2286252"/>
              <a:ext cx="0" cy="30454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xmlns="" id="{68256341-F930-8342-91D6-6207AC132A24}"/>
                </a:ext>
              </a:extLst>
            </p:cNvPr>
            <p:cNvCxnSpPr/>
            <p:nvPr/>
          </p:nvCxnSpPr>
          <p:spPr bwMode="auto">
            <a:xfrm>
              <a:off x="1267438" y="2590800"/>
              <a:ext cx="56136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xmlns="" id="{85D595C2-D2DA-8141-9559-1F040089AB30}"/>
                </a:ext>
              </a:extLst>
            </p:cNvPr>
            <p:cNvCxnSpPr/>
            <p:nvPr/>
          </p:nvCxnSpPr>
          <p:spPr bwMode="auto">
            <a:xfrm>
              <a:off x="1282146" y="2590800"/>
              <a:ext cx="0" cy="381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xmlns="" id="{DED9B1D0-35B8-1741-9C10-32452C4F65AD}"/>
                </a:ext>
              </a:extLst>
            </p:cNvPr>
            <p:cNvCxnSpPr/>
            <p:nvPr/>
          </p:nvCxnSpPr>
          <p:spPr bwMode="auto">
            <a:xfrm>
              <a:off x="1817919" y="2581795"/>
              <a:ext cx="0" cy="39000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xmlns="" id="{5E797535-64FB-CF43-BA4C-C3F28BD21517}"/>
              </a:ext>
            </a:extLst>
          </p:cNvPr>
          <p:cNvCxnSpPr/>
          <p:nvPr/>
        </p:nvCxnSpPr>
        <p:spPr bwMode="auto">
          <a:xfrm>
            <a:off x="1553751" y="3054560"/>
            <a:ext cx="93963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xmlns="" id="{6B4A2F3D-1070-464E-864D-29056123629E}"/>
              </a:ext>
            </a:extLst>
          </p:cNvPr>
          <p:cNvCxnSpPr/>
          <p:nvPr/>
        </p:nvCxnSpPr>
        <p:spPr bwMode="auto">
          <a:xfrm>
            <a:off x="9974328" y="1286517"/>
            <a:ext cx="0" cy="176804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xmlns="" id="{4CD79D62-C9D8-6E42-B91B-E03F62617709}"/>
              </a:ext>
            </a:extLst>
          </p:cNvPr>
          <p:cNvCxnSpPr/>
          <p:nvPr/>
        </p:nvCxnSpPr>
        <p:spPr bwMode="auto">
          <a:xfrm>
            <a:off x="1572095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xmlns="" id="{5789EDAD-CF7D-9C41-9753-32957CDA41EC}"/>
              </a:ext>
            </a:extLst>
          </p:cNvPr>
          <p:cNvCxnSpPr/>
          <p:nvPr/>
        </p:nvCxnSpPr>
        <p:spPr bwMode="auto">
          <a:xfrm>
            <a:off x="10931892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xmlns="" id="{D015A743-0414-7B4E-8A34-4A7557FED823}"/>
              </a:ext>
            </a:extLst>
          </p:cNvPr>
          <p:cNvCxnSpPr/>
          <p:nvPr/>
        </p:nvCxnSpPr>
        <p:spPr bwMode="auto">
          <a:xfrm>
            <a:off x="2882912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xmlns="" id="{730AC3E1-7B6F-5A49-BC34-97024F127534}"/>
              </a:ext>
            </a:extLst>
          </p:cNvPr>
          <p:cNvCxnSpPr/>
          <p:nvPr/>
        </p:nvCxnSpPr>
        <p:spPr bwMode="auto">
          <a:xfrm>
            <a:off x="4318195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xmlns="" id="{F92C3097-98A7-CC48-9ADD-30A5D7F8BAE8}"/>
              </a:ext>
            </a:extLst>
          </p:cNvPr>
          <p:cNvCxnSpPr/>
          <p:nvPr/>
        </p:nvCxnSpPr>
        <p:spPr bwMode="auto">
          <a:xfrm>
            <a:off x="5622183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xmlns="" id="{603F20FE-3067-F146-A398-67425A7C1FF2}"/>
              </a:ext>
            </a:extLst>
          </p:cNvPr>
          <p:cNvCxnSpPr/>
          <p:nvPr/>
        </p:nvCxnSpPr>
        <p:spPr bwMode="auto">
          <a:xfrm>
            <a:off x="6914736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xmlns="" id="{CCC04B3F-B33A-0E47-8B76-65468F263EB4}"/>
              </a:ext>
            </a:extLst>
          </p:cNvPr>
          <p:cNvCxnSpPr/>
          <p:nvPr/>
        </p:nvCxnSpPr>
        <p:spPr bwMode="auto">
          <a:xfrm>
            <a:off x="8300721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xmlns="" id="{BF3C1664-C977-3B45-A08F-E7CB207E1AD2}"/>
              </a:ext>
            </a:extLst>
          </p:cNvPr>
          <p:cNvCxnSpPr/>
          <p:nvPr/>
        </p:nvCxnSpPr>
        <p:spPr bwMode="auto">
          <a:xfrm>
            <a:off x="9598252" y="3054560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3" name="TextBox 252">
            <a:extLst>
              <a:ext uri="{FF2B5EF4-FFF2-40B4-BE49-F238E27FC236}">
                <a16:creationId xmlns:a16="http://schemas.microsoft.com/office/drawing/2014/main" xmlns="" id="{08E28356-DC97-784B-BD06-BB3FB54D8AD5}"/>
              </a:ext>
            </a:extLst>
          </p:cNvPr>
          <p:cNvSpPr txBox="1"/>
          <p:nvPr/>
        </p:nvSpPr>
        <p:spPr>
          <a:xfrm>
            <a:off x="154768" y="5605517"/>
            <a:ext cx="412002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FFFFFF"/>
                </a:solidFill>
              </a:rPr>
              <a:t>TPS = PD-L1 tumor proportion score</a:t>
            </a:r>
            <a:endParaRPr lang="en-US" sz="1600" baseline="30000" dirty="0">
              <a:solidFill>
                <a:srgbClr val="FFFFFF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FFFFFF"/>
                </a:solidFill>
              </a:rPr>
              <a:t>Low TPS = 10%; high TPS = 60%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xmlns="" id="{12321840-C639-994F-9450-C727CF41D669}"/>
              </a:ext>
            </a:extLst>
          </p:cNvPr>
          <p:cNvSpPr txBox="1"/>
          <p:nvPr/>
        </p:nvSpPr>
        <p:spPr>
          <a:xfrm>
            <a:off x="949973" y="3242090"/>
            <a:ext cx="1207559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No targetable mutation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xmlns="" id="{0F658422-EB9E-CD4F-AF99-7985F31A75F2}"/>
              </a:ext>
            </a:extLst>
          </p:cNvPr>
          <p:cNvGrpSpPr/>
          <p:nvPr/>
        </p:nvGrpSpPr>
        <p:grpSpPr>
          <a:xfrm>
            <a:off x="946098" y="3992184"/>
            <a:ext cx="560431" cy="560432"/>
            <a:chOff x="2893061" y="3588123"/>
            <a:chExt cx="533399" cy="533400"/>
          </a:xfrm>
        </p:grpSpPr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xmlns="" id="{27169198-EAB4-5045-859B-9978A953A278}"/>
                </a:ext>
              </a:extLst>
            </p:cNvPr>
            <p:cNvSpPr txBox="1"/>
            <p:nvPr/>
          </p:nvSpPr>
          <p:spPr>
            <a:xfrm>
              <a:off x="2893061" y="3588123"/>
              <a:ext cx="533399" cy="298077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xmlns="" id="{5E39FDD7-B3E6-F144-88D2-04980F9806A3}"/>
                </a:ext>
              </a:extLst>
            </p:cNvPr>
            <p:cNvSpPr txBox="1"/>
            <p:nvPr/>
          </p:nvSpPr>
          <p:spPr>
            <a:xfrm>
              <a:off x="2893061" y="3886200"/>
              <a:ext cx="533399" cy="235323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258" name="TextBox 257">
            <a:extLst>
              <a:ext uri="{FF2B5EF4-FFF2-40B4-BE49-F238E27FC236}">
                <a16:creationId xmlns:a16="http://schemas.microsoft.com/office/drawing/2014/main" xmlns="" id="{EA320F8B-67AE-5C4D-8CF1-4B68A438E603}"/>
              </a:ext>
            </a:extLst>
          </p:cNvPr>
          <p:cNvSpPr txBox="1"/>
          <p:nvPr/>
        </p:nvSpPr>
        <p:spPr>
          <a:xfrm>
            <a:off x="943005" y="3992182"/>
            <a:ext cx="55733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259" name="Group 258">
            <a:extLst>
              <a:ext uri="{FF2B5EF4-FFF2-40B4-BE49-F238E27FC236}">
                <a16:creationId xmlns:a16="http://schemas.microsoft.com/office/drawing/2014/main" xmlns="" id="{F4B005E9-D803-3B43-9005-667B9E15DF5E}"/>
              </a:ext>
            </a:extLst>
          </p:cNvPr>
          <p:cNvGrpSpPr/>
          <p:nvPr/>
        </p:nvGrpSpPr>
        <p:grpSpPr>
          <a:xfrm>
            <a:off x="1594866" y="3992184"/>
            <a:ext cx="560429" cy="560432"/>
            <a:chOff x="2893061" y="3588123"/>
            <a:chExt cx="533399" cy="533400"/>
          </a:xfrm>
        </p:grpSpPr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xmlns="" id="{0FC40AE4-B1C0-5341-B28E-3687BAB6A57A}"/>
                </a:ext>
              </a:extLst>
            </p:cNvPr>
            <p:cNvSpPr txBox="1"/>
            <p:nvPr/>
          </p:nvSpPr>
          <p:spPr>
            <a:xfrm>
              <a:off x="2893061" y="3588123"/>
              <a:ext cx="533399" cy="53044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xmlns="" id="{13C633ED-FB7A-6740-9699-C7C2F53D88B0}"/>
                </a:ext>
              </a:extLst>
            </p:cNvPr>
            <p:cNvSpPr txBox="1"/>
            <p:nvPr/>
          </p:nvSpPr>
          <p:spPr>
            <a:xfrm>
              <a:off x="2893061" y="3641167"/>
              <a:ext cx="533399" cy="480356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262" name="TextBox 261">
            <a:extLst>
              <a:ext uri="{FF2B5EF4-FFF2-40B4-BE49-F238E27FC236}">
                <a16:creationId xmlns:a16="http://schemas.microsoft.com/office/drawing/2014/main" xmlns="" id="{FAE252F9-BCFF-EE4E-B006-7AB5074EA552}"/>
              </a:ext>
            </a:extLst>
          </p:cNvPr>
          <p:cNvSpPr txBox="1"/>
          <p:nvPr/>
        </p:nvSpPr>
        <p:spPr>
          <a:xfrm>
            <a:off x="1594865" y="3992182"/>
            <a:ext cx="55733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>
                <a:solidFill>
                  <a:srgbClr val="FFFFFF"/>
                </a:solidFill>
              </a:rPr>
              <a:t>High </a:t>
            </a:r>
            <a:r>
              <a:rPr lang="en-US" sz="1333" b="1" dirty="0">
                <a:solidFill>
                  <a:srgbClr val="FFFFFF"/>
                </a:solidFill>
              </a:rPr>
              <a:t>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xmlns="" id="{EDA13903-5B6A-5E40-B906-B9D912284158}"/>
              </a:ext>
            </a:extLst>
          </p:cNvPr>
          <p:cNvSpPr txBox="1"/>
          <p:nvPr/>
        </p:nvSpPr>
        <p:spPr>
          <a:xfrm>
            <a:off x="2422693" y="3242090"/>
            <a:ext cx="980096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>
                <a:solidFill>
                  <a:srgbClr val="FFFFFF"/>
                </a:solidFill>
              </a:rPr>
              <a:t>EGFR mutation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xmlns="" id="{8F8168B3-4FC2-8E42-BE46-5EDA61662EAC}"/>
              </a:ext>
            </a:extLst>
          </p:cNvPr>
          <p:cNvSpPr txBox="1"/>
          <p:nvPr/>
        </p:nvSpPr>
        <p:spPr>
          <a:xfrm>
            <a:off x="3652575" y="3242090"/>
            <a:ext cx="1247957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ALK rearrangement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xmlns="" id="{C6EFF4CC-D134-0848-96AB-40C08F0D2DDB}"/>
              </a:ext>
            </a:extLst>
          </p:cNvPr>
          <p:cNvSpPr txBox="1"/>
          <p:nvPr/>
        </p:nvSpPr>
        <p:spPr>
          <a:xfrm>
            <a:off x="4994143" y="3242090"/>
            <a:ext cx="1216768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ROS1 rearrangement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xmlns="" id="{F6691094-0A19-4440-81A2-2EF677CBB13C}"/>
              </a:ext>
            </a:extLst>
          </p:cNvPr>
          <p:cNvSpPr txBox="1"/>
          <p:nvPr/>
        </p:nvSpPr>
        <p:spPr>
          <a:xfrm>
            <a:off x="4996574" y="3992182"/>
            <a:ext cx="55733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xmlns="" id="{AFF37424-F02E-9549-B60A-4FA8FEF09C57}"/>
              </a:ext>
            </a:extLst>
          </p:cNvPr>
          <p:cNvSpPr txBox="1"/>
          <p:nvPr/>
        </p:nvSpPr>
        <p:spPr>
          <a:xfrm>
            <a:off x="5648435" y="3992182"/>
            <a:ext cx="55733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>
                <a:solidFill>
                  <a:srgbClr val="FFFFFF"/>
                </a:solidFill>
              </a:rPr>
              <a:t>High </a:t>
            </a:r>
            <a:r>
              <a:rPr lang="en-US" sz="1333" b="1" dirty="0">
                <a:solidFill>
                  <a:srgbClr val="FFFFFF"/>
                </a:solidFill>
              </a:rPr>
              <a:t>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xmlns="" id="{246F8DF4-738C-044F-A2AA-D6458B2BB99E}"/>
              </a:ext>
            </a:extLst>
          </p:cNvPr>
          <p:cNvSpPr txBox="1"/>
          <p:nvPr/>
        </p:nvSpPr>
        <p:spPr>
          <a:xfrm>
            <a:off x="6310959" y="3242090"/>
            <a:ext cx="1207559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BRAF V600E mutation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xmlns="" id="{48D8E064-CA47-0F4B-9529-A2AD431B57F1}"/>
              </a:ext>
            </a:extLst>
          </p:cNvPr>
          <p:cNvSpPr txBox="1"/>
          <p:nvPr/>
        </p:nvSpPr>
        <p:spPr>
          <a:xfrm>
            <a:off x="7717983" y="3242090"/>
            <a:ext cx="1114127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MET exon 14 mutation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xmlns="" id="{020C3602-0515-FD49-BE1F-E5754FF766E1}"/>
              </a:ext>
            </a:extLst>
          </p:cNvPr>
          <p:cNvSpPr txBox="1"/>
          <p:nvPr/>
        </p:nvSpPr>
        <p:spPr>
          <a:xfrm>
            <a:off x="8977367" y="3242090"/>
            <a:ext cx="1241771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RET rearrangement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xmlns="" id="{54E92A48-2FCB-B44C-B730-D14CDB25AEB1}"/>
              </a:ext>
            </a:extLst>
          </p:cNvPr>
          <p:cNvSpPr txBox="1"/>
          <p:nvPr/>
        </p:nvSpPr>
        <p:spPr>
          <a:xfrm>
            <a:off x="10469716" y="3242090"/>
            <a:ext cx="960749" cy="464447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HER2 mutation</a:t>
            </a:r>
            <a:endParaRPr lang="en-US" sz="1333" dirty="0">
              <a:solidFill>
                <a:srgbClr val="FFFFFF"/>
              </a:solidFill>
            </a:endParaRPr>
          </a:p>
        </p:txBody>
      </p: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xmlns="" id="{823ED188-3E50-464F-8F0A-EC6755F1CC57}"/>
              </a:ext>
            </a:extLst>
          </p:cNvPr>
          <p:cNvCxnSpPr/>
          <p:nvPr/>
        </p:nvCxnSpPr>
        <p:spPr bwMode="auto">
          <a:xfrm>
            <a:off x="6283437" y="572536"/>
            <a:ext cx="0" cy="71398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xmlns="" id="{F081EDE4-21AB-CF41-B461-8289F1B7E79A}"/>
              </a:ext>
            </a:extLst>
          </p:cNvPr>
          <p:cNvSpPr txBox="1"/>
          <p:nvPr/>
        </p:nvSpPr>
        <p:spPr>
          <a:xfrm>
            <a:off x="2545129" y="297034"/>
            <a:ext cx="7429200" cy="734015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rgbClr val="001E88"/>
                </a:solidFill>
              </a:rPr>
              <a:t>The New Taxonomy of Metastatic </a:t>
            </a:r>
            <a:br>
              <a:rPr lang="en-US" sz="1800" b="1" dirty="0">
                <a:solidFill>
                  <a:srgbClr val="001E88"/>
                </a:solidFill>
              </a:rPr>
            </a:br>
            <a:r>
              <a:rPr lang="en-US" sz="1800" b="1" dirty="0">
                <a:solidFill>
                  <a:srgbClr val="001E88"/>
                </a:solidFill>
              </a:rPr>
              <a:t>Non-Small Cell Lung Cancer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xmlns="" id="{0ED2D431-4068-294D-ADAC-4111B635507A}"/>
              </a:ext>
            </a:extLst>
          </p:cNvPr>
          <p:cNvSpPr txBox="1"/>
          <p:nvPr/>
        </p:nvSpPr>
        <p:spPr>
          <a:xfrm>
            <a:off x="955089" y="2383297"/>
            <a:ext cx="1240615" cy="455080"/>
          </a:xfrm>
          <a:prstGeom prst="rect">
            <a:avLst/>
          </a:prstGeom>
          <a:solidFill>
            <a:srgbClr val="D55F01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baseline="30000" dirty="0">
              <a:solidFill>
                <a:srgbClr val="FFFFFF"/>
              </a:solidFill>
            </a:endParaRP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xmlns="" id="{2F80A840-A7B7-6B44-B5B1-451133F48B16}"/>
              </a:ext>
            </a:extLst>
          </p:cNvPr>
          <p:cNvSpPr txBox="1"/>
          <p:nvPr/>
        </p:nvSpPr>
        <p:spPr>
          <a:xfrm>
            <a:off x="2745650" y="2383297"/>
            <a:ext cx="1240615" cy="455080"/>
          </a:xfrm>
          <a:prstGeom prst="rect">
            <a:avLst/>
          </a:prstGeom>
          <a:solidFill>
            <a:srgbClr val="77787B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High TPS</a:t>
            </a:r>
            <a:endParaRPr lang="en-US" sz="1333" baseline="30000" dirty="0">
              <a:solidFill>
                <a:srgbClr val="FFFFFF"/>
              </a:solidFill>
            </a:endParaRPr>
          </a:p>
        </p:txBody>
      </p: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xmlns="" id="{147B6DBF-EC7D-0541-BB0A-A14694969498}"/>
              </a:ext>
            </a:extLst>
          </p:cNvPr>
          <p:cNvCxnSpPr/>
          <p:nvPr/>
        </p:nvCxnSpPr>
        <p:spPr bwMode="auto">
          <a:xfrm>
            <a:off x="1761798" y="4730161"/>
            <a:ext cx="73738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7" name="Straight Connector 276">
            <a:extLst>
              <a:ext uri="{FF2B5EF4-FFF2-40B4-BE49-F238E27FC236}">
                <a16:creationId xmlns:a16="http://schemas.microsoft.com/office/drawing/2014/main" xmlns="" id="{EAE20870-F405-E04D-B1F1-5991C6E6DD6B}"/>
              </a:ext>
            </a:extLst>
          </p:cNvPr>
          <p:cNvCxnSpPr/>
          <p:nvPr/>
        </p:nvCxnSpPr>
        <p:spPr bwMode="auto">
          <a:xfrm>
            <a:off x="1761795" y="4721108"/>
            <a:ext cx="0" cy="46804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8" name="Straight Connector 277">
            <a:extLst>
              <a:ext uri="{FF2B5EF4-FFF2-40B4-BE49-F238E27FC236}">
                <a16:creationId xmlns:a16="http://schemas.microsoft.com/office/drawing/2014/main" xmlns="" id="{025F8592-F8F6-BC4B-8C69-0ED3AD5EB5CF}"/>
              </a:ext>
            </a:extLst>
          </p:cNvPr>
          <p:cNvCxnSpPr/>
          <p:nvPr/>
        </p:nvCxnSpPr>
        <p:spPr bwMode="auto">
          <a:xfrm>
            <a:off x="3192605" y="4356036"/>
            <a:ext cx="0" cy="7909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xmlns="" id="{F7037975-CA84-D94A-987B-82F52E02B0DF}"/>
              </a:ext>
            </a:extLst>
          </p:cNvPr>
          <p:cNvCxnSpPr/>
          <p:nvPr/>
        </p:nvCxnSpPr>
        <p:spPr bwMode="auto">
          <a:xfrm>
            <a:off x="3192607" y="4730161"/>
            <a:ext cx="72710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0" name="TextBox 279">
            <a:extLst>
              <a:ext uri="{FF2B5EF4-FFF2-40B4-BE49-F238E27FC236}">
                <a16:creationId xmlns:a16="http://schemas.microsoft.com/office/drawing/2014/main" xmlns="" id="{C5538557-1573-7B4A-9804-D37D0F12F40E}"/>
              </a:ext>
            </a:extLst>
          </p:cNvPr>
          <p:cNvSpPr txBox="1"/>
          <p:nvPr/>
        </p:nvSpPr>
        <p:spPr>
          <a:xfrm>
            <a:off x="1427460" y="4875018"/>
            <a:ext cx="668673" cy="543943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FFFF"/>
                </a:solidFill>
              </a:rPr>
              <a:t>T790M mutation-positive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xmlns="" id="{27BAEB40-F10C-4549-BC69-DAF9B5FE26D0}"/>
              </a:ext>
            </a:extLst>
          </p:cNvPr>
          <p:cNvSpPr txBox="1"/>
          <p:nvPr/>
        </p:nvSpPr>
        <p:spPr>
          <a:xfrm>
            <a:off x="2175693" y="4875018"/>
            <a:ext cx="632063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FFFF"/>
                </a:solidFill>
              </a:rPr>
              <a:t>T790M mutation-negative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xmlns="" id="{A0A9972F-14CB-A542-9066-D088B45F33EF}"/>
              </a:ext>
            </a:extLst>
          </p:cNvPr>
          <p:cNvSpPr txBox="1"/>
          <p:nvPr/>
        </p:nvSpPr>
        <p:spPr>
          <a:xfrm>
            <a:off x="2912742" y="4882987"/>
            <a:ext cx="601788" cy="543943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FFFF"/>
                </a:solidFill>
              </a:rPr>
              <a:t>T790M mutation-positive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xmlns="" id="{F117C31F-DD35-BB4D-A84D-913A02D6389F}"/>
              </a:ext>
            </a:extLst>
          </p:cNvPr>
          <p:cNvSpPr txBox="1"/>
          <p:nvPr/>
        </p:nvSpPr>
        <p:spPr>
          <a:xfrm>
            <a:off x="3591877" y="4875018"/>
            <a:ext cx="587985" cy="5439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000" b="1" dirty="0">
                <a:solidFill>
                  <a:srgbClr val="FFFFFF"/>
                </a:solidFill>
              </a:rPr>
              <a:t>T790M mutation-negative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xmlns="" id="{54023959-C277-6045-8147-D5432D976C3A}"/>
              </a:ext>
            </a:extLst>
          </p:cNvPr>
          <p:cNvSpPr txBox="1"/>
          <p:nvPr/>
        </p:nvSpPr>
        <p:spPr>
          <a:xfrm>
            <a:off x="2250419" y="3992182"/>
            <a:ext cx="557335" cy="543943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xmlns="" id="{AF535238-D82A-5445-82F0-7F56056A2A60}"/>
              </a:ext>
            </a:extLst>
          </p:cNvPr>
          <p:cNvSpPr txBox="1"/>
          <p:nvPr/>
        </p:nvSpPr>
        <p:spPr>
          <a:xfrm>
            <a:off x="2902282" y="3998337"/>
            <a:ext cx="557335" cy="537791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>
                <a:solidFill>
                  <a:srgbClr val="FFFFFF"/>
                </a:solidFill>
              </a:rPr>
              <a:t>High </a:t>
            </a:r>
            <a:r>
              <a:rPr lang="en-US" sz="1333" b="1" dirty="0">
                <a:solidFill>
                  <a:srgbClr val="FFFFFF"/>
                </a:solidFill>
              </a:rPr>
              <a:t>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xmlns="" id="{69266985-20AC-CD43-A3A5-346F6FE998F6}"/>
              </a:ext>
            </a:extLst>
          </p:cNvPr>
          <p:cNvSpPr txBox="1"/>
          <p:nvPr/>
        </p:nvSpPr>
        <p:spPr>
          <a:xfrm>
            <a:off x="3636406" y="3992182"/>
            <a:ext cx="557335" cy="543943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xmlns="" id="{0DE2567F-2B21-9C4D-BB5C-57B4590BEAAF}"/>
              </a:ext>
            </a:extLst>
          </p:cNvPr>
          <p:cNvSpPr txBox="1"/>
          <p:nvPr/>
        </p:nvSpPr>
        <p:spPr>
          <a:xfrm>
            <a:off x="4288266" y="3992182"/>
            <a:ext cx="557335" cy="543943"/>
          </a:xfrm>
          <a:prstGeom prst="rect">
            <a:avLst/>
          </a:prstGeom>
          <a:solidFill>
            <a:srgbClr val="00719F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>
                <a:solidFill>
                  <a:srgbClr val="FFFFFF"/>
                </a:solidFill>
              </a:rPr>
              <a:t>High </a:t>
            </a:r>
            <a:r>
              <a:rPr lang="en-US" sz="1333" b="1" dirty="0">
                <a:solidFill>
                  <a:srgbClr val="FFFFFF"/>
                </a:solidFill>
              </a:rPr>
              <a:t>TPS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288" name="Group 287">
            <a:extLst>
              <a:ext uri="{FF2B5EF4-FFF2-40B4-BE49-F238E27FC236}">
                <a16:creationId xmlns:a16="http://schemas.microsoft.com/office/drawing/2014/main" xmlns="" id="{69368CC2-9D72-4E49-99E7-32DFC79FC78B}"/>
              </a:ext>
            </a:extLst>
          </p:cNvPr>
          <p:cNvGrpSpPr/>
          <p:nvPr/>
        </p:nvGrpSpPr>
        <p:grpSpPr>
          <a:xfrm>
            <a:off x="7642886" y="3985932"/>
            <a:ext cx="560431" cy="567389"/>
            <a:chOff x="4802568" y="4921681"/>
            <a:chExt cx="456204" cy="461869"/>
          </a:xfrm>
        </p:grpSpPr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xmlns="" id="{0323D2DC-8759-8C47-8096-8A2AF0CD4D3C}"/>
                </a:ext>
              </a:extLst>
            </p:cNvPr>
            <p:cNvSpPr txBox="1"/>
            <p:nvPr/>
          </p:nvSpPr>
          <p:spPr>
            <a:xfrm>
              <a:off x="4802568" y="4921681"/>
              <a:ext cx="456204" cy="395806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xmlns="" id="{F66FC5EE-8524-FE47-9D0E-999F979E377B}"/>
                </a:ext>
              </a:extLst>
            </p:cNvPr>
            <p:cNvSpPr txBox="1"/>
            <p:nvPr/>
          </p:nvSpPr>
          <p:spPr>
            <a:xfrm>
              <a:off x="4802568" y="5346974"/>
              <a:ext cx="456204" cy="36576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xmlns="" id="{39916214-C150-F845-8383-BAA87BAEF9F2}"/>
                </a:ext>
              </a:extLst>
            </p:cNvPr>
            <p:cNvSpPr txBox="1"/>
            <p:nvPr/>
          </p:nvSpPr>
          <p:spPr>
            <a:xfrm>
              <a:off x="4802568" y="5317487"/>
              <a:ext cx="456204" cy="36576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xmlns="" id="{215F80AA-B0B9-4449-A95B-24846DADE54C}"/>
              </a:ext>
            </a:extLst>
          </p:cNvPr>
          <p:cNvGrpSpPr/>
          <p:nvPr/>
        </p:nvGrpSpPr>
        <p:grpSpPr>
          <a:xfrm>
            <a:off x="8286678" y="3985930"/>
            <a:ext cx="560431" cy="560431"/>
            <a:chOff x="5326631" y="4921681"/>
            <a:chExt cx="456204" cy="456204"/>
          </a:xfrm>
        </p:grpSpPr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xmlns="" id="{6FD6ED28-5A8E-0B4B-A4F3-619B9AA08DE3}"/>
                </a:ext>
              </a:extLst>
            </p:cNvPr>
            <p:cNvSpPr txBox="1"/>
            <p:nvPr/>
          </p:nvSpPr>
          <p:spPr>
            <a:xfrm>
              <a:off x="5326631" y="4921681"/>
              <a:ext cx="456204" cy="368470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xmlns="" id="{48E390A6-3BCF-BE42-B18D-6E95C454EC3D}"/>
                </a:ext>
              </a:extLst>
            </p:cNvPr>
            <p:cNvSpPr txBox="1"/>
            <p:nvPr/>
          </p:nvSpPr>
          <p:spPr>
            <a:xfrm>
              <a:off x="5326631" y="5287689"/>
              <a:ext cx="456203" cy="36576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xmlns="" id="{A8D90360-0893-A34B-BB29-B53BB58FE4B1}"/>
                </a:ext>
              </a:extLst>
            </p:cNvPr>
            <p:cNvSpPr txBox="1"/>
            <p:nvPr/>
          </p:nvSpPr>
          <p:spPr>
            <a:xfrm>
              <a:off x="5326631" y="5317486"/>
              <a:ext cx="456203" cy="60399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xmlns="" id="{DADBF473-A22F-EF49-BCF0-4D8B2E72AD2A}"/>
                </a:ext>
              </a:extLst>
            </p:cNvPr>
            <p:cNvSpPr txBox="1"/>
            <p:nvPr/>
          </p:nvSpPr>
          <p:spPr>
            <a:xfrm>
              <a:off x="5326631" y="5271863"/>
              <a:ext cx="456204" cy="18288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297" name="TextBox 296">
            <a:extLst>
              <a:ext uri="{FF2B5EF4-FFF2-40B4-BE49-F238E27FC236}">
                <a16:creationId xmlns:a16="http://schemas.microsoft.com/office/drawing/2014/main" xmlns="" id="{A3D3C917-B020-2044-8127-243386E30CEF}"/>
              </a:ext>
            </a:extLst>
          </p:cNvPr>
          <p:cNvSpPr txBox="1"/>
          <p:nvPr/>
        </p:nvSpPr>
        <p:spPr>
          <a:xfrm>
            <a:off x="7639790" y="3992185"/>
            <a:ext cx="557335" cy="5650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xmlns="" id="{E5FD63EB-35B7-6540-A5D1-DA4BCE376C0A}"/>
              </a:ext>
            </a:extLst>
          </p:cNvPr>
          <p:cNvSpPr txBox="1"/>
          <p:nvPr/>
        </p:nvSpPr>
        <p:spPr>
          <a:xfrm>
            <a:off x="8291651" y="3992181"/>
            <a:ext cx="549972" cy="55417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High TPS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299" name="Group 298">
            <a:extLst>
              <a:ext uri="{FF2B5EF4-FFF2-40B4-BE49-F238E27FC236}">
                <a16:creationId xmlns:a16="http://schemas.microsoft.com/office/drawing/2014/main" xmlns="" id="{6976D084-421A-3A49-A8C8-179C1677892C}"/>
              </a:ext>
            </a:extLst>
          </p:cNvPr>
          <p:cNvGrpSpPr/>
          <p:nvPr/>
        </p:nvGrpSpPr>
        <p:grpSpPr>
          <a:xfrm>
            <a:off x="8972310" y="3985932"/>
            <a:ext cx="560431" cy="567389"/>
            <a:chOff x="4802568" y="4921681"/>
            <a:chExt cx="456204" cy="461869"/>
          </a:xfrm>
        </p:grpSpPr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xmlns="" id="{D5311ACF-77F7-DA4F-925B-60B0B06D5C69}"/>
                </a:ext>
              </a:extLst>
            </p:cNvPr>
            <p:cNvSpPr txBox="1"/>
            <p:nvPr/>
          </p:nvSpPr>
          <p:spPr>
            <a:xfrm>
              <a:off x="4802568" y="4921681"/>
              <a:ext cx="456204" cy="99512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xmlns="" id="{6C1F0852-1C98-1F4C-A4F2-46D98068471E}"/>
                </a:ext>
              </a:extLst>
            </p:cNvPr>
            <p:cNvSpPr txBox="1"/>
            <p:nvPr/>
          </p:nvSpPr>
          <p:spPr>
            <a:xfrm>
              <a:off x="4802568" y="5324265"/>
              <a:ext cx="456204" cy="59285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xmlns="" id="{2B7FE7C7-1127-8D47-AA60-B72AB0727CBE}"/>
                </a:ext>
              </a:extLst>
            </p:cNvPr>
            <p:cNvSpPr txBox="1"/>
            <p:nvPr/>
          </p:nvSpPr>
          <p:spPr>
            <a:xfrm>
              <a:off x="4802568" y="5020028"/>
              <a:ext cx="456204" cy="304237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xmlns="" id="{99972B4A-84CB-DE47-95CE-1542CB666D4E}"/>
              </a:ext>
            </a:extLst>
          </p:cNvPr>
          <p:cNvGrpSpPr/>
          <p:nvPr/>
        </p:nvGrpSpPr>
        <p:grpSpPr>
          <a:xfrm>
            <a:off x="9623375" y="3985933"/>
            <a:ext cx="560431" cy="571263"/>
            <a:chOff x="5326631" y="4921681"/>
            <a:chExt cx="456204" cy="456205"/>
          </a:xfrm>
        </p:grpSpPr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xmlns="" id="{74910791-A885-7840-9840-E539AC78B1B6}"/>
                </a:ext>
              </a:extLst>
            </p:cNvPr>
            <p:cNvSpPr txBox="1"/>
            <p:nvPr/>
          </p:nvSpPr>
          <p:spPr>
            <a:xfrm>
              <a:off x="5326631" y="4921681"/>
              <a:ext cx="456204" cy="45719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xmlns="" id="{DBA5BE91-A145-C54E-9A00-B00E646DA772}"/>
                </a:ext>
              </a:extLst>
            </p:cNvPr>
            <p:cNvSpPr txBox="1"/>
            <p:nvPr/>
          </p:nvSpPr>
          <p:spPr>
            <a:xfrm>
              <a:off x="5326631" y="5080181"/>
              <a:ext cx="456203" cy="54043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xmlns="" id="{100FB222-FB15-874A-9935-3981B6458AE2}"/>
                </a:ext>
              </a:extLst>
            </p:cNvPr>
            <p:cNvSpPr txBox="1"/>
            <p:nvPr/>
          </p:nvSpPr>
          <p:spPr>
            <a:xfrm>
              <a:off x="5326631" y="5125520"/>
              <a:ext cx="456203" cy="252366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xmlns="" id="{EEA5B297-1B0F-3245-AE78-83D3F51F0093}"/>
                </a:ext>
              </a:extLst>
            </p:cNvPr>
            <p:cNvSpPr txBox="1"/>
            <p:nvPr/>
          </p:nvSpPr>
          <p:spPr>
            <a:xfrm>
              <a:off x="5326631" y="4957371"/>
              <a:ext cx="456204" cy="127734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xmlns="" id="{9869E4DA-EFED-7D4B-8CE2-93A63227D310}"/>
              </a:ext>
            </a:extLst>
          </p:cNvPr>
          <p:cNvSpPr txBox="1"/>
          <p:nvPr/>
        </p:nvSpPr>
        <p:spPr>
          <a:xfrm>
            <a:off x="8969215" y="3992184"/>
            <a:ext cx="557335" cy="55417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xmlns="" id="{135DA65B-CC94-D849-A8F7-E8EA4FEC0A18}"/>
              </a:ext>
            </a:extLst>
          </p:cNvPr>
          <p:cNvSpPr txBox="1"/>
          <p:nvPr/>
        </p:nvSpPr>
        <p:spPr>
          <a:xfrm>
            <a:off x="9628349" y="3992184"/>
            <a:ext cx="549972" cy="5650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High TPS</a:t>
            </a:r>
            <a:endParaRPr lang="en-US" sz="1333" dirty="0">
              <a:solidFill>
                <a:srgbClr val="FFFFFF"/>
              </a:solidFill>
            </a:endParaRPr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xmlns="" id="{AFB5CCFC-0F04-B747-89C0-E7FEE75AF509}"/>
              </a:ext>
            </a:extLst>
          </p:cNvPr>
          <p:cNvGrpSpPr/>
          <p:nvPr/>
        </p:nvGrpSpPr>
        <p:grpSpPr>
          <a:xfrm>
            <a:off x="10297935" y="3985929"/>
            <a:ext cx="560431" cy="567392"/>
            <a:chOff x="4802568" y="4921681"/>
            <a:chExt cx="456204" cy="461870"/>
          </a:xfrm>
        </p:grpSpPr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xmlns="" id="{3255604B-0948-FF43-A9C5-DF151234C578}"/>
                </a:ext>
              </a:extLst>
            </p:cNvPr>
            <p:cNvSpPr txBox="1"/>
            <p:nvPr/>
          </p:nvSpPr>
          <p:spPr>
            <a:xfrm>
              <a:off x="4802568" y="4921681"/>
              <a:ext cx="456204" cy="27432"/>
            </a:xfrm>
            <a:prstGeom prst="rect">
              <a:avLst/>
            </a:prstGeom>
            <a:solidFill>
              <a:srgbClr val="00719F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xmlns="" id="{4F5377C3-E176-9F44-B1FF-1EF924652AE2}"/>
                </a:ext>
              </a:extLst>
            </p:cNvPr>
            <p:cNvSpPr txBox="1"/>
            <p:nvPr/>
          </p:nvSpPr>
          <p:spPr>
            <a:xfrm>
              <a:off x="4802568" y="5300261"/>
              <a:ext cx="456204" cy="83290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xmlns="" id="{63E7FD70-D6E5-3146-90D4-9092C796F56B}"/>
                </a:ext>
              </a:extLst>
            </p:cNvPr>
            <p:cNvSpPr txBox="1"/>
            <p:nvPr/>
          </p:nvSpPr>
          <p:spPr>
            <a:xfrm>
              <a:off x="4802568" y="4942257"/>
              <a:ext cx="456204" cy="360424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xmlns="" id="{F2F7F26F-94BE-B14D-A85B-0D74D1DAF3BC}"/>
              </a:ext>
            </a:extLst>
          </p:cNvPr>
          <p:cNvGrpSpPr/>
          <p:nvPr/>
        </p:nvGrpSpPr>
        <p:grpSpPr>
          <a:xfrm>
            <a:off x="10948999" y="3982961"/>
            <a:ext cx="560431" cy="574227"/>
            <a:chOff x="5326631" y="4957372"/>
            <a:chExt cx="456204" cy="420513"/>
          </a:xfrm>
        </p:grpSpPr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xmlns="" id="{48326E0F-212A-2E46-A121-D3AB477A8983}"/>
                </a:ext>
              </a:extLst>
            </p:cNvPr>
            <p:cNvSpPr txBox="1"/>
            <p:nvPr/>
          </p:nvSpPr>
          <p:spPr>
            <a:xfrm>
              <a:off x="5326631" y="5110088"/>
              <a:ext cx="456203" cy="63804"/>
            </a:xfrm>
            <a:prstGeom prst="rect">
              <a:avLst/>
            </a:prstGeom>
            <a:solidFill>
              <a:srgbClr val="608F1D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xmlns="" id="{BCB75BB0-D752-584C-86C8-14CDC3C2118C}"/>
                </a:ext>
              </a:extLst>
            </p:cNvPr>
            <p:cNvSpPr txBox="1"/>
            <p:nvPr/>
          </p:nvSpPr>
          <p:spPr>
            <a:xfrm>
              <a:off x="5326631" y="5160265"/>
              <a:ext cx="456203" cy="217620"/>
            </a:xfrm>
            <a:prstGeom prst="rect">
              <a:avLst/>
            </a:prstGeom>
            <a:solidFill>
              <a:srgbClr val="77787B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xmlns="" id="{A1574C5C-AD2F-0B47-8F5B-1A7253F1FAA3}"/>
                </a:ext>
              </a:extLst>
            </p:cNvPr>
            <p:cNvSpPr txBox="1"/>
            <p:nvPr/>
          </p:nvSpPr>
          <p:spPr>
            <a:xfrm>
              <a:off x="5326631" y="4957372"/>
              <a:ext cx="456204" cy="152674"/>
            </a:xfrm>
            <a:prstGeom prst="rect">
              <a:avLst/>
            </a:prstGeom>
            <a:solidFill>
              <a:srgbClr val="D55F01"/>
            </a:solidFill>
            <a:ln>
              <a:noFill/>
            </a:ln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en-US" sz="1333" dirty="0">
                <a:solidFill>
                  <a:srgbClr val="FFFFFF"/>
                </a:solidFill>
              </a:endParaRPr>
            </a:p>
          </p:txBody>
        </p:sp>
      </p:grpSp>
      <p:sp>
        <p:nvSpPr>
          <p:cNvPr id="318" name="TextBox 317">
            <a:extLst>
              <a:ext uri="{FF2B5EF4-FFF2-40B4-BE49-F238E27FC236}">
                <a16:creationId xmlns:a16="http://schemas.microsoft.com/office/drawing/2014/main" xmlns="" id="{F47F9535-03CA-9346-A5CA-3D363BD7C97E}"/>
              </a:ext>
            </a:extLst>
          </p:cNvPr>
          <p:cNvSpPr txBox="1"/>
          <p:nvPr/>
        </p:nvSpPr>
        <p:spPr>
          <a:xfrm>
            <a:off x="10294841" y="3982960"/>
            <a:ext cx="557335" cy="56340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Low TPS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xmlns="" id="{3FB09B5D-9083-C44A-8C41-4A3A90976E0F}"/>
              </a:ext>
            </a:extLst>
          </p:cNvPr>
          <p:cNvSpPr txBox="1"/>
          <p:nvPr/>
        </p:nvSpPr>
        <p:spPr>
          <a:xfrm>
            <a:off x="10953974" y="3992186"/>
            <a:ext cx="549972" cy="55791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33" b="1" dirty="0">
                <a:solidFill>
                  <a:srgbClr val="FFFFFF"/>
                </a:solidFill>
              </a:rPr>
              <a:t>High TPS</a:t>
            </a:r>
            <a:endParaRPr lang="en-US" sz="1333" dirty="0">
              <a:solidFill>
                <a:srgbClr val="FFFFFF"/>
              </a:solidFill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xmlns="" id="{2AE16254-8AEC-274F-9B1D-663F6A5CBBC9}"/>
              </a:ext>
            </a:extLst>
          </p:cNvPr>
          <p:cNvCxnSpPr/>
          <p:nvPr/>
        </p:nvCxnSpPr>
        <p:spPr bwMode="auto">
          <a:xfrm>
            <a:off x="2562779" y="1286517"/>
            <a:ext cx="742470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xmlns="" id="{7F521737-19E2-AB49-8D6C-943797BB07B5}"/>
              </a:ext>
            </a:extLst>
          </p:cNvPr>
          <p:cNvCxnSpPr/>
          <p:nvPr/>
        </p:nvCxnSpPr>
        <p:spPr bwMode="auto">
          <a:xfrm>
            <a:off x="2581737" y="1286518"/>
            <a:ext cx="0" cy="1921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2" name="TextBox 321">
            <a:extLst>
              <a:ext uri="{FF2B5EF4-FFF2-40B4-BE49-F238E27FC236}">
                <a16:creationId xmlns:a16="http://schemas.microsoft.com/office/drawing/2014/main" xmlns="" id="{7CFC6DDD-4BDF-9B44-B1BE-29589C81373A}"/>
              </a:ext>
            </a:extLst>
          </p:cNvPr>
          <p:cNvSpPr txBox="1"/>
          <p:nvPr/>
        </p:nvSpPr>
        <p:spPr>
          <a:xfrm>
            <a:off x="9094180" y="1442020"/>
            <a:ext cx="1768765" cy="54221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 err="1">
                <a:solidFill>
                  <a:srgbClr val="FFFFFF"/>
                </a:solidFill>
              </a:rPr>
              <a:t>Nonsquamous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xmlns="" id="{A19BA524-7792-ED41-BDED-92CFE18ED6D4}"/>
              </a:ext>
            </a:extLst>
          </p:cNvPr>
          <p:cNvSpPr txBox="1"/>
          <p:nvPr/>
        </p:nvSpPr>
        <p:spPr>
          <a:xfrm>
            <a:off x="955089" y="1451927"/>
            <a:ext cx="3031175" cy="53551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Squamous </a:t>
            </a:r>
            <a:br>
              <a:rPr lang="en-US" sz="1600" b="1" dirty="0">
                <a:solidFill>
                  <a:srgbClr val="FFFFFF"/>
                </a:solidFill>
              </a:rPr>
            </a:br>
            <a:r>
              <a:rPr lang="en-US" sz="1600" b="1" dirty="0">
                <a:solidFill>
                  <a:srgbClr val="FFFFFF"/>
                </a:solidFill>
              </a:rPr>
              <a:t>(no targetable mutation)</a:t>
            </a:r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xmlns="" id="{7B8A19EF-6CBA-1A4C-8FC2-75968B1EC7D0}"/>
              </a:ext>
            </a:extLst>
          </p:cNvPr>
          <p:cNvSpPr/>
          <p:nvPr/>
        </p:nvSpPr>
        <p:spPr bwMode="auto">
          <a:xfrm>
            <a:off x="4396036" y="5725551"/>
            <a:ext cx="205627" cy="205627"/>
          </a:xfrm>
          <a:prstGeom prst="rect">
            <a:avLst/>
          </a:prstGeom>
          <a:solidFill>
            <a:srgbClr val="00719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xmlns="" id="{391117FC-CB49-2E40-99D7-C35022635C62}"/>
              </a:ext>
            </a:extLst>
          </p:cNvPr>
          <p:cNvSpPr txBox="1"/>
          <p:nvPr/>
        </p:nvSpPr>
        <p:spPr>
          <a:xfrm>
            <a:off x="4521750" y="5627372"/>
            <a:ext cx="2842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 Targeted treatment</a:t>
            </a: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xmlns="" id="{7CFF1A18-8D9C-BD47-86F0-EE62A728A639}"/>
              </a:ext>
            </a:extLst>
          </p:cNvPr>
          <p:cNvSpPr/>
          <p:nvPr/>
        </p:nvSpPr>
        <p:spPr bwMode="auto">
          <a:xfrm>
            <a:off x="4396036" y="6046727"/>
            <a:ext cx="205627" cy="205627"/>
          </a:xfrm>
          <a:prstGeom prst="rect">
            <a:avLst/>
          </a:prstGeom>
          <a:solidFill>
            <a:srgbClr val="D55F0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xmlns="" id="{62D4D071-E935-A74E-8D48-F0D3DF023343}"/>
              </a:ext>
            </a:extLst>
          </p:cNvPr>
          <p:cNvSpPr txBox="1"/>
          <p:nvPr/>
        </p:nvSpPr>
        <p:spPr>
          <a:xfrm>
            <a:off x="4570279" y="5963703"/>
            <a:ext cx="2643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Chemotherapy ± biologic</a:t>
            </a: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xmlns="" id="{FCA8F25D-1CC7-B749-9AEF-AD6116934F78}"/>
              </a:ext>
            </a:extLst>
          </p:cNvPr>
          <p:cNvSpPr/>
          <p:nvPr/>
        </p:nvSpPr>
        <p:spPr bwMode="auto">
          <a:xfrm>
            <a:off x="7160916" y="5702936"/>
            <a:ext cx="205627" cy="205627"/>
          </a:xfrm>
          <a:prstGeom prst="rect">
            <a:avLst/>
          </a:prstGeom>
          <a:solidFill>
            <a:srgbClr val="608F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xmlns="" id="{CDAED5CC-1AF7-6E4B-A926-67DB96FA5E0D}"/>
              </a:ext>
            </a:extLst>
          </p:cNvPr>
          <p:cNvSpPr txBox="1"/>
          <p:nvPr/>
        </p:nvSpPr>
        <p:spPr>
          <a:xfrm>
            <a:off x="7335137" y="5604758"/>
            <a:ext cx="4298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FFFFF"/>
                </a:solidFill>
              </a:rPr>
              <a:t>Chemotherapy + checkpoint inhibitor</a:t>
            </a: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xmlns="" id="{F6234405-158E-7F4F-8AF8-563E31C342DE}"/>
              </a:ext>
            </a:extLst>
          </p:cNvPr>
          <p:cNvSpPr/>
          <p:nvPr/>
        </p:nvSpPr>
        <p:spPr bwMode="auto">
          <a:xfrm>
            <a:off x="7160916" y="6002760"/>
            <a:ext cx="205627" cy="205627"/>
          </a:xfrm>
          <a:prstGeom prst="rect">
            <a:avLst/>
          </a:prstGeom>
          <a:solidFill>
            <a:srgbClr val="77787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xmlns="" id="{7C4F9987-5D71-6C4D-9887-652379E16941}"/>
              </a:ext>
            </a:extLst>
          </p:cNvPr>
          <p:cNvSpPr txBox="1"/>
          <p:nvPr/>
        </p:nvSpPr>
        <p:spPr>
          <a:xfrm>
            <a:off x="7335159" y="5919738"/>
            <a:ext cx="2643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Checkpoint inhibitor</a:t>
            </a:r>
          </a:p>
        </p:txBody>
      </p:sp>
      <p:sp>
        <p:nvSpPr>
          <p:cNvPr id="332" name="TextBox 331">
            <a:extLst>
              <a:ext uri="{FF2B5EF4-FFF2-40B4-BE49-F238E27FC236}">
                <a16:creationId xmlns:a16="http://schemas.microsoft.com/office/drawing/2014/main" xmlns="" id="{218ECAE2-71C4-E048-9A9C-45E41F17192D}"/>
              </a:ext>
            </a:extLst>
          </p:cNvPr>
          <p:cNvSpPr txBox="1"/>
          <p:nvPr/>
        </p:nvSpPr>
        <p:spPr>
          <a:xfrm>
            <a:off x="154767" y="6449082"/>
            <a:ext cx="5926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Love N et al. </a:t>
            </a:r>
            <a:r>
              <a:rPr lang="en-US" sz="1600" i="1" dirty="0">
                <a:solidFill>
                  <a:srgbClr val="FFFFFF"/>
                </a:solidFill>
              </a:rPr>
              <a:t>Proc IASLC </a:t>
            </a:r>
            <a:r>
              <a:rPr lang="en-US" sz="1600" dirty="0">
                <a:solidFill>
                  <a:srgbClr val="FFFFFF"/>
                </a:solidFill>
              </a:rPr>
              <a:t>2017;Abstract 75. </a:t>
            </a:r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32364" y="57038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Aft>
                <a:spcPct val="20000"/>
              </a:spcAft>
              <a:buClr>
                <a:schemeClr val="tx2"/>
              </a:buClr>
              <a:buSzPct val="80000"/>
              <a:buFont typeface="Wingdings" charset="2"/>
              <a:buNone/>
            </a:pPr>
            <a:r>
              <a:rPr lang="en-US" altLang="x-none" sz="2000" b="1">
                <a:solidFill>
                  <a:srgbClr val="EFC53D"/>
                </a:solidFill>
              </a:rPr>
              <a:t>Moderator</a:t>
            </a:r>
            <a:r>
              <a:rPr lang="en-US" altLang="x-none" sz="1800" b="1"/>
              <a:t/>
            </a:r>
            <a:br>
              <a:rPr lang="en-US" altLang="x-none" sz="1800" b="1"/>
            </a:br>
            <a:r>
              <a:rPr lang="en-US" altLang="x-none" sz="1800" b="1">
                <a:solidFill>
                  <a:srgbClr val="FFFFFF"/>
                </a:solidFill>
              </a:rPr>
              <a:t>Neil Love, MD</a:t>
            </a:r>
            <a:endParaRPr lang="en-US" altLang="x-none" sz="2000" b="1">
              <a:solidFill>
                <a:srgbClr val="FFFFFF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24500" y="4284663"/>
            <a:ext cx="11528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>
                <a:solidFill>
                  <a:srgbClr val="EFC53D"/>
                </a:solidFill>
              </a:rPr>
              <a:t>Faculty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4"/>
            <a:ext cx="10972800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>
              <a:defRPr/>
            </a:pPr>
            <a: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Dissecting the Decision: </a:t>
            </a:r>
            <a:b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 Documenting and Discussing the Clinical Practice Patterns of Hematologic Oncology Investigators in the Management of Chronic Lymphocytic Leukemia</a:t>
            </a:r>
            <a: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/>
            </a:r>
            <a:b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Wednesday, July 18 , 2018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1:00 PM – 3:00 PM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Lahaina, Hawaii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B147A8FB-57CD-834B-B2A1-0EA921D2A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724400"/>
            <a:ext cx="8991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Matthew S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Davids</a:t>
            </a:r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, MD,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MMSc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Jonathan W Friedberg, MD,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MMSc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Prof John G Gribben, MD, DSc,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FMedSci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Thomas J Kipps, MD, PhD</a:t>
            </a:r>
            <a:endParaRPr lang="en-US" altLang="x-none" sz="1800" b="1" dirty="0">
              <a:solidFill>
                <a:srgbClr val="FF00FF"/>
              </a:solidFill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0123240"/>
      </p:ext>
    </p:extLst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32364" y="57038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Aft>
                <a:spcPct val="20000"/>
              </a:spcAft>
              <a:buClr>
                <a:schemeClr val="tx2"/>
              </a:buClr>
              <a:buSzPct val="80000"/>
              <a:buFont typeface="Wingdings" charset="2"/>
              <a:buNone/>
            </a:pPr>
            <a:r>
              <a:rPr lang="en-US" altLang="x-none" sz="2000" b="1">
                <a:solidFill>
                  <a:srgbClr val="EFC53D"/>
                </a:solidFill>
              </a:rPr>
              <a:t>Moderator</a:t>
            </a:r>
            <a:r>
              <a:rPr lang="en-US" altLang="x-none" sz="1800" b="1"/>
              <a:t/>
            </a:r>
            <a:br>
              <a:rPr lang="en-US" altLang="x-none" sz="1800" b="1"/>
            </a:br>
            <a:r>
              <a:rPr lang="en-US" altLang="x-none" sz="1800" b="1">
                <a:solidFill>
                  <a:srgbClr val="FFFFFF"/>
                </a:solidFill>
              </a:rPr>
              <a:t>Neil Love, MD</a:t>
            </a:r>
            <a:endParaRPr lang="en-US" altLang="x-none" sz="2000" b="1">
              <a:solidFill>
                <a:srgbClr val="FFFFFF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24500" y="4284663"/>
            <a:ext cx="11528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>
                <a:solidFill>
                  <a:srgbClr val="EFC53D"/>
                </a:solidFill>
              </a:rPr>
              <a:t>Faculty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4"/>
            <a:ext cx="10972800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lvl="0" algn="ctr">
              <a:defRPr/>
            </a:pPr>
            <a: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Dissecting the Decision: </a:t>
            </a:r>
            <a:b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 Documenting and Discussing the Clinical Practice Patterns of Hematologic Oncology Investigators in the Management of Chronic Lymphocytic Leukemia</a:t>
            </a:r>
            <a: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/>
            </a:r>
            <a:b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Wednesday, July 18 , 2018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1:00 PM – 3:00 PM</a:t>
            </a:r>
          </a:p>
          <a:p>
            <a:pPr lvl="0"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Lahaina, Hawaii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B147A8FB-57CD-834B-B2A1-0EA921D2A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724400"/>
            <a:ext cx="8991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Matthew S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Davids</a:t>
            </a:r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, MD,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MMSc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Jonathan W Friedberg, MD,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MMSc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Prof John G Gribben, MD, DSc,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FMedSci</a:t>
            </a:r>
            <a:endParaRPr lang="en-US" altLang="x-none" sz="1800" b="1" dirty="0">
              <a:solidFill>
                <a:srgbClr val="FFFFFF"/>
              </a:solidFill>
              <a:ea typeface="ヒラギノ角ゴ Pro W3" charset="-128"/>
            </a:endParaRP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Thomas J Kipps, MD, PhD</a:t>
            </a:r>
            <a:endParaRPr lang="en-US" altLang="x-none" sz="1800" b="1" dirty="0">
              <a:solidFill>
                <a:srgbClr val="FF00FF"/>
              </a:solidFill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3538012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 for Moderator Neil Love, MD</a:t>
            </a:r>
          </a:p>
        </p:txBody>
      </p:sp>
      <p:sp>
        <p:nvSpPr>
          <p:cNvPr id="6146" name="Content Placeholder 8"/>
          <p:cNvSpPr>
            <a:spLocks noGrp="1"/>
          </p:cNvSpPr>
          <p:nvPr>
            <p:ph idx="1"/>
          </p:nvPr>
        </p:nvSpPr>
        <p:spPr>
          <a:xfrm>
            <a:off x="914639" y="1295400"/>
            <a:ext cx="10362724" cy="53467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/>
              <a:t>Dr</a:t>
            </a:r>
            <a:r>
              <a:rPr lang="en-US" sz="1800" dirty="0"/>
              <a:t> Love is president and CEO of Research To Practice. Research To Practice receives funds in the form of educational grants to develop CME activities from the following commercial interests: AbbVie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Acerta</a:t>
            </a:r>
            <a:r>
              <a:rPr lang="en-US" sz="1800" dirty="0"/>
              <a:t> Pharma — A member of the AstraZeneca Group, Adaptive Biotechnologies, </a:t>
            </a:r>
            <a:r>
              <a:rPr lang="en-US" sz="1800" dirty="0" err="1"/>
              <a:t>Agendia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Agios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Amgen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Ariad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Array </a:t>
            </a:r>
            <a:r>
              <a:rPr lang="en-US" sz="1800" dirty="0" err="1"/>
              <a:t>BioPharma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Astellas</a:t>
            </a:r>
            <a:r>
              <a:rPr lang="en-US" sz="1800" dirty="0"/>
              <a:t> Pharma Global Development </a:t>
            </a:r>
            <a:r>
              <a:rPr lang="en-US" sz="1800" dirty="0" err="1"/>
              <a:t>Inc</a:t>
            </a:r>
            <a:r>
              <a:rPr lang="en-US" sz="1800" dirty="0"/>
              <a:t>, AstraZeneca Pharmaceuticals LP, </a:t>
            </a:r>
            <a:r>
              <a:rPr lang="en-US" sz="1800" dirty="0" err="1"/>
              <a:t>Baxalta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Bayer HealthCare Pharmaceuticals, </a:t>
            </a:r>
            <a:r>
              <a:rPr lang="en-US" sz="1800" dirty="0" err="1"/>
              <a:t>Biodesix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bioTheranostics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Boehringer</a:t>
            </a:r>
            <a:r>
              <a:rPr lang="en-US" sz="1800" dirty="0"/>
              <a:t> </a:t>
            </a:r>
            <a:r>
              <a:rPr lang="en-US" sz="1800" dirty="0" err="1"/>
              <a:t>Ingelheim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Boston Biomedical Pharma </a:t>
            </a:r>
            <a:r>
              <a:rPr lang="en-US" sz="1800" dirty="0" err="1"/>
              <a:t>Inc</a:t>
            </a:r>
            <a:r>
              <a:rPr lang="en-US" sz="1800" dirty="0"/>
              <a:t>, Bristol-Myers Squibb Company, Celgene Corporation, Clovis Oncology, CTI </a:t>
            </a:r>
            <a:r>
              <a:rPr lang="en-US" sz="1800" dirty="0" err="1"/>
              <a:t>BioPharma</a:t>
            </a:r>
            <a:r>
              <a:rPr lang="en-US" sz="1800" dirty="0"/>
              <a:t> Corp, </a:t>
            </a:r>
            <a:r>
              <a:rPr lang="en-US" sz="1800" dirty="0" err="1"/>
              <a:t>Dendreon</a:t>
            </a:r>
            <a:r>
              <a:rPr lang="en-US" sz="1800" dirty="0"/>
              <a:t> Pharmaceuticals </a:t>
            </a:r>
            <a:r>
              <a:rPr lang="en-US" sz="1800" dirty="0" err="1"/>
              <a:t>Inc</a:t>
            </a:r>
            <a:r>
              <a:rPr lang="en-US" sz="1800" dirty="0"/>
              <a:t>, Eisai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Exelixis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Foundation Medicine, Genentech, Genomic Health </a:t>
            </a:r>
            <a:r>
              <a:rPr lang="en-US" sz="1800" dirty="0" err="1"/>
              <a:t>Inc</a:t>
            </a:r>
            <a:r>
              <a:rPr lang="en-US" sz="1800" dirty="0"/>
              <a:t>, Gilead Sciences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Halozyme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ImmunoGen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Incyte</a:t>
            </a:r>
            <a:r>
              <a:rPr lang="en-US" sz="1800" dirty="0"/>
              <a:t> Corporation, Infinity Pharmaceuticals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Ipsen</a:t>
            </a:r>
            <a:r>
              <a:rPr lang="en-US" sz="1800" dirty="0"/>
              <a:t> Biopharmaceuticals </a:t>
            </a:r>
            <a:r>
              <a:rPr lang="en-US" sz="1800" dirty="0" err="1"/>
              <a:t>Inc</a:t>
            </a:r>
            <a:r>
              <a:rPr lang="en-US" sz="1800" dirty="0"/>
              <a:t>, Janssen Biotech </a:t>
            </a:r>
            <a:r>
              <a:rPr lang="en-US" sz="1800" dirty="0" err="1"/>
              <a:t>Inc</a:t>
            </a:r>
            <a:r>
              <a:rPr lang="en-US" sz="1800" dirty="0"/>
              <a:t>, administered by Janssen Scientific Affairs LLC, Jazz Pharmaceuticals </a:t>
            </a:r>
            <a:r>
              <a:rPr lang="en-US" sz="1800" dirty="0" err="1"/>
              <a:t>Inc</a:t>
            </a:r>
            <a:r>
              <a:rPr lang="en-US" sz="1800" dirty="0"/>
              <a:t>, Kite Pharma </a:t>
            </a:r>
            <a:r>
              <a:rPr lang="en-US" sz="1800" dirty="0" err="1"/>
              <a:t>Inc</a:t>
            </a:r>
            <a:r>
              <a:rPr lang="en-US" sz="1800" dirty="0"/>
              <a:t>, Lexicon Pharmaceuticals </a:t>
            </a:r>
            <a:r>
              <a:rPr lang="en-US" sz="1800" dirty="0" err="1"/>
              <a:t>Inc</a:t>
            </a:r>
            <a:r>
              <a:rPr lang="en-US" sz="1800" dirty="0"/>
              <a:t>, Lilly, </a:t>
            </a:r>
            <a:r>
              <a:rPr lang="en-US" sz="1800" dirty="0" err="1"/>
              <a:t>Medivation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a Pfizer Company, Merck, Merrimack Pharmaceuticals </a:t>
            </a:r>
            <a:r>
              <a:rPr lang="en-US" sz="1800" dirty="0" err="1"/>
              <a:t>Inc</a:t>
            </a:r>
            <a:r>
              <a:rPr lang="en-US" sz="1800" dirty="0"/>
              <a:t>, Myriad Genetic Laboratories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NanoString</a:t>
            </a:r>
            <a:r>
              <a:rPr lang="en-US" sz="1800" dirty="0"/>
              <a:t> Technologies, </a:t>
            </a:r>
            <a:r>
              <a:rPr lang="en-US" sz="1800" dirty="0" err="1"/>
              <a:t>Natera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Novartis, </a:t>
            </a:r>
            <a:r>
              <a:rPr lang="en-US" sz="1800" dirty="0" err="1"/>
              <a:t>Novocure</a:t>
            </a:r>
            <a:r>
              <a:rPr lang="en-US" sz="1800" dirty="0"/>
              <a:t>, Onyx Pharmaceuticals, an Amgen subsidiary, Pfizer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Pharmacyclics</a:t>
            </a:r>
            <a:r>
              <a:rPr lang="en-US" sz="1800" dirty="0"/>
              <a:t> LLC, an AbbVie Company, Prometheus Laboratories </a:t>
            </a:r>
            <a:r>
              <a:rPr lang="en-US" sz="1800" dirty="0" err="1"/>
              <a:t>Inc</a:t>
            </a:r>
            <a:r>
              <a:rPr lang="en-US" sz="1800" dirty="0"/>
              <a:t>, Puma Biotechnology </a:t>
            </a:r>
            <a:r>
              <a:rPr lang="en-US" sz="1800" dirty="0" err="1"/>
              <a:t>Inc</a:t>
            </a:r>
            <a:r>
              <a:rPr lang="en-US" sz="1800" dirty="0"/>
              <a:t>, Regeneron Pharmaceuticals </a:t>
            </a:r>
            <a:r>
              <a:rPr lang="en-US" sz="1800" dirty="0" err="1"/>
              <a:t>Inc</a:t>
            </a:r>
            <a:r>
              <a:rPr lang="en-US" sz="1800" dirty="0"/>
              <a:t>, Sanofi Genzyme, Seattle Genetics, Sigma-Tau Pharmaceuticals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Sirtex</a:t>
            </a:r>
            <a:r>
              <a:rPr lang="en-US" sz="1800" dirty="0"/>
              <a:t> Medical Ltd, Spectrum Pharmaceuticals </a:t>
            </a:r>
            <a:r>
              <a:rPr lang="en-US" sz="1800" dirty="0" err="1"/>
              <a:t>Inc</a:t>
            </a:r>
            <a:r>
              <a:rPr lang="en-US" sz="1800" dirty="0"/>
              <a:t>, Taiho Oncology </a:t>
            </a:r>
            <a:r>
              <a:rPr lang="en-US" sz="1800" dirty="0" err="1"/>
              <a:t>Inc</a:t>
            </a:r>
            <a:r>
              <a:rPr lang="en-US" sz="1800" dirty="0"/>
              <a:t>, Takeda Oncology, </a:t>
            </a:r>
            <a:r>
              <a:rPr lang="en-US" sz="1800" dirty="0" err="1"/>
              <a:t>Tesaro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, </a:t>
            </a:r>
            <a:r>
              <a:rPr lang="en-US" sz="1800" dirty="0" err="1"/>
              <a:t>Teva</a:t>
            </a:r>
            <a:r>
              <a:rPr lang="en-US" sz="1800" dirty="0"/>
              <a:t> Oncology and Tokai Pharmaceuticals Inc.</a:t>
            </a:r>
          </a:p>
        </p:txBody>
      </p:sp>
    </p:spTree>
    <p:extLst>
      <p:ext uri="{BB962C8B-B14F-4D97-AF65-F5344CB8AC3E}">
        <p14:creationId xmlns:p14="http://schemas.microsoft.com/office/powerpoint/2010/main" val="1108091121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914639" y="0"/>
            <a:ext cx="10362724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>Agenda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92093"/>
              </p:ext>
            </p:extLst>
          </p:nvPr>
        </p:nvGraphicFramePr>
        <p:xfrm>
          <a:off x="914638" y="1447800"/>
          <a:ext cx="10515361" cy="4191000"/>
        </p:xfrm>
        <a:graphic>
          <a:graphicData uri="http://schemas.openxmlformats.org/drawingml/2006/table">
            <a:tbl>
              <a:tblPr/>
              <a:tblGrid>
                <a:gridCol w="105153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1 – 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Biomarker Assessment for Patients with Chronic Lymphocytic Leukemia</a:t>
                      </a:r>
                      <a:r>
                        <a:rPr kumimoji="0" lang="is-I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(CLL)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— </a:t>
                      </a:r>
                      <a:r>
                        <a:rPr kumimoji="0" lang="en-US" sz="23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3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Davids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2</a:t>
                      </a:r>
                      <a:r>
                        <a:rPr kumimoji="0" lang="mr-IN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– 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Biological and Clinical Considerations in the Treatment of Newly Diagnosed CLL — Prof </a:t>
                      </a:r>
                      <a:r>
                        <a:rPr kumimoji="0" lang="en-US" sz="23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Gribben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3 – 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Contemporary Management of Relapsed/Refractory CLL — </a:t>
                      </a:r>
                      <a:b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</a:br>
                      <a:r>
                        <a:rPr kumimoji="0" lang="en-US" sz="23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Friedberg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Module 4 –</a:t>
                      </a: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EFC53D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Novel Agents and Strategies Under Investigation in CLL — </a:t>
                      </a:r>
                      <a:b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</a:br>
                      <a:r>
                        <a:rPr kumimoji="0" lang="en-US" sz="23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Dr</a:t>
                      </a:r>
                      <a:r>
                        <a:rPr kumimoji="0" lang="en-US" sz="23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0" charset="-52"/>
                          <a:ea typeface="ヒラギノ角ゴ Pro W3" pitchFamily="-110" charset="-128"/>
                          <a:cs typeface="ヒラギノ角ゴ Pro W3" pitchFamily="-110" charset="-128"/>
                        </a:rPr>
                        <a:t> Kipps </a:t>
                      </a:r>
                    </a:p>
                  </a:txBody>
                  <a:tcPr marT="45715" marB="4571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51983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Chronic Lymphocytic Leukemia Survey Respondents (N = 24)</a:t>
            </a:r>
          </a:p>
        </p:txBody>
      </p:sp>
      <p:sp>
        <p:nvSpPr>
          <p:cNvPr id="3" name="Title 13"/>
          <p:cNvSpPr>
            <a:spLocks/>
          </p:cNvSpPr>
          <p:nvPr/>
        </p:nvSpPr>
        <p:spPr bwMode="auto">
          <a:xfrm>
            <a:off x="320565" y="6211614"/>
            <a:ext cx="7772400" cy="646386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ヒラギノ角ゴ Pro W3" charset="-128"/>
                <a:cs typeface=""/>
              </a:rPr>
              <a:t>N = 24 investigators</a:t>
            </a:r>
          </a:p>
        </p:txBody>
      </p:sp>
      <p:sp>
        <p:nvSpPr>
          <p:cNvPr id="4" name="Title 6"/>
          <p:cNvSpPr txBox="1">
            <a:spLocks/>
          </p:cNvSpPr>
          <p:nvPr/>
        </p:nvSpPr>
        <p:spPr bwMode="auto">
          <a:xfrm>
            <a:off x="903890" y="1447800"/>
            <a:ext cx="10258096" cy="487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1pPr>
            <a:lvl2pPr marL="37931725" indent="-37474525"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2pPr>
            <a:lvl3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3pPr>
            <a:lvl4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4pPr>
            <a:lvl5pPr eaLnBrk="0" hangingPunct="0"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 baseline="-25000">
                <a:solidFill>
                  <a:schemeClr val="tx1"/>
                </a:solidFill>
                <a:latin typeface="Times" charset="0"/>
                <a:ea typeface="MS PGothic" pitchFamily="34" charset="-128"/>
              </a:defRPr>
            </a:lvl9pPr>
          </a:lstStyle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Jeremy S Abramson,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John N Allan,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Nancy Bartlett,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Bruce 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Cheson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Matthew S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Davids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MMSc</a:t>
            </a:r>
            <a:endParaRPr lang="en-US" altLang="en-US" sz="2000" b="0" baseline="0" dirty="0">
              <a:solidFill>
                <a:srgbClr val="FFFFFF"/>
              </a:solidFill>
              <a:latin typeface="Arial" pitchFamily="34" charset="0"/>
              <a:cs typeface=""/>
            </a:endParaRP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Kieron M Dunleavy,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Andreas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Engert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Richard I Fisher,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Jonathan W Friedberg,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MMSc</a:t>
            </a:r>
            <a:endParaRPr lang="en-US" altLang="en-US" sz="2000" b="0" baseline="0" dirty="0">
              <a:solidFill>
                <a:srgbClr val="FFFFFF"/>
              </a:solidFill>
              <a:latin typeface="Arial" pitchFamily="34" charset="0"/>
              <a:cs typeface=""/>
            </a:endParaRP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John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Gribben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DSc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Brad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Kahl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Thomas Kipps, MD, PhD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Ann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LaCasce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John P Leonard,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Craig H Moskowitz,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Loretta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Nastoupil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Barbara Pro,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Laurie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Sehn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Jeff Sharman,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Mitchell R Smith, MD, PhD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Sonali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 M Smith,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Julie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Vose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MBA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Michael E Williams, MD</a:t>
            </a:r>
          </a:p>
          <a:p>
            <a:pPr marL="465138" indent="-454025" eaLnBrk="1" fontAlgn="auto" hangingPunct="1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Andrew D </a:t>
            </a:r>
            <a:r>
              <a:rPr lang="en-US" altLang="en-US" sz="2000" b="0" baseline="0" dirty="0" err="1">
                <a:solidFill>
                  <a:srgbClr val="FFFFFF"/>
                </a:solidFill>
                <a:latin typeface="Arial" pitchFamily="34" charset="0"/>
                <a:cs typeface=""/>
              </a:rPr>
              <a:t>Zelenetz</a:t>
            </a:r>
            <a:r>
              <a:rPr lang="en-US" altLang="en-US" sz="2000" b="0" baseline="0" dirty="0">
                <a:solidFill>
                  <a:srgbClr val="FFFFFF"/>
                </a:solidFill>
                <a:latin typeface="Arial" pitchFamily="34" charset="0"/>
                <a:cs typeface=""/>
              </a:rPr>
              <a:t>, MD, PhD</a:t>
            </a:r>
          </a:p>
        </p:txBody>
      </p:sp>
    </p:spTree>
    <p:extLst>
      <p:ext uri="{BB962C8B-B14F-4D97-AF65-F5344CB8AC3E}">
        <p14:creationId xmlns:p14="http://schemas.microsoft.com/office/powerpoint/2010/main" val="1043297346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“How I Treat”</a:t>
            </a:r>
            <a:br>
              <a:rPr lang="en-US" dirty="0"/>
            </a:br>
            <a:r>
              <a:rPr lang="en-US" dirty="0"/>
              <a:t> The Journal </a:t>
            </a:r>
            <a:r>
              <a:rPr lang="en-US" i="1" dirty="0"/>
              <a:t>Blood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5181600"/>
          </a:xfrm>
        </p:spPr>
        <p:txBody>
          <a:bodyPr numCol="2" spcCol="365760">
            <a:no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and when I do allogeneic transplant in CLL</a:t>
            </a:r>
            <a:r>
              <a:rPr lang="en-US" sz="1500" b="1" dirty="0">
                <a:solidFill>
                  <a:srgbClr val="FFFF00"/>
                </a:solidFill>
              </a:rPr>
              <a:t> 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John G </a:t>
            </a:r>
            <a:r>
              <a:rPr lang="en-US" sz="1500" dirty="0" err="1"/>
              <a:t>Gribben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2018;132:31-9.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CLL patients with </a:t>
            </a:r>
            <a:r>
              <a:rPr lang="en-US" sz="1500" b="1" dirty="0" err="1">
                <a:solidFill>
                  <a:srgbClr val="ACDCEC"/>
                </a:solidFill>
              </a:rPr>
              <a:t>ibrutinib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Jennifer R Brown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2018;131:379-86.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manage </a:t>
            </a:r>
            <a:r>
              <a:rPr lang="en-US" sz="1500" b="1" dirty="0" err="1">
                <a:solidFill>
                  <a:srgbClr val="ACDCEC"/>
                </a:solidFill>
              </a:rPr>
              <a:t>ibrutinib</a:t>
            </a:r>
            <a:r>
              <a:rPr lang="en-US" sz="1500" b="1" dirty="0">
                <a:solidFill>
                  <a:srgbClr val="ACDCEC"/>
                </a:solidFill>
              </a:rPr>
              <a:t>-refractory chronic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b="1" dirty="0">
                <a:solidFill>
                  <a:schemeClr val="accent1"/>
                </a:solidFill>
              </a:rPr>
              <a:t>lymphocytic leukemia 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Jennifer A </a:t>
            </a:r>
            <a:r>
              <a:rPr lang="en-US" sz="1500" dirty="0" err="1"/>
              <a:t>Woyach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2017;129:1270-4.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we treat Richter syndrome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Sameer A Parikh, Neil E Kay and Tait D </a:t>
            </a:r>
            <a:r>
              <a:rPr lang="en-US" sz="1500" dirty="0" err="1"/>
              <a:t>Shanafelt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2014;123:1647-57.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mantle cell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Michele </a:t>
            </a:r>
            <a:r>
              <a:rPr lang="en-US" sz="1500" dirty="0" err="1"/>
              <a:t>Ghielmini</a:t>
            </a:r>
            <a:r>
              <a:rPr lang="en-US" sz="1500" dirty="0"/>
              <a:t> and Emanuele </a:t>
            </a:r>
            <a:r>
              <a:rPr lang="en-US" sz="1500" dirty="0" err="1"/>
              <a:t>Zucca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2009;114:1469-76.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patients with aggressive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lymphoma at high risk of CNS relapse </a:t>
            </a:r>
          </a:p>
          <a:p>
            <a:pPr marL="0" indent="0">
              <a:buNone/>
            </a:pPr>
            <a:r>
              <a:rPr lang="en-US" sz="1500" dirty="0"/>
              <a:t>Collin K Chin and Chan Yoon </a:t>
            </a:r>
            <a:r>
              <a:rPr lang="en-US" sz="1500" dirty="0" err="1"/>
              <a:t>Cheah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2017;130:867-74.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double-hit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Jonathan W Friedberg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2017;130:590-6.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relapsed classical Hodgkin lymphoma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after autologous stem cell transplant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 err="1"/>
              <a:t>Lapo</a:t>
            </a:r>
            <a:r>
              <a:rPr lang="en-US" sz="1500" dirty="0"/>
              <a:t> </a:t>
            </a:r>
            <a:r>
              <a:rPr lang="en-US" sz="1500" dirty="0" err="1"/>
              <a:t>Alinari</a:t>
            </a:r>
            <a:r>
              <a:rPr lang="en-US" sz="1500" dirty="0"/>
              <a:t> and Kristie A Blum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2016;127:287-95.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advanced classical Hodgkin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Peter Johnson and Hayley McKenzie</a:t>
            </a:r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2015;125:1717-23. </a:t>
            </a:r>
          </a:p>
        </p:txBody>
      </p:sp>
    </p:spTree>
    <p:extLst>
      <p:ext uri="{BB962C8B-B14F-4D97-AF65-F5344CB8AC3E}">
        <p14:creationId xmlns:p14="http://schemas.microsoft.com/office/powerpoint/2010/main" val="109053959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“How I Treat”</a:t>
            </a:r>
            <a:br>
              <a:rPr lang="en-US" dirty="0"/>
            </a:br>
            <a:r>
              <a:rPr lang="en-US" dirty="0"/>
              <a:t> The Journal </a:t>
            </a:r>
            <a:r>
              <a:rPr lang="en-US" i="1" dirty="0"/>
              <a:t>Blood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numCol="2" spcCol="365760">
            <a:no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nodular lymphocyte predominant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Hodgkin lymphoma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 err="1"/>
              <a:t>Ranjana</a:t>
            </a:r>
            <a:r>
              <a:rPr lang="en-US" sz="1500" dirty="0"/>
              <a:t> H </a:t>
            </a:r>
            <a:r>
              <a:rPr lang="en-US" sz="1500" dirty="0" err="1"/>
              <a:t>Advani</a:t>
            </a:r>
            <a:r>
              <a:rPr lang="en-US" sz="1500" dirty="0"/>
              <a:t> and Richard T Hoppe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2013;122:4182-8.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relapsed and refractory Hodgkin lymphoma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John </a:t>
            </a:r>
            <a:r>
              <a:rPr lang="en-US" sz="1500" dirty="0" err="1"/>
              <a:t>Kuruvilla</a:t>
            </a:r>
            <a:r>
              <a:rPr lang="en-US" sz="1500" dirty="0"/>
              <a:t>, Armand Keating and Michael Crump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2011;117:4208-17.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elderly patients with diffuse </a:t>
            </a:r>
            <a:br>
              <a:rPr lang="en-US" sz="1500" b="1" dirty="0">
                <a:solidFill>
                  <a:srgbClr val="ACDCEC"/>
                </a:solidFill>
              </a:rPr>
            </a:br>
            <a:r>
              <a:rPr lang="en-US" sz="1500" b="1" dirty="0">
                <a:solidFill>
                  <a:srgbClr val="ACDCEC"/>
                </a:solidFill>
              </a:rPr>
              <a:t>large B-cell lymphoma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Michael </a:t>
            </a:r>
            <a:r>
              <a:rPr lang="en-US" sz="1500" dirty="0" err="1"/>
              <a:t>Pfreundschuh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2010;116:5103-10. 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</a:t>
            </a:r>
            <a:r>
              <a:rPr lang="en-US" sz="1500" b="1" dirty="0" err="1">
                <a:solidFill>
                  <a:srgbClr val="ACDCEC"/>
                </a:solidFill>
              </a:rPr>
              <a:t>Burkitt</a:t>
            </a:r>
            <a:r>
              <a:rPr lang="en-US" sz="1500" b="1" dirty="0">
                <a:solidFill>
                  <a:srgbClr val="ACDCEC"/>
                </a:solidFill>
              </a:rPr>
              <a:t> lymphoma in adults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Caron Jacobson and Ann </a:t>
            </a:r>
            <a:r>
              <a:rPr lang="en-US" sz="1500" dirty="0" err="1"/>
              <a:t>LaCasce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2014;124:2913-20.</a:t>
            </a:r>
          </a:p>
          <a:p>
            <a:pPr marL="0" indent="0">
              <a:buNone/>
            </a:pPr>
            <a:endParaRPr lang="en-US" sz="1500" b="1" dirty="0">
              <a:solidFill>
                <a:srgbClr val="ACDCEC"/>
              </a:solidFill>
            </a:endParaRPr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the peripheral T-cell lymphomas</a:t>
            </a:r>
            <a:r>
              <a:rPr lang="en-US" sz="1500" dirty="0"/>
              <a:t> </a:t>
            </a:r>
            <a:br>
              <a:rPr lang="en-US" sz="1500" dirty="0"/>
            </a:br>
            <a:r>
              <a:rPr lang="en-US" sz="1500" dirty="0"/>
              <a:t>Alison </a:t>
            </a:r>
            <a:r>
              <a:rPr lang="en-US" sz="1500" dirty="0" smtClean="0"/>
              <a:t>J </a:t>
            </a:r>
            <a:r>
              <a:rPr lang="en-US" sz="1500" dirty="0"/>
              <a:t>Moskowitz, Matthew </a:t>
            </a:r>
            <a:r>
              <a:rPr lang="en-US" sz="1500" dirty="0" smtClean="0"/>
              <a:t>A </a:t>
            </a:r>
            <a:r>
              <a:rPr lang="en-US" sz="1500" dirty="0" err="1"/>
              <a:t>Lunning</a:t>
            </a:r>
            <a:r>
              <a:rPr lang="en-US" sz="1500" dirty="0"/>
              <a:t> and </a:t>
            </a:r>
            <a:br>
              <a:rPr lang="en-US" sz="1500" dirty="0"/>
            </a:br>
            <a:r>
              <a:rPr lang="en-US" sz="1500" dirty="0"/>
              <a:t>Steven </a:t>
            </a:r>
            <a:r>
              <a:rPr lang="en-US" sz="1500" dirty="0" smtClean="0"/>
              <a:t>M </a:t>
            </a:r>
            <a:r>
              <a:rPr lang="en-US" sz="1500" dirty="0"/>
              <a:t>Horwitz</a:t>
            </a:r>
            <a:br>
              <a:rPr lang="en-US" sz="1500" dirty="0"/>
            </a:br>
            <a:r>
              <a:rPr lang="en-US" sz="1500" i="1" dirty="0"/>
              <a:t>Blood</a:t>
            </a:r>
            <a:r>
              <a:rPr lang="en-US" sz="1500" dirty="0"/>
              <a:t> 2014 </a:t>
            </a:r>
            <a:r>
              <a:rPr lang="en-US" sz="1500" dirty="0" smtClean="0"/>
              <a:t>123:2636-2644.</a:t>
            </a: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b="1" dirty="0">
                <a:solidFill>
                  <a:srgbClr val="ACDCEC"/>
                </a:solidFill>
              </a:rPr>
              <a:t>How I treat CNS lymphomas</a:t>
            </a:r>
            <a:r>
              <a:rPr lang="en-US" sz="1500" dirty="0">
                <a:solidFill>
                  <a:srgbClr val="ACDCEC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500" dirty="0"/>
              <a:t>James L Rubenstein, Neel K Gupta, Gabriel N Mannis, Amanda K </a:t>
            </a:r>
            <a:r>
              <a:rPr lang="en-US" sz="1500" dirty="0" err="1"/>
              <a:t>LaMarre</a:t>
            </a:r>
            <a:r>
              <a:rPr lang="en-US" sz="1500" dirty="0"/>
              <a:t> and Patrick </a:t>
            </a:r>
            <a:r>
              <a:rPr lang="en-US" sz="1500" dirty="0" err="1"/>
              <a:t>Treseler</a:t>
            </a:r>
            <a:endParaRPr lang="en-US" sz="1500" dirty="0"/>
          </a:p>
          <a:p>
            <a:pPr marL="0" indent="0">
              <a:buNone/>
            </a:pPr>
            <a:r>
              <a:rPr lang="en-US" sz="1500" i="1" dirty="0"/>
              <a:t>Blood</a:t>
            </a:r>
            <a:r>
              <a:rPr lang="en-US" sz="1500" dirty="0"/>
              <a:t> 2013;122:2318-30. </a:t>
            </a:r>
          </a:p>
          <a:p>
            <a:pPr marL="0" indent="0">
              <a:buNone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073496053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85-year-old frail patient with advanced-stage symptomatic HL is not a candidate for aggressive chemotherapy but is seeking active treatment. Regulatory and reimbursement issues aside, what would you recommend? </a:t>
            </a:r>
          </a:p>
        </p:txBody>
      </p:sp>
      <p:sp>
        <p:nvSpPr>
          <p:cNvPr id="225" name="Text Box 9"/>
          <p:cNvSpPr txBox="1">
            <a:spLocks noChangeArrowheads="1"/>
          </p:cNvSpPr>
          <p:nvPr/>
        </p:nvSpPr>
        <p:spPr bwMode="auto">
          <a:xfrm>
            <a:off x="8171244" y="1778945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9</a:t>
            </a:r>
            <a:endParaRPr lang="en-US" sz="1800" b="1" dirty="0">
              <a:solidFill>
                <a:srgbClr val="FFFFFF"/>
              </a:solidFill>
              <a:latin typeface="Arial"/>
              <a:ea typeface="Arial" charset="0"/>
              <a:cs typeface="Arial" charset="0"/>
            </a:endParaRPr>
          </a:p>
        </p:txBody>
      </p:sp>
      <p:pic>
        <p:nvPicPr>
          <p:cNvPr id="233" name="Picture 232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2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4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2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16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9" name="Picture 238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16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" name="TextBox 253"/>
          <p:cNvSpPr txBox="1"/>
          <p:nvPr/>
        </p:nvSpPr>
        <p:spPr>
          <a:xfrm>
            <a:off x="161281" y="6423951"/>
            <a:ext cx="2340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FF"/>
                </a:solidFill>
                <a:latin typeface="Arial"/>
                <a:ea typeface="ＭＳ Ｐゴシック"/>
                <a:cs typeface="ＭＳ Ｐゴシック"/>
              </a:rPr>
              <a:t>N = 24 investigators</a:t>
            </a:r>
            <a:endParaRPr lang="mr-IN" sz="1600" dirty="0">
              <a:solidFill>
                <a:srgbClr val="FFFFFF"/>
              </a:solidFill>
              <a:latin typeface="Arial"/>
              <a:ea typeface="Arial" charset="0"/>
              <a:cs typeface="Arial" charset="0"/>
            </a:endParaRPr>
          </a:p>
        </p:txBody>
      </p:sp>
      <p:pic>
        <p:nvPicPr>
          <p:cNvPr id="33" name="Picture 32" descr="Square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2" y="3269821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0" y="403258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" descr="Square-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772" y="4812341"/>
            <a:ext cx="395560" cy="39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444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41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240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 descr="Square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637" y="2490067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52" descr="Square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16" y="3269821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 descr="Square-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444" y="3269821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14" y="403258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" descr="Square-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97" y="4032587"/>
            <a:ext cx="407039" cy="40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175" y="5570983"/>
            <a:ext cx="386463" cy="384511"/>
          </a:xfrm>
          <a:prstGeom prst="rect">
            <a:avLst/>
          </a:prstGeom>
        </p:spPr>
      </p:pic>
      <p:pic>
        <p:nvPicPr>
          <p:cNvPr id="52" name="Picture 51" descr="Squar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397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50" descr="Square-1.png">
            <a:extLst>
              <a:ext uri="{FF2B5EF4-FFF2-40B4-BE49-F238E27FC236}">
                <a16:creationId xmlns:a16="http://schemas.microsoft.com/office/drawing/2014/main" xmlns="" id="{A5F1F25E-1038-F846-AB3A-0F5344DEA4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41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65" descr="Square-1.png">
            <a:extLst>
              <a:ext uri="{FF2B5EF4-FFF2-40B4-BE49-F238E27FC236}">
                <a16:creationId xmlns:a16="http://schemas.microsoft.com/office/drawing/2014/main" xmlns="" id="{EF274A77-0DF5-B543-82FE-99308E9D8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285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 descr="Square-1.png">
            <a:extLst>
              <a:ext uri="{FF2B5EF4-FFF2-40B4-BE49-F238E27FC236}">
                <a16:creationId xmlns:a16="http://schemas.microsoft.com/office/drawing/2014/main" xmlns="" id="{DA98B6B5-A840-2B4B-BC5B-A7D5F219D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913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70" descr="Square-1.png">
            <a:extLst>
              <a:ext uri="{FF2B5EF4-FFF2-40B4-BE49-F238E27FC236}">
                <a16:creationId xmlns:a16="http://schemas.microsoft.com/office/drawing/2014/main" xmlns="" id="{9A848E67-6123-0746-975D-7165FABA1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36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Text Box 9">
            <a:extLst>
              <a:ext uri="{FF2B5EF4-FFF2-40B4-BE49-F238E27FC236}">
                <a16:creationId xmlns:a16="http://schemas.microsoft.com/office/drawing/2014/main" xmlns="" id="{9677716C-57F6-BD4F-A5FF-A845D0DCF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754" y="2545180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174" name="Text Box 9">
            <a:extLst>
              <a:ext uri="{FF2B5EF4-FFF2-40B4-BE49-F238E27FC236}">
                <a16:creationId xmlns:a16="http://schemas.microsoft.com/office/drawing/2014/main" xmlns="" id="{156CC93D-D158-A647-8FD0-CAA72AE1B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8354" y="3328468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75" name="Text Box 9">
            <a:extLst>
              <a:ext uri="{FF2B5EF4-FFF2-40B4-BE49-F238E27FC236}">
                <a16:creationId xmlns:a16="http://schemas.microsoft.com/office/drawing/2014/main" xmlns="" id="{3EEA4AEC-DE08-7A4E-AEDC-1C931405E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8354" y="4077769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76" name="Text Box 9">
            <a:extLst>
              <a:ext uri="{FF2B5EF4-FFF2-40B4-BE49-F238E27FC236}">
                <a16:creationId xmlns:a16="http://schemas.microsoft.com/office/drawing/2014/main" xmlns="" id="{A3A0CEAF-0478-6E44-B5CA-06A11F4ED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6428" y="4852471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7" name="Text Box 9">
            <a:extLst>
              <a:ext uri="{FF2B5EF4-FFF2-40B4-BE49-F238E27FC236}">
                <a16:creationId xmlns:a16="http://schemas.microsoft.com/office/drawing/2014/main" xmlns="" id="{92D0C144-99FB-2D42-A0F1-34D46E214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8373" y="5610239"/>
            <a:ext cx="41116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48" name="Text Box 4">
            <a:extLst>
              <a:ext uri="{FF2B5EF4-FFF2-40B4-BE49-F238E27FC236}">
                <a16:creationId xmlns:a16="http://schemas.microsoft.com/office/drawing/2014/main" xmlns="" id="{A6104B87-C8FB-0F46-9E9A-3E7045C8E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481" y="1761585"/>
            <a:ext cx="2853623" cy="27305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Brentuximab 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vedotin</a:t>
            </a:r>
          </a:p>
        </p:txBody>
      </p:sp>
      <p:sp>
        <p:nvSpPr>
          <p:cNvPr id="149" name="Text Box 4">
            <a:extLst>
              <a:ext uri="{FF2B5EF4-FFF2-40B4-BE49-F238E27FC236}">
                <a16:creationId xmlns:a16="http://schemas.microsoft.com/office/drawing/2014/main" xmlns="" id="{09C70462-A3B6-3142-A053-03A0110F2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481" y="2544235"/>
            <a:ext cx="2853623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Brentuximab vedotin/DTIC</a:t>
            </a:r>
          </a:p>
        </p:txBody>
      </p:sp>
      <p:sp>
        <p:nvSpPr>
          <p:cNvPr id="150" name="Text Box 4">
            <a:extLst>
              <a:ext uri="{FF2B5EF4-FFF2-40B4-BE49-F238E27FC236}">
                <a16:creationId xmlns:a16="http://schemas.microsoft.com/office/drawing/2014/main" xmlns="" id="{76BA6D06-771A-E947-877E-78E2CE935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1" y="3349290"/>
            <a:ext cx="3014903" cy="25222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Brentuximab vedotin + 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anti-PD-1/PD-L1 antibody</a:t>
            </a:r>
          </a:p>
        </p:txBody>
      </p:sp>
      <p:sp>
        <p:nvSpPr>
          <p:cNvPr id="151" name="Text Box 4">
            <a:extLst>
              <a:ext uri="{FF2B5EF4-FFF2-40B4-BE49-F238E27FC236}">
                <a16:creationId xmlns:a16="http://schemas.microsoft.com/office/drawing/2014/main" xmlns="" id="{8A3B7A5D-8DEA-E648-84F5-CD16311B1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482" y="4074232"/>
            <a:ext cx="2853623" cy="31509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Anti-PD-1/</a:t>
            </a:r>
            <a:b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</a:b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PD-L1 antibody</a:t>
            </a:r>
          </a:p>
        </p:txBody>
      </p:sp>
      <p:sp>
        <p:nvSpPr>
          <p:cNvPr id="152" name="Text Box 4">
            <a:extLst>
              <a:ext uri="{FF2B5EF4-FFF2-40B4-BE49-F238E27FC236}">
                <a16:creationId xmlns:a16="http://schemas.microsoft.com/office/drawing/2014/main" xmlns="" id="{57D86598-069B-2A40-A345-D17F9170E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482" y="5603591"/>
            <a:ext cx="2853621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Sequential </a:t>
            </a:r>
            <a:r>
              <a:rPr lang="en-US" sz="1800" b="1" dirty="0" err="1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brentuximab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lang="en-US" sz="1800" b="1" dirty="0" err="1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vedotin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AVD</a:t>
            </a:r>
          </a:p>
        </p:txBody>
      </p:sp>
      <p:sp>
        <p:nvSpPr>
          <p:cNvPr id="153" name="Text Box 4">
            <a:extLst>
              <a:ext uri="{FF2B5EF4-FFF2-40B4-BE49-F238E27FC236}">
                <a16:creationId xmlns:a16="http://schemas.microsoft.com/office/drawing/2014/main" xmlns="" id="{31DDFB88-6AAE-FA47-9410-CD2916CC3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9482" y="4841857"/>
            <a:ext cx="2853621" cy="29427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r" defTabSz="914377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srgbClr val="FFFFFF"/>
                </a:solidFill>
                <a:latin typeface="Arial"/>
                <a:ea typeface="Arial" charset="0"/>
                <a:cs typeface="Arial" charset="0"/>
              </a:rPr>
              <a:t>Other chemotherapy</a:t>
            </a:r>
          </a:p>
        </p:txBody>
      </p:sp>
      <p:pic>
        <p:nvPicPr>
          <p:cNvPr id="39" name="Picture 38" descr="Square-1.png">
            <a:extLst>
              <a:ext uri="{FF2B5EF4-FFF2-40B4-BE49-F238E27FC236}">
                <a16:creationId xmlns:a16="http://schemas.microsoft.com/office/drawing/2014/main" xmlns="" id="{DA98B6B5-A840-2B4B-BC5B-A7D5F219D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169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 descr="Square-1.png">
            <a:extLst>
              <a:ext uri="{FF2B5EF4-FFF2-40B4-BE49-F238E27FC236}">
                <a16:creationId xmlns:a16="http://schemas.microsoft.com/office/drawing/2014/main" xmlns="" id="{9A848E67-6123-0746-975D-7165FABA1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292" y="1709889"/>
            <a:ext cx="411163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6" descr="Square-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293" y="4812341"/>
            <a:ext cx="395560" cy="39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83209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32364" y="5703888"/>
            <a:ext cx="232727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Aft>
                <a:spcPct val="20000"/>
              </a:spcAft>
              <a:buClr>
                <a:srgbClr val="000000"/>
              </a:buClr>
              <a:buSzPct val="80000"/>
              <a:buFont typeface="Wingdings" charset="2"/>
              <a:buNone/>
            </a:pPr>
            <a:r>
              <a:rPr lang="en-US" altLang="x-none" sz="2000" b="1">
                <a:solidFill>
                  <a:srgbClr val="EFC53D"/>
                </a:solidFill>
              </a:rPr>
              <a:t>Moderator</a:t>
            </a:r>
            <a:r>
              <a:rPr lang="en-US" altLang="x-none" sz="1800" b="1">
                <a:solidFill>
                  <a:srgbClr val="FFFFFF"/>
                </a:solidFill>
              </a:rPr>
              <a:t/>
            </a:r>
            <a:br>
              <a:rPr lang="en-US" altLang="x-none" sz="1800" b="1">
                <a:solidFill>
                  <a:srgbClr val="FFFFFF"/>
                </a:solidFill>
              </a:rPr>
            </a:br>
            <a:r>
              <a:rPr lang="en-US" altLang="x-none" sz="1800" b="1">
                <a:solidFill>
                  <a:srgbClr val="FFFFFF"/>
                </a:solidFill>
              </a:rPr>
              <a:t>Neil Love, MD</a:t>
            </a:r>
            <a:endParaRPr lang="en-US" altLang="x-none" sz="2000" b="1">
              <a:solidFill>
                <a:srgbClr val="FFFFFF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524500" y="4284663"/>
            <a:ext cx="11528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 b="1">
                <a:solidFill>
                  <a:srgbClr val="EFC53D"/>
                </a:solidFill>
              </a:rPr>
              <a:t>Faculty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09600" y="144464"/>
            <a:ext cx="10972800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Dissecting the Decision: </a:t>
            </a:r>
            <a:br>
              <a:rPr lang="en-US" sz="3200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Documenting and Discussing the Clinical Practice Patterns of Hematologic Oncology Investigators </a:t>
            </a:r>
            <a:b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sz="3200" b="1" dirty="0">
                <a:solidFill>
                  <a:srgbClr val="EFC53D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in the Management of Mantle Cell Lymphoma</a:t>
            </a:r>
            <a: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3600" b="1" dirty="0">
                <a:solidFill>
                  <a:srgbClr val="EFC53D"/>
                </a:solidFill>
                <a:latin typeface="Arial" pitchFamily="1" charset="0"/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/>
            </a:r>
            <a:br>
              <a:rPr lang="en-US" sz="1800" b="1" dirty="0">
                <a:solidFill>
                  <a:prstClr val="white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</a:b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Thursday, July 19, 2018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1:00 PM – 3:00 PM</a:t>
            </a:r>
          </a:p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itchFamily="1" charset="0"/>
                <a:ea typeface="ヒラギノ角ゴ Pro W3" pitchFamily="1" charset="-128"/>
                <a:cs typeface="ヒラギノ角ゴ Pro W3" pitchFamily="1" charset="-128"/>
              </a:rPr>
              <a:t>Lahaina, Hawaii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A71917E6-E802-DE41-8B50-7A3AF1AED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724400"/>
            <a:ext cx="5791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0" tIns="0" rIns="0" bIns="0" numCol="2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Jeremy Abramson,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Brad S Kahl,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John P Leonard, MD</a:t>
            </a:r>
          </a:p>
          <a:p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Julie M </a:t>
            </a:r>
            <a:r>
              <a:rPr lang="en-US" altLang="x-none" sz="1800" b="1" dirty="0" err="1">
                <a:solidFill>
                  <a:srgbClr val="FFFFFF"/>
                </a:solidFill>
                <a:ea typeface="ヒラギノ角ゴ Pro W3" charset="-128"/>
              </a:rPr>
              <a:t>Vose</a:t>
            </a:r>
            <a:r>
              <a:rPr lang="en-US" altLang="x-none" sz="1800" b="1" dirty="0">
                <a:solidFill>
                  <a:srgbClr val="FFFFFF"/>
                </a:solidFill>
                <a:ea typeface="ヒラギノ角ゴ Pro W3" charset="-128"/>
              </a:rPr>
              <a:t>, MD, MBA</a:t>
            </a:r>
            <a:endParaRPr lang="en-US" altLang="x-none" sz="1800" b="1" dirty="0">
              <a:solidFill>
                <a:srgbClr val="FF00FF"/>
              </a:solidFill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472378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1" ma:contentTypeDescription="Create a new document." ma:contentTypeScope="" ma:versionID="c1e5b6c2d2a8754b21c7bbc2b5faa79f">
  <xsd:schema xmlns:xsd="http://www.w3.org/2001/XMLSchema" xmlns:xs="http://www.w3.org/2001/XMLSchema" xmlns:p="http://schemas.microsoft.com/office/2006/metadata/properties" xmlns:ns2="96f1686b-f877-4eb8-89ab-3a67a5dc2612" xmlns:ns3="b4104d5b-b872-4636-a728-507be7308f43" targetNamespace="http://schemas.microsoft.com/office/2006/metadata/properties" ma:root="true" ma:fieldsID="9b585255430092292a02c2c7dd64808f" ns2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Statu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Status" ma:index="16" nillable="true" ma:displayName="Status" ma:internalName="Status">
      <xsd:simpleType>
        <xsd:restriction base="dms:Choice">
          <xsd:enumeration value="Rejected"/>
          <xsd:enumeration value="Approved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</documentManagement>
</p:properties>
</file>

<file path=customXml/itemProps1.xml><?xml version="1.0" encoding="utf-8"?>
<ds:datastoreItem xmlns:ds="http://schemas.openxmlformats.org/officeDocument/2006/customXml" ds:itemID="{F3AE89E0-E432-44E7-AC75-2D7365F54D39}"/>
</file>

<file path=customXml/itemProps2.xml><?xml version="1.0" encoding="utf-8"?>
<ds:datastoreItem xmlns:ds="http://schemas.openxmlformats.org/officeDocument/2006/customXml" ds:itemID="{EBA81613-9DB9-4236-969F-76ABA4731786}"/>
</file>

<file path=customXml/itemProps3.xml><?xml version="1.0" encoding="utf-8"?>
<ds:datastoreItem xmlns:ds="http://schemas.openxmlformats.org/officeDocument/2006/customXml" ds:itemID="{49211E86-554E-48D9-A309-2E4A4930EA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13222</TotalTime>
  <Words>782</Words>
  <Application>Microsoft Macintosh PowerPoint</Application>
  <PresentationFormat>Widescreen</PresentationFormat>
  <Paragraphs>188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MS PGothic</vt:lpstr>
      <vt:lpstr>ＭＳ Ｐゴシック</vt:lpstr>
      <vt:lpstr>Times</vt:lpstr>
      <vt:lpstr>Wingdings</vt:lpstr>
      <vt:lpstr>ヒラギノ角ゴ Pro W3</vt:lpstr>
      <vt:lpstr>Arial</vt:lpstr>
      <vt:lpstr>Blank Presentation</vt:lpstr>
      <vt:lpstr>1_Blank Presentation</vt:lpstr>
      <vt:lpstr>3_Blank Presentation</vt:lpstr>
      <vt:lpstr>5_Blank Presentation</vt:lpstr>
      <vt:lpstr>2_Blank Presentation</vt:lpstr>
      <vt:lpstr>4_Blank Presentation</vt:lpstr>
      <vt:lpstr>9_Blank Presentation</vt:lpstr>
      <vt:lpstr>PowerPoint Presentation</vt:lpstr>
      <vt:lpstr>PowerPoint Presentation</vt:lpstr>
      <vt:lpstr>Disclosures for Moderator Neil Love, MD</vt:lpstr>
      <vt:lpstr>Agenda</vt:lpstr>
      <vt:lpstr>Chronic Lymphocytic Leukemia Survey Respondents (N = 24)</vt:lpstr>
      <vt:lpstr>“How I Treat”  The Journal Blood</vt:lpstr>
      <vt:lpstr>“How I Treat”  The Journal Blood</vt:lpstr>
      <vt:lpstr>An 85-year-old frail patient with advanced-stage symptomatic HL is not a candidate for aggressive chemotherapy but is seeking active treatment. Regulatory and reimbursement issues aside, what would you recommend?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To Practice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creator>Fernando G Rendina</dc:creator>
  <cp:lastModifiedBy>Microsoft Office User</cp:lastModifiedBy>
  <cp:revision>1594</cp:revision>
  <cp:lastPrinted>2018-07-23T19:48:02Z</cp:lastPrinted>
  <dcterms:created xsi:type="dcterms:W3CDTF">2012-08-13T12:55:31Z</dcterms:created>
  <dcterms:modified xsi:type="dcterms:W3CDTF">2018-07-23T19:48:03Z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