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tags/tag1.xml" ContentType="application/vnd.openxmlformats-officedocument.presentationml.tags+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theme/theme2.xml" ContentType="application/vnd.openxmlformats-officedocument.them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theme/theme3.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Default Extension="xlsx" ContentType="application/vnd.openxmlformats-officedocument.spreadsheetml.shee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charts/chart3.xml" ContentType="application/vnd.openxmlformats-officedocument.drawingml.chart+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charts/chart4.xml" ContentType="application/vnd.openxmlformats-officedocument.drawingml.chart+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charts/chart5.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68"/>
  </p:notesMasterIdLst>
  <p:handoutMasterIdLst>
    <p:handoutMasterId r:id="rId69"/>
  </p:handoutMasterIdLst>
  <p:sldIdLst>
    <p:sldId id="715" r:id="rId2"/>
    <p:sldId id="622" r:id="rId3"/>
    <p:sldId id="623" r:id="rId4"/>
    <p:sldId id="292" r:id="rId5"/>
    <p:sldId id="693" r:id="rId6"/>
    <p:sldId id="666" r:id="rId7"/>
    <p:sldId id="676" r:id="rId8"/>
    <p:sldId id="705" r:id="rId9"/>
    <p:sldId id="684" r:id="rId10"/>
    <p:sldId id="706" r:id="rId11"/>
    <p:sldId id="707" r:id="rId12"/>
    <p:sldId id="708" r:id="rId13"/>
    <p:sldId id="709" r:id="rId14"/>
    <p:sldId id="710" r:id="rId15"/>
    <p:sldId id="667" r:id="rId16"/>
    <p:sldId id="588" r:id="rId17"/>
    <p:sldId id="582" r:id="rId18"/>
    <p:sldId id="589" r:id="rId19"/>
    <p:sldId id="592" r:id="rId20"/>
    <p:sldId id="665" r:id="rId21"/>
    <p:sldId id="688" r:id="rId22"/>
    <p:sldId id="668" r:id="rId23"/>
    <p:sldId id="677" r:id="rId24"/>
    <p:sldId id="711" r:id="rId25"/>
    <p:sldId id="686" r:id="rId26"/>
    <p:sldId id="583" r:id="rId27"/>
    <p:sldId id="661" r:id="rId28"/>
    <p:sldId id="536" r:id="rId29"/>
    <p:sldId id="716" r:id="rId30"/>
    <p:sldId id="717" r:id="rId31"/>
    <p:sldId id="585" r:id="rId32"/>
    <p:sldId id="603" r:id="rId33"/>
    <p:sldId id="610" r:id="rId34"/>
    <p:sldId id="669" r:id="rId35"/>
    <p:sldId id="679" r:id="rId36"/>
    <p:sldId id="712" r:id="rId37"/>
    <p:sldId id="689" r:id="rId38"/>
    <p:sldId id="670" r:id="rId39"/>
    <p:sldId id="562" r:id="rId40"/>
    <p:sldId id="563" r:id="rId41"/>
    <p:sldId id="671" r:id="rId42"/>
    <p:sldId id="698" r:id="rId43"/>
    <p:sldId id="718" r:id="rId44"/>
    <p:sldId id="619" r:id="rId45"/>
    <p:sldId id="626" r:id="rId46"/>
    <p:sldId id="564" r:id="rId47"/>
    <p:sldId id="672" r:id="rId48"/>
    <p:sldId id="680" r:id="rId49"/>
    <p:sldId id="713" r:id="rId50"/>
    <p:sldId id="565" r:id="rId51"/>
    <p:sldId id="566" r:id="rId52"/>
    <p:sldId id="569" r:id="rId53"/>
    <p:sldId id="567" r:id="rId54"/>
    <p:sldId id="719" r:id="rId55"/>
    <p:sldId id="720" r:id="rId56"/>
    <p:sldId id="615" r:id="rId57"/>
    <p:sldId id="721" r:id="rId58"/>
    <p:sldId id="664" r:id="rId59"/>
    <p:sldId id="614" r:id="rId60"/>
    <p:sldId id="568" r:id="rId61"/>
    <p:sldId id="681" r:id="rId62"/>
    <p:sldId id="714" r:id="rId63"/>
    <p:sldId id="573" r:id="rId64"/>
    <p:sldId id="682" r:id="rId65"/>
    <p:sldId id="683" r:id="rId66"/>
    <p:sldId id="704" r:id="rId6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5796"/>
    <a:srgbClr val="012A50"/>
    <a:srgbClr val="FF00FF"/>
    <a:srgbClr val="BBFAF9"/>
    <a:srgbClr val="9ED1D0"/>
    <a:srgbClr val="C0FFFF"/>
    <a:srgbClr val="010F96"/>
    <a:srgbClr val="3AB8FE"/>
    <a:srgbClr val="FFC31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9821" autoAdjust="0"/>
  </p:normalViewPr>
  <p:slideViewPr>
    <p:cSldViewPr>
      <p:cViewPr>
        <p:scale>
          <a:sx n="100" d="100"/>
          <a:sy n="100" d="100"/>
        </p:scale>
        <p:origin x="-200" y="-1232"/>
      </p:cViewPr>
      <p:guideLst>
        <p:guide orient="horz" pos="2160"/>
        <p:guide orient="horz" pos="3408"/>
        <p:guide orient="horz" pos="1296"/>
        <p:guide orient="horz"/>
        <p:guide pos="2880"/>
        <p:guide pos="19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47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403826937173394"/>
          <c:y val="0.0418005249343832"/>
          <c:w val="0.558504173464803"/>
          <c:h val="0.831318327974276"/>
        </c:manualLayout>
      </c:layout>
      <c:barChart>
        <c:barDir val="bar"/>
        <c:grouping val="clustered"/>
        <c:ser>
          <c:idx val="0"/>
          <c:order val="0"/>
          <c:tx>
            <c:strRef>
              <c:f>Sheet1!$B$1</c:f>
              <c:strCache>
                <c:ptCount val="1"/>
                <c:pt idx="0">
                  <c:v>Series 1</c:v>
                </c:pt>
              </c:strCache>
            </c:strRef>
          </c:tx>
          <c:spPr>
            <a:solidFill>
              <a:srgbClr val="FC841B"/>
            </a:solidFill>
            <a:ln w="25400">
              <a:noFill/>
            </a:ln>
          </c:spPr>
          <c:dLbls>
            <c:spPr>
              <a:noFill/>
              <a:ln w="25400">
                <a:noFill/>
              </a:ln>
            </c:spPr>
            <c:txPr>
              <a:bodyPr/>
              <a:lstStyle/>
              <a:p>
                <a:pPr>
                  <a:defRPr>
                    <a:latin typeface="Arial"/>
                  </a:defRPr>
                </a:pPr>
                <a:endParaRPr lang="en-US"/>
              </a:p>
            </c:txPr>
            <c:showVal val="1"/>
          </c:dLbls>
          <c:cat>
            <c:strRef>
              <c:f>Sheet1!$A$2:$A$9</c:f>
              <c:strCache>
                <c:ptCount val="1"/>
                <c:pt idx="0">
                  <c:v> </c:v>
                </c:pt>
              </c:strCache>
            </c:strRef>
          </c:cat>
          <c:val>
            <c:numRef>
              <c:f>Sheet1!$B$2:$B$9</c:f>
              <c:numCache>
                <c:formatCode>0%</c:formatCode>
                <c:ptCount val="5"/>
                <c:pt idx="0">
                  <c:v>0.0</c:v>
                </c:pt>
                <c:pt idx="1">
                  <c:v>0.53</c:v>
                </c:pt>
                <c:pt idx="2">
                  <c:v>0.0</c:v>
                </c:pt>
                <c:pt idx="3">
                  <c:v>0.16</c:v>
                </c:pt>
                <c:pt idx="4">
                  <c:v>0.31</c:v>
                </c:pt>
              </c:numCache>
            </c:numRef>
          </c:val>
        </c:ser>
        <c:dLbls/>
        <c:axId val="595101624"/>
        <c:axId val="595105176"/>
      </c:barChart>
      <c:catAx>
        <c:axId val="595101624"/>
        <c:scaling>
          <c:orientation val="minMax"/>
        </c:scaling>
        <c:axPos val="l"/>
        <c:numFmt formatCode="General" sourceLinked="1"/>
        <c:tickLblPos val="nextTo"/>
        <c:spPr>
          <a:ln>
            <a:solidFill>
              <a:schemeClr val="bg1"/>
            </a:solidFill>
          </a:ln>
        </c:spPr>
        <c:txPr>
          <a:bodyPr lIns="2" anchor="ctr" anchorCtr="1">
            <a:spAutoFit/>
          </a:bodyPr>
          <a:lstStyle/>
          <a:p>
            <a:pPr>
              <a:defRPr>
                <a:latin typeface="Arial"/>
              </a:defRPr>
            </a:pPr>
            <a:endParaRPr lang="en-US"/>
          </a:p>
        </c:txPr>
        <c:crossAx val="595105176"/>
        <c:crosses val="autoZero"/>
        <c:auto val="1"/>
        <c:lblAlgn val="ctr"/>
        <c:lblOffset val="100"/>
      </c:catAx>
      <c:valAx>
        <c:axId val="595105176"/>
        <c:scaling>
          <c:orientation val="minMax"/>
        </c:scaling>
        <c:axPos val="b"/>
        <c:numFmt formatCode="0%" sourceLinked="1"/>
        <c:tickLblPos val="nextTo"/>
        <c:spPr>
          <a:ln>
            <a:solidFill>
              <a:schemeClr val="bg1"/>
            </a:solidFill>
          </a:ln>
        </c:spPr>
        <c:txPr>
          <a:bodyPr/>
          <a:lstStyle/>
          <a:p>
            <a:pPr>
              <a:defRPr>
                <a:latin typeface="Arial"/>
              </a:defRPr>
            </a:pPr>
            <a:endParaRPr lang="en-US"/>
          </a:p>
        </c:txPr>
        <c:crossAx val="595101624"/>
        <c:crosses val="autoZero"/>
        <c:crossBetween val="between"/>
      </c:valAx>
      <c:spPr>
        <a:noFill/>
        <a:ln w="25400">
          <a:noFill/>
        </a:ln>
      </c:spPr>
    </c:plotArea>
    <c:plotVisOnly val="1"/>
    <c:dispBlanksAs val="gap"/>
  </c:chart>
  <c:spPr>
    <a:noFill/>
    <a:ln>
      <a:noFill/>
    </a:ln>
  </c:spPr>
  <c:txPr>
    <a:bodyPr/>
    <a:lstStyle/>
    <a:p>
      <a:pPr>
        <a:defRPr sz="1800" b="0" i="0">
          <a:solidFill>
            <a:schemeClr val="bg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403826937173394"/>
          <c:y val="0.0418005249343832"/>
          <c:w val="0.558504173464803"/>
          <c:h val="0.831318327974276"/>
        </c:manualLayout>
      </c:layout>
      <c:barChart>
        <c:barDir val="bar"/>
        <c:grouping val="clustered"/>
        <c:ser>
          <c:idx val="0"/>
          <c:order val="0"/>
          <c:tx>
            <c:strRef>
              <c:f>Sheet1!$B$1</c:f>
              <c:strCache>
                <c:ptCount val="1"/>
                <c:pt idx="0">
                  <c:v>Series 1</c:v>
                </c:pt>
              </c:strCache>
            </c:strRef>
          </c:tx>
          <c:spPr>
            <a:solidFill>
              <a:srgbClr val="FC841B"/>
            </a:solidFill>
            <a:ln w="25400">
              <a:noFill/>
            </a:ln>
          </c:spPr>
          <c:dLbls>
            <c:spPr>
              <a:noFill/>
              <a:ln w="25400">
                <a:noFill/>
              </a:ln>
            </c:spPr>
            <c:txPr>
              <a:bodyPr/>
              <a:lstStyle/>
              <a:p>
                <a:pPr>
                  <a:defRPr>
                    <a:latin typeface="Arial"/>
                  </a:defRPr>
                </a:pPr>
                <a:endParaRPr lang="en-US"/>
              </a:p>
            </c:txPr>
            <c:showVal val="1"/>
          </c:dLbls>
          <c:cat>
            <c:numRef>
              <c:f>Sheet1!$A$2:$A$9</c:f>
              <c:numCache>
                <c:formatCode>General</c:formatCode>
                <c:ptCount val="7"/>
              </c:numCache>
            </c:numRef>
          </c:cat>
          <c:val>
            <c:numRef>
              <c:f>Sheet1!$B$2:$B$9</c:f>
              <c:numCache>
                <c:formatCode>0%</c:formatCode>
                <c:ptCount val="7"/>
                <c:pt idx="0">
                  <c:v>0.05</c:v>
                </c:pt>
                <c:pt idx="1">
                  <c:v>0.15</c:v>
                </c:pt>
                <c:pt idx="2">
                  <c:v>0.05</c:v>
                </c:pt>
                <c:pt idx="3">
                  <c:v>0.35</c:v>
                </c:pt>
                <c:pt idx="4">
                  <c:v>0.1</c:v>
                </c:pt>
                <c:pt idx="5">
                  <c:v>0.25</c:v>
                </c:pt>
                <c:pt idx="6">
                  <c:v>0.05</c:v>
                </c:pt>
              </c:numCache>
            </c:numRef>
          </c:val>
        </c:ser>
        <c:dLbls/>
        <c:axId val="503828440"/>
        <c:axId val="503831928"/>
      </c:barChart>
      <c:catAx>
        <c:axId val="503828440"/>
        <c:scaling>
          <c:orientation val="minMax"/>
        </c:scaling>
        <c:axPos val="l"/>
        <c:numFmt formatCode="General" sourceLinked="1"/>
        <c:tickLblPos val="nextTo"/>
        <c:spPr>
          <a:ln>
            <a:solidFill>
              <a:schemeClr val="bg1"/>
            </a:solidFill>
          </a:ln>
        </c:spPr>
        <c:txPr>
          <a:bodyPr lIns="2" anchor="ctr" anchorCtr="1">
            <a:spAutoFit/>
          </a:bodyPr>
          <a:lstStyle/>
          <a:p>
            <a:pPr>
              <a:defRPr>
                <a:latin typeface="Arial"/>
              </a:defRPr>
            </a:pPr>
            <a:endParaRPr lang="en-US"/>
          </a:p>
        </c:txPr>
        <c:crossAx val="503831928"/>
        <c:crosses val="autoZero"/>
        <c:auto val="1"/>
        <c:lblAlgn val="ctr"/>
        <c:lblOffset val="100"/>
      </c:catAx>
      <c:valAx>
        <c:axId val="503831928"/>
        <c:scaling>
          <c:orientation val="minMax"/>
        </c:scaling>
        <c:axPos val="b"/>
        <c:numFmt formatCode="0%" sourceLinked="1"/>
        <c:tickLblPos val="nextTo"/>
        <c:spPr>
          <a:ln>
            <a:solidFill>
              <a:schemeClr val="bg1"/>
            </a:solidFill>
          </a:ln>
        </c:spPr>
        <c:txPr>
          <a:bodyPr/>
          <a:lstStyle/>
          <a:p>
            <a:pPr>
              <a:defRPr sz="1800">
                <a:latin typeface="Arial"/>
              </a:defRPr>
            </a:pPr>
            <a:endParaRPr lang="en-US"/>
          </a:p>
        </c:txPr>
        <c:crossAx val="503828440"/>
        <c:crosses val="autoZero"/>
        <c:crossBetween val="between"/>
      </c:valAx>
      <c:spPr>
        <a:noFill/>
        <a:ln w="25400">
          <a:noFill/>
        </a:ln>
      </c:spPr>
    </c:plotArea>
    <c:plotVisOnly val="1"/>
    <c:dispBlanksAs val="gap"/>
  </c:chart>
  <c:spPr>
    <a:noFill/>
    <a:ln>
      <a:noFill/>
    </a:ln>
  </c:spPr>
  <c:txPr>
    <a:bodyPr/>
    <a:lstStyle/>
    <a:p>
      <a:pPr>
        <a:defRPr sz="1800" b="0" i="0">
          <a:solidFill>
            <a:schemeClr val="bg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196111825042641"/>
          <c:y val="0.0418005249343832"/>
          <c:w val="0.76621930418935"/>
          <c:h val="0.831318327974276"/>
        </c:manualLayout>
      </c:layout>
      <c:barChart>
        <c:barDir val="bar"/>
        <c:grouping val="clustered"/>
        <c:ser>
          <c:idx val="0"/>
          <c:order val="0"/>
          <c:tx>
            <c:strRef>
              <c:f>Sheet1!$B$1</c:f>
              <c:strCache>
                <c:ptCount val="1"/>
                <c:pt idx="0">
                  <c:v>Series 1</c:v>
                </c:pt>
              </c:strCache>
            </c:strRef>
          </c:tx>
          <c:spPr>
            <a:solidFill>
              <a:srgbClr val="FC841B"/>
            </a:solidFill>
            <a:ln w="25400">
              <a:noFill/>
            </a:ln>
          </c:spPr>
          <c:dLbls>
            <c:spPr>
              <a:noFill/>
              <a:ln w="25400">
                <a:noFill/>
              </a:ln>
            </c:spPr>
            <c:txPr>
              <a:bodyPr/>
              <a:lstStyle/>
              <a:p>
                <a:pPr>
                  <a:defRPr>
                    <a:latin typeface="Arial"/>
                  </a:defRPr>
                </a:pPr>
                <a:endParaRPr lang="en-US"/>
              </a:p>
            </c:txPr>
            <c:showVal val="1"/>
          </c:dLbls>
          <c:cat>
            <c:strRef>
              <c:f>Sheet1!$A$2:$A$4</c:f>
              <c:strCache>
                <c:ptCount val="1"/>
                <c:pt idx="0">
                  <c:v> </c:v>
                </c:pt>
              </c:strCache>
            </c:strRef>
          </c:cat>
          <c:val>
            <c:numRef>
              <c:f>Sheet1!$B$2:$B$4</c:f>
              <c:numCache>
                <c:formatCode>0%</c:formatCode>
                <c:ptCount val="3"/>
                <c:pt idx="0">
                  <c:v>0.19</c:v>
                </c:pt>
                <c:pt idx="1">
                  <c:v>0.46</c:v>
                </c:pt>
                <c:pt idx="2">
                  <c:v>0.35</c:v>
                </c:pt>
              </c:numCache>
            </c:numRef>
          </c:val>
        </c:ser>
        <c:dLbls/>
        <c:axId val="666924328"/>
        <c:axId val="666927880"/>
      </c:barChart>
      <c:catAx>
        <c:axId val="666924328"/>
        <c:scaling>
          <c:orientation val="minMax"/>
        </c:scaling>
        <c:axPos val="l"/>
        <c:numFmt formatCode="General" sourceLinked="1"/>
        <c:tickLblPos val="nextTo"/>
        <c:spPr>
          <a:ln>
            <a:solidFill>
              <a:schemeClr val="bg1"/>
            </a:solidFill>
          </a:ln>
        </c:spPr>
        <c:txPr>
          <a:bodyPr lIns="2" anchor="ctr" anchorCtr="1">
            <a:spAutoFit/>
          </a:bodyPr>
          <a:lstStyle/>
          <a:p>
            <a:pPr>
              <a:defRPr>
                <a:latin typeface="Arial"/>
              </a:defRPr>
            </a:pPr>
            <a:endParaRPr lang="en-US"/>
          </a:p>
        </c:txPr>
        <c:crossAx val="666927880"/>
        <c:crosses val="autoZero"/>
        <c:auto val="1"/>
        <c:lblAlgn val="ctr"/>
        <c:lblOffset val="100"/>
      </c:catAx>
      <c:valAx>
        <c:axId val="666927880"/>
        <c:scaling>
          <c:orientation val="minMax"/>
          <c:max val="0.6"/>
        </c:scaling>
        <c:axPos val="b"/>
        <c:numFmt formatCode="0%" sourceLinked="1"/>
        <c:tickLblPos val="nextTo"/>
        <c:spPr>
          <a:ln>
            <a:solidFill>
              <a:schemeClr val="bg1"/>
            </a:solidFill>
          </a:ln>
        </c:spPr>
        <c:txPr>
          <a:bodyPr/>
          <a:lstStyle/>
          <a:p>
            <a:pPr>
              <a:defRPr>
                <a:latin typeface="Arial"/>
              </a:defRPr>
            </a:pPr>
            <a:endParaRPr lang="en-US"/>
          </a:p>
        </c:txPr>
        <c:crossAx val="666924328"/>
        <c:crosses val="autoZero"/>
        <c:crossBetween val="between"/>
      </c:valAx>
      <c:spPr>
        <a:noFill/>
        <a:ln w="25400">
          <a:noFill/>
        </a:ln>
      </c:spPr>
    </c:plotArea>
    <c:plotVisOnly val="1"/>
    <c:dispBlanksAs val="gap"/>
  </c:chart>
  <c:spPr>
    <a:noFill/>
    <a:ln>
      <a:noFill/>
    </a:ln>
  </c:spPr>
  <c:txPr>
    <a:bodyPr/>
    <a:lstStyle/>
    <a:p>
      <a:pPr>
        <a:defRPr sz="1800" b="0" i="0">
          <a:solidFill>
            <a:schemeClr val="bg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296947749372738"/>
          <c:y val="0.0"/>
          <c:w val="0.662933388833004"/>
          <c:h val="0.880664819944598"/>
        </c:manualLayout>
      </c:layout>
      <c:barChart>
        <c:barDir val="bar"/>
        <c:grouping val="clustered"/>
        <c:ser>
          <c:idx val="0"/>
          <c:order val="0"/>
          <c:tx>
            <c:strRef>
              <c:f>Sheet1!$B$1</c:f>
              <c:strCache>
                <c:ptCount val="1"/>
                <c:pt idx="0">
                  <c:v>Series 1</c:v>
                </c:pt>
              </c:strCache>
            </c:strRef>
          </c:tx>
          <c:spPr>
            <a:solidFill>
              <a:srgbClr val="FC841B"/>
            </a:solidFill>
            <a:ln w="25400">
              <a:noFill/>
            </a:ln>
          </c:spPr>
          <c:dLbls>
            <c:spPr>
              <a:noFill/>
              <a:ln w="25400">
                <a:noFill/>
              </a:ln>
            </c:spPr>
            <c:txPr>
              <a:bodyPr/>
              <a:lstStyle/>
              <a:p>
                <a:pPr>
                  <a:defRPr>
                    <a:latin typeface="Arial"/>
                  </a:defRPr>
                </a:pPr>
                <a:endParaRPr lang="en-US"/>
              </a:p>
            </c:txPr>
            <c:showVal val="1"/>
          </c:dLbls>
          <c:cat>
            <c:numRef>
              <c:f>Sheet1!$A$2:$A$8</c:f>
              <c:numCache>
                <c:formatCode>General</c:formatCode>
                <c:ptCount val="7"/>
              </c:numCache>
            </c:numRef>
          </c:cat>
          <c:val>
            <c:numRef>
              <c:f>Sheet1!$B$2:$B$8</c:f>
              <c:numCache>
                <c:formatCode>0%</c:formatCode>
                <c:ptCount val="7"/>
                <c:pt idx="0">
                  <c:v>0.3</c:v>
                </c:pt>
                <c:pt idx="1">
                  <c:v>0.0</c:v>
                </c:pt>
                <c:pt idx="2">
                  <c:v>0.1</c:v>
                </c:pt>
                <c:pt idx="3">
                  <c:v>0.05</c:v>
                </c:pt>
                <c:pt idx="4">
                  <c:v>0.45</c:v>
                </c:pt>
                <c:pt idx="5">
                  <c:v>0.1</c:v>
                </c:pt>
                <c:pt idx="6">
                  <c:v>0.0</c:v>
                </c:pt>
              </c:numCache>
            </c:numRef>
          </c:val>
        </c:ser>
        <c:dLbls/>
        <c:axId val="663018360"/>
        <c:axId val="663021912"/>
      </c:barChart>
      <c:catAx>
        <c:axId val="663018360"/>
        <c:scaling>
          <c:orientation val="minMax"/>
        </c:scaling>
        <c:axPos val="l"/>
        <c:numFmt formatCode="General" sourceLinked="1"/>
        <c:tickLblPos val="nextTo"/>
        <c:spPr>
          <a:ln>
            <a:solidFill>
              <a:schemeClr val="bg1"/>
            </a:solidFill>
          </a:ln>
        </c:spPr>
        <c:txPr>
          <a:bodyPr lIns="2" anchor="ctr" anchorCtr="1">
            <a:spAutoFit/>
          </a:bodyPr>
          <a:lstStyle/>
          <a:p>
            <a:pPr>
              <a:defRPr>
                <a:latin typeface="Arial"/>
              </a:defRPr>
            </a:pPr>
            <a:endParaRPr lang="en-US"/>
          </a:p>
        </c:txPr>
        <c:crossAx val="663021912"/>
        <c:crosses val="autoZero"/>
        <c:auto val="1"/>
        <c:lblAlgn val="ctr"/>
        <c:lblOffset val="100"/>
      </c:catAx>
      <c:valAx>
        <c:axId val="663021912"/>
        <c:scaling>
          <c:orientation val="minMax"/>
        </c:scaling>
        <c:axPos val="b"/>
        <c:numFmt formatCode="0%" sourceLinked="1"/>
        <c:tickLblPos val="nextTo"/>
        <c:spPr>
          <a:ln>
            <a:solidFill>
              <a:schemeClr val="bg1"/>
            </a:solidFill>
          </a:ln>
        </c:spPr>
        <c:txPr>
          <a:bodyPr/>
          <a:lstStyle/>
          <a:p>
            <a:pPr>
              <a:defRPr>
                <a:latin typeface="Arial"/>
              </a:defRPr>
            </a:pPr>
            <a:endParaRPr lang="en-US"/>
          </a:p>
        </c:txPr>
        <c:crossAx val="663018360"/>
        <c:crosses val="autoZero"/>
        <c:crossBetween val="between"/>
      </c:valAx>
      <c:spPr>
        <a:noFill/>
        <a:ln w="25400">
          <a:noFill/>
        </a:ln>
      </c:spPr>
    </c:plotArea>
    <c:plotVisOnly val="1"/>
    <c:dispBlanksAs val="gap"/>
  </c:chart>
  <c:spPr>
    <a:noFill/>
    <a:ln>
      <a:noFill/>
    </a:ln>
  </c:spPr>
  <c:txPr>
    <a:bodyPr/>
    <a:lstStyle/>
    <a:p>
      <a:pPr>
        <a:defRPr sz="1800" b="0" i="0">
          <a:solidFill>
            <a:schemeClr val="bg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107091053529288"/>
          <c:y val="0.0418005249343832"/>
          <c:w val="0.855240075702703"/>
          <c:h val="0.831318327974276"/>
        </c:manualLayout>
      </c:layout>
      <c:barChart>
        <c:barDir val="bar"/>
        <c:grouping val="clustered"/>
        <c:ser>
          <c:idx val="0"/>
          <c:order val="0"/>
          <c:tx>
            <c:strRef>
              <c:f>Sheet1!$B$1</c:f>
              <c:strCache>
                <c:ptCount val="1"/>
                <c:pt idx="0">
                  <c:v>Series 1</c:v>
                </c:pt>
              </c:strCache>
            </c:strRef>
          </c:tx>
          <c:spPr>
            <a:solidFill>
              <a:srgbClr val="FC841B"/>
            </a:solidFill>
            <a:ln w="25400">
              <a:noFill/>
            </a:ln>
          </c:spPr>
          <c:dLbls>
            <c:spPr>
              <a:noFill/>
              <a:ln w="25400">
                <a:noFill/>
              </a:ln>
            </c:spPr>
            <c:txPr>
              <a:bodyPr/>
              <a:lstStyle/>
              <a:p>
                <a:pPr>
                  <a:defRPr>
                    <a:latin typeface="Arial"/>
                  </a:defRPr>
                </a:pPr>
                <a:endParaRPr lang="en-US"/>
              </a:p>
            </c:txPr>
            <c:showVal val="1"/>
          </c:dLbls>
          <c:cat>
            <c:numRef>
              <c:f>Sheet1!$A$2:$A$6</c:f>
              <c:numCache>
                <c:formatCode>General</c:formatCode>
                <c:ptCount val="5"/>
              </c:numCache>
            </c:numRef>
          </c:cat>
          <c:val>
            <c:numRef>
              <c:f>Sheet1!$B$2:$B$6</c:f>
              <c:numCache>
                <c:formatCode>0%</c:formatCode>
                <c:ptCount val="5"/>
                <c:pt idx="0">
                  <c:v>0.0</c:v>
                </c:pt>
                <c:pt idx="1">
                  <c:v>0.0</c:v>
                </c:pt>
                <c:pt idx="2">
                  <c:v>0.09</c:v>
                </c:pt>
                <c:pt idx="3">
                  <c:v>0.36</c:v>
                </c:pt>
                <c:pt idx="4">
                  <c:v>0.55</c:v>
                </c:pt>
              </c:numCache>
            </c:numRef>
          </c:val>
        </c:ser>
        <c:dLbls/>
        <c:axId val="615466984"/>
        <c:axId val="615471720"/>
      </c:barChart>
      <c:catAx>
        <c:axId val="615466984"/>
        <c:scaling>
          <c:orientation val="minMax"/>
        </c:scaling>
        <c:axPos val="l"/>
        <c:numFmt formatCode="General" sourceLinked="1"/>
        <c:tickLblPos val="nextTo"/>
        <c:spPr>
          <a:ln>
            <a:solidFill>
              <a:schemeClr val="bg1"/>
            </a:solidFill>
          </a:ln>
        </c:spPr>
        <c:txPr>
          <a:bodyPr lIns="2" anchor="ctr" anchorCtr="1">
            <a:spAutoFit/>
          </a:bodyPr>
          <a:lstStyle/>
          <a:p>
            <a:pPr>
              <a:defRPr>
                <a:latin typeface="Arial"/>
              </a:defRPr>
            </a:pPr>
            <a:endParaRPr lang="en-US"/>
          </a:p>
        </c:txPr>
        <c:crossAx val="615471720"/>
        <c:crosses val="autoZero"/>
        <c:auto val="1"/>
        <c:lblAlgn val="ctr"/>
        <c:lblOffset val="100"/>
      </c:catAx>
      <c:valAx>
        <c:axId val="615471720"/>
        <c:scaling>
          <c:orientation val="minMax"/>
        </c:scaling>
        <c:axPos val="b"/>
        <c:numFmt formatCode="0%" sourceLinked="1"/>
        <c:tickLblPos val="nextTo"/>
        <c:spPr>
          <a:ln>
            <a:solidFill>
              <a:schemeClr val="bg1"/>
            </a:solidFill>
          </a:ln>
        </c:spPr>
        <c:txPr>
          <a:bodyPr/>
          <a:lstStyle/>
          <a:p>
            <a:pPr>
              <a:defRPr>
                <a:latin typeface="Arial"/>
              </a:defRPr>
            </a:pPr>
            <a:endParaRPr lang="en-US"/>
          </a:p>
        </c:txPr>
        <c:crossAx val="615466984"/>
        <c:crosses val="autoZero"/>
        <c:crossBetween val="between"/>
      </c:valAx>
      <c:spPr>
        <a:noFill/>
        <a:ln w="25400">
          <a:noFill/>
        </a:ln>
      </c:spPr>
    </c:plotArea>
    <c:plotVisOnly val="1"/>
    <c:dispBlanksAs val="gap"/>
  </c:chart>
  <c:spPr>
    <a:noFill/>
    <a:ln>
      <a:noFill/>
    </a:ln>
  </c:spPr>
  <c:txPr>
    <a:bodyPr/>
    <a:lstStyle/>
    <a:p>
      <a:pPr>
        <a:defRPr sz="1800" b="0" i="0">
          <a:solidFill>
            <a:schemeClr val="bg1"/>
          </a:solidFil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239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4228E28-5291-8248-80B6-6C780F6026F6}" type="datetime1">
              <a:rPr lang="en-US"/>
              <a:pPr>
                <a:defRPr/>
              </a:pPr>
              <a:t>4/17/13</a:t>
            </a:fld>
            <a:endParaRPr lang="en-US"/>
          </a:p>
        </p:txBody>
      </p:sp>
      <p:sp>
        <p:nvSpPr>
          <p:cNvPr id="1239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239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52ACD-7B9A-874A-9919-FBC5BD440B2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0808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ECBA146-F560-384C-97A3-D718C488FFE5}" type="datetime1">
              <a:rPr lang="en-US"/>
              <a:pPr>
                <a:defRPr/>
              </a:pPr>
              <a:t>4/17/13</a:t>
            </a:fld>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E30721C-B5B9-5D40-AE5E-E54823F1209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55969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07262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280484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964097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880087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349842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862109"/>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47824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AB7988F-751A-C64A-9990-7DD93FE242DA}" type="slidenum">
              <a:rPr lang="en-US" sz="1200">
                <a:solidFill>
                  <a:srgbClr val="000000"/>
                </a:solidFill>
              </a:rPr>
              <a:pPr/>
              <a:t>17</a:t>
            </a:fld>
            <a:endParaRPr lang="en-US" sz="1200">
              <a:solidFill>
                <a:srgbClr val="000000"/>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5769510"/>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247852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10F7502-D013-2840-AF9A-692253493CF5}" type="slidenum">
              <a:rPr lang="en-US" sz="1200"/>
              <a:pPr/>
              <a:t>2</a:t>
            </a:fld>
            <a:endParaRPr lang="en-US" sz="1200"/>
          </a:p>
        </p:txBody>
      </p:sp>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9A3E9AB6-50EC-D54B-B020-893EB84B852B}" type="slidenum">
              <a:rPr lang="en-US" sz="1200"/>
              <a:pPr algn="r"/>
              <a:t>2</a:t>
            </a:fld>
            <a:endParaRPr lang="en-US" sz="1200"/>
          </a:p>
        </p:txBody>
      </p:sp>
      <p:sp>
        <p:nvSpPr>
          <p:cNvPr id="9219" name="Rectangle 2"/>
          <p:cNvSpPr>
            <a:spLocks noGrp="1" noRot="1" noChangeAspect="1" noChangeArrowheads="1"/>
          </p:cNvSpPr>
          <p:nvPr>
            <p:ph type="sldImg"/>
          </p:nvPr>
        </p:nvSpPr>
        <p:spPr>
          <a:solidFill>
            <a:srgbClr val="FFFFFF"/>
          </a:solidFill>
          <a:ln/>
        </p:spPr>
      </p:sp>
      <p:sp>
        <p:nvSpPr>
          <p:cNvPr id="92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690360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82247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5741074"/>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7173401"/>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3061834"/>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2593838"/>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3343307"/>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10106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6838365"/>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912634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921FF46-BF88-D640-8AF3-BFD58B0B9098}" type="slidenum">
              <a:rPr lang="en-US" sz="1200"/>
              <a:pPr/>
              <a:t>3</a:t>
            </a:fld>
            <a:endParaRPr lang="en-US" sz="1200"/>
          </a:p>
        </p:txBody>
      </p:sp>
      <p:sp>
        <p:nvSpPr>
          <p:cNvPr id="112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AED6B0FB-820A-AF46-AA3C-7348D21F8757}" type="slidenum">
              <a:rPr lang="en-US" sz="1200"/>
              <a:pPr algn="r"/>
              <a:t>3</a:t>
            </a:fld>
            <a:endParaRPr lang="en-US" sz="1200"/>
          </a:p>
        </p:txBody>
      </p:sp>
      <p:sp>
        <p:nvSpPr>
          <p:cNvPr id="11267" name="Rectangle 2"/>
          <p:cNvSpPr>
            <a:spLocks noGrp="1" noRot="1" noChangeAspect="1" noChangeArrowheads="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5687442"/>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2239883"/>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2334896"/>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3446257"/>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3387943"/>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0262848"/>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8464858"/>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634197"/>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9272284"/>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185661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2219FF7-A3A1-E747-9E18-6EC126B2C603}" type="slidenum">
              <a:rPr lang="en-US" sz="1200"/>
              <a:pPr/>
              <a:t>4</a:t>
            </a:fld>
            <a:endParaRPr lang="en-US" sz="1200"/>
          </a:p>
        </p:txBody>
      </p:sp>
      <p:sp>
        <p:nvSpPr>
          <p:cNvPr id="133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0C2A79C5-1D1F-7B4F-A75F-6B564C589E36}" type="slidenum">
              <a:rPr lang="en-US" sz="1200"/>
              <a:pPr algn="r"/>
              <a:t>4</a:t>
            </a:fld>
            <a:endParaRPr lang="en-US" sz="1200"/>
          </a:p>
        </p:txBody>
      </p:sp>
      <p:sp>
        <p:nvSpPr>
          <p:cNvPr id="1331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C4932FE2-9528-DA4B-AED7-D2AAD5DE183B}" type="slidenum">
              <a:rPr lang="en-US" sz="1200"/>
              <a:pPr algn="r"/>
              <a:t>4</a:t>
            </a:fld>
            <a:endParaRPr lang="en-US" sz="1200"/>
          </a:p>
        </p:txBody>
      </p:sp>
      <p:sp>
        <p:nvSpPr>
          <p:cNvPr id="1331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7CB68058-00C3-8F42-96FB-E5CA9B2AB5C5}" type="slidenum">
              <a:rPr lang="en-US" sz="1200"/>
              <a:pPr algn="r"/>
              <a:t>4</a:t>
            </a:fld>
            <a:endParaRPr lang="en-US" sz="1200"/>
          </a:p>
        </p:txBody>
      </p:sp>
      <p:sp>
        <p:nvSpPr>
          <p:cNvPr id="1331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6679FFB6-14A2-C34B-B354-AA6E6C8700D3}" type="slidenum">
              <a:rPr lang="en-US" sz="1200">
                <a:cs typeface="Arial" charset="0"/>
              </a:rPr>
              <a:pPr algn="r"/>
              <a:t>4</a:t>
            </a:fld>
            <a:endParaRPr lang="en-US" sz="1200">
              <a:cs typeface="Arial" charset="0"/>
            </a:endParaRPr>
          </a:p>
        </p:txBody>
      </p:sp>
      <p:sp>
        <p:nvSpPr>
          <p:cNvPr id="13318" name="Rectangle 2"/>
          <p:cNvSpPr>
            <a:spLocks noGrp="1" noRot="1" noChangeAspect="1" noChangeArrowheads="1" noTextEdit="1"/>
          </p:cNvSpPr>
          <p:nvPr>
            <p:ph type="sldImg"/>
          </p:nvPr>
        </p:nvSpPr>
        <p:spPr>
          <a:solidFill>
            <a:srgbClr val="FFFFFF"/>
          </a:solidFill>
          <a:ln/>
        </p:spPr>
      </p:sp>
      <p:sp>
        <p:nvSpPr>
          <p:cNvPr id="1331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0216497"/>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8369322"/>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42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018628"/>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43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667798"/>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44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0372320"/>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C9D6603-F7BD-7E48-B650-E8490E248324}" type="slidenum">
              <a:rPr lang="en-US" sz="1200">
                <a:solidFill>
                  <a:srgbClr val="000000"/>
                </a:solidFill>
              </a:rPr>
              <a:pPr/>
              <a:t>45</a:t>
            </a:fld>
            <a:endParaRPr lang="en-US" sz="1200">
              <a:solidFill>
                <a:srgbClr val="000000"/>
              </a:solidFill>
            </a:endParaRPr>
          </a:p>
        </p:txBody>
      </p:sp>
      <p:sp>
        <p:nvSpPr>
          <p:cNvPr id="849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961B2700-4F46-E945-8CEA-60C6F62AC45D}" type="slidenum">
              <a:rPr lang="en-US" sz="1200">
                <a:solidFill>
                  <a:srgbClr val="000000"/>
                </a:solidFill>
              </a:rPr>
              <a:pPr algn="r"/>
              <a:t>45</a:t>
            </a:fld>
            <a:endParaRPr lang="en-US" sz="1200">
              <a:solidFill>
                <a:srgbClr val="000000"/>
              </a:solidFill>
            </a:endParaRPr>
          </a:p>
        </p:txBody>
      </p:sp>
      <p:sp>
        <p:nvSpPr>
          <p:cNvPr id="849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A82B2526-B379-3642-B0FA-F6017E129A28}" type="slidenum">
              <a:rPr lang="en-US" sz="1200">
                <a:solidFill>
                  <a:srgbClr val="000000"/>
                </a:solidFill>
              </a:rPr>
              <a:pPr algn="r"/>
              <a:t>45</a:t>
            </a:fld>
            <a:endParaRPr lang="en-US" sz="1200">
              <a:solidFill>
                <a:srgbClr val="000000"/>
              </a:solidFill>
            </a:endParaRPr>
          </a:p>
        </p:txBody>
      </p:sp>
      <p:sp>
        <p:nvSpPr>
          <p:cNvPr id="84996" name="Rectangle 2"/>
          <p:cNvSpPr>
            <a:spLocks noGrp="1" noRot="1" noChangeAspect="1" noChangeArrowheads="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ea typeface="ＭＳ Ｐゴシック" charset="0"/>
              <a:cs typeface="ＭＳ Ｐゴシック" charset="0"/>
            </a:endParaRPr>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5F57975-9D5C-EF47-BDBD-28A992FE4207}" type="slidenum">
              <a:rPr lang="en-US" sz="1200"/>
              <a:pPr/>
              <a:t>46</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47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1429192"/>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48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7289957"/>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49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787014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2219FF7-A3A1-E747-9E18-6EC126B2C603}" type="slidenum">
              <a:rPr lang="en-US" sz="1200"/>
              <a:pPr/>
              <a:t>5</a:t>
            </a:fld>
            <a:endParaRPr lang="en-US" sz="1200"/>
          </a:p>
        </p:txBody>
      </p:sp>
      <p:sp>
        <p:nvSpPr>
          <p:cNvPr id="133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0C2A79C5-1D1F-7B4F-A75F-6B564C589E36}" type="slidenum">
              <a:rPr lang="en-US" sz="1200"/>
              <a:pPr algn="r"/>
              <a:t>5</a:t>
            </a:fld>
            <a:endParaRPr lang="en-US" sz="1200"/>
          </a:p>
        </p:txBody>
      </p:sp>
      <p:sp>
        <p:nvSpPr>
          <p:cNvPr id="1331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C4932FE2-9528-DA4B-AED7-D2AAD5DE183B}" type="slidenum">
              <a:rPr lang="en-US" sz="1200"/>
              <a:pPr algn="r"/>
              <a:t>5</a:t>
            </a:fld>
            <a:endParaRPr lang="en-US" sz="1200"/>
          </a:p>
        </p:txBody>
      </p:sp>
      <p:sp>
        <p:nvSpPr>
          <p:cNvPr id="1331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7CB68058-00C3-8F42-96FB-E5CA9B2AB5C5}" type="slidenum">
              <a:rPr lang="en-US" sz="1200"/>
              <a:pPr algn="r"/>
              <a:t>5</a:t>
            </a:fld>
            <a:endParaRPr lang="en-US" sz="1200"/>
          </a:p>
        </p:txBody>
      </p:sp>
      <p:sp>
        <p:nvSpPr>
          <p:cNvPr id="1331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6679FFB6-14A2-C34B-B354-AA6E6C8700D3}" type="slidenum">
              <a:rPr lang="en-US" sz="1200">
                <a:cs typeface="Arial" charset="0"/>
              </a:rPr>
              <a:pPr algn="r"/>
              <a:t>5</a:t>
            </a:fld>
            <a:endParaRPr lang="en-US" sz="1200">
              <a:cs typeface="Arial" charset="0"/>
            </a:endParaRPr>
          </a:p>
        </p:txBody>
      </p:sp>
      <p:sp>
        <p:nvSpPr>
          <p:cNvPr id="13318" name="Rectangle 2"/>
          <p:cNvSpPr>
            <a:spLocks noGrp="1" noRot="1" noChangeAspect="1" noChangeArrowheads="1" noTextEdit="1"/>
          </p:cNvSpPr>
          <p:nvPr>
            <p:ph type="sldImg"/>
          </p:nvPr>
        </p:nvSpPr>
        <p:spPr>
          <a:solidFill>
            <a:srgbClr val="FFFFFF"/>
          </a:solidFill>
          <a:ln/>
        </p:spPr>
      </p:sp>
      <p:sp>
        <p:nvSpPr>
          <p:cNvPr id="1331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50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1678631"/>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51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1382476"/>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B5432BA-0DE0-2C40-8C85-9B75703D4D23}" type="slidenum">
              <a:rPr lang="en-US" sz="1200">
                <a:latin typeface="Arial" charset="0"/>
              </a:rPr>
              <a:pPr eaLnBrk="1" hangingPunct="1"/>
              <a:t>52</a:t>
            </a:fld>
            <a:endParaRPr lang="en-US" sz="1200">
              <a:latin typeface="Arial" charset="0"/>
            </a:endParaRPr>
          </a:p>
        </p:txBody>
      </p:sp>
      <p:sp>
        <p:nvSpPr>
          <p:cNvPr id="92162" name="Slide Image Placeholder 1"/>
          <p:cNvSpPr>
            <a:spLocks noGrp="1" noRot="1" noChangeAspect="1" noTextEdit="1"/>
          </p:cNvSpPr>
          <p:nvPr>
            <p:ph type="sldImg"/>
          </p:nvPr>
        </p:nvSpPr>
        <p:spPr>
          <a:ln/>
        </p:spPr>
      </p:sp>
      <p:sp>
        <p:nvSpPr>
          <p:cNvPr id="92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CA1268BB-E4B8-FA44-9C23-5A9637E09AC6}" type="slidenum">
              <a:rPr lang="en-US" sz="1200">
                <a:solidFill>
                  <a:srgbClr val="000000"/>
                </a:solidFill>
                <a:latin typeface="Calibri" charset="0"/>
              </a:rPr>
              <a:pPr algn="r" eaLnBrk="1" hangingPunct="1"/>
              <a:t>52</a:t>
            </a:fld>
            <a:endParaRPr lang="en-US" sz="1200">
              <a:solidFill>
                <a:srgbClr val="000000"/>
              </a:solidFill>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53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0873998"/>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54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1102374"/>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55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1037772"/>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56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262208"/>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57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8501095"/>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58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656572"/>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59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480613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2122599"/>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ea typeface="ＭＳ Ｐゴシック" charset="0"/>
              <a:cs typeface="ＭＳ Ｐゴシック" charset="0"/>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E055B75-65FF-EE43-AF12-A81D9274B520}" type="slidenum">
              <a:rPr lang="en-US" sz="1200"/>
              <a:pPr/>
              <a:t>60</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61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6691784"/>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62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3028559"/>
      </p:ext>
    </p:extLst>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63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459451"/>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64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4384938"/>
      </p:ext>
    </p:extLst>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65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5593035"/>
      </p:ext>
    </p:extLst>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C9D6603-F7BD-7E48-B650-E8490E248324}" type="slidenum">
              <a:rPr lang="en-US" sz="1200">
                <a:solidFill>
                  <a:srgbClr val="000000"/>
                </a:solidFill>
              </a:rPr>
              <a:pPr/>
              <a:t>66</a:t>
            </a:fld>
            <a:endParaRPr lang="en-US" sz="1200">
              <a:solidFill>
                <a:srgbClr val="000000"/>
              </a:solidFill>
            </a:endParaRPr>
          </a:p>
        </p:txBody>
      </p:sp>
      <p:sp>
        <p:nvSpPr>
          <p:cNvPr id="849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961B2700-4F46-E945-8CEA-60C6F62AC45D}" type="slidenum">
              <a:rPr lang="en-US" sz="1200">
                <a:solidFill>
                  <a:srgbClr val="000000"/>
                </a:solidFill>
              </a:rPr>
              <a:pPr algn="r"/>
              <a:t>66</a:t>
            </a:fld>
            <a:endParaRPr lang="en-US" sz="1200">
              <a:solidFill>
                <a:srgbClr val="000000"/>
              </a:solidFill>
            </a:endParaRPr>
          </a:p>
        </p:txBody>
      </p:sp>
      <p:sp>
        <p:nvSpPr>
          <p:cNvPr id="849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A82B2526-B379-3642-B0FA-F6017E129A28}" type="slidenum">
              <a:rPr lang="en-US" sz="1200">
                <a:solidFill>
                  <a:srgbClr val="000000"/>
                </a:solidFill>
              </a:rPr>
              <a:pPr algn="r"/>
              <a:t>66</a:t>
            </a:fld>
            <a:endParaRPr lang="en-US" sz="1200">
              <a:solidFill>
                <a:srgbClr val="000000"/>
              </a:solidFill>
            </a:endParaRPr>
          </a:p>
        </p:txBody>
      </p:sp>
      <p:sp>
        <p:nvSpPr>
          <p:cNvPr id="84996" name="Rectangle 2"/>
          <p:cNvSpPr>
            <a:spLocks noGrp="1" noRot="1" noChangeAspect="1" noChangeArrowheads="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761944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149361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14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RTP-TV_TitleBackground.jpg"/>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2531" name="Rectangle 3"/>
          <p:cNvSpPr>
            <a:spLocks noGrp="1" noChangeArrowheads="1"/>
          </p:cNvSpPr>
          <p:nvPr>
            <p:ph type="ctrTitle"/>
          </p:nvPr>
        </p:nvSpPr>
        <p:spPr>
          <a:xfrm>
            <a:off x="1371600" y="2362200"/>
            <a:ext cx="7086600" cy="1143000"/>
          </a:xfrm>
        </p:spPr>
        <p:txBody>
          <a:bodyPr anchor="t"/>
          <a:lstStyle>
            <a:lvl1pPr>
              <a:defRPr sz="3600" b="1">
                <a:solidFill>
                  <a:schemeClr val="bg1"/>
                </a:solidFill>
                <a:latin typeface="Arial" charset="0"/>
              </a:defRPr>
            </a:lvl1pPr>
          </a:lstStyle>
          <a:p>
            <a:r>
              <a:rPr lang="en-US"/>
              <a:t>Click to edit Master title style</a:t>
            </a:r>
          </a:p>
        </p:txBody>
      </p:sp>
      <p:sp>
        <p:nvSpPr>
          <p:cNvPr id="22532" name="Rectangle 4"/>
          <p:cNvSpPr>
            <a:spLocks noGrp="1" noChangeArrowheads="1"/>
          </p:cNvSpPr>
          <p:nvPr>
            <p:ph type="subTitle" idx="1"/>
          </p:nvPr>
        </p:nvSpPr>
        <p:spPr>
          <a:xfrm>
            <a:off x="3048000" y="3657600"/>
            <a:ext cx="5791200" cy="23622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435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13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26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0"/>
          </p:nvPr>
        </p:nvSpPr>
        <p:spPr>
          <a:xfrm>
            <a:off x="265113" y="6629983"/>
            <a:ext cx="1391407" cy="156966"/>
          </a:xfrm>
        </p:spPr>
        <p:txBody>
          <a:bodyPr wrap="none" lIns="0" tIns="0" rIns="0" bIns="0" anchor="b">
            <a:spAutoFit/>
          </a:bodyPr>
          <a:lstStyle>
            <a:lvl1pPr marL="0" indent="0">
              <a:lnSpc>
                <a:spcPct val="85000"/>
              </a:lnSpc>
              <a:spcBef>
                <a:spcPts val="0"/>
              </a:spcBef>
              <a:buFontTx/>
              <a:buNone/>
              <a:defRPr sz="12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054164"/>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7"/>
          <p:cNvSpPr>
            <a:spLocks noGrp="1"/>
          </p:cNvSpPr>
          <p:nvPr>
            <p:ph type="body" sz="quarter" idx="10"/>
          </p:nvPr>
        </p:nvSpPr>
        <p:spPr>
          <a:xfrm>
            <a:off x="266700" y="6569020"/>
            <a:ext cx="2034211" cy="175433"/>
          </a:xfrm>
        </p:spPr>
        <p:txBody>
          <a:bodyPr wrap="none" lIns="0" tIns="0" rIns="0" bIns="0" anchor="b">
            <a:spAutoFit/>
          </a:bodyPr>
          <a:lstStyle>
            <a:lvl1pPr marL="0" indent="0">
              <a:lnSpc>
                <a:spcPct val="95000"/>
              </a:lnSpc>
              <a:spcBef>
                <a:spcPts val="0"/>
              </a:spcBef>
              <a:buFontTx/>
              <a:buNone/>
              <a:defRPr sz="1200" b="0"/>
            </a:lvl1pPr>
          </a:lstStyle>
          <a:p>
            <a:pPr lvl="0"/>
            <a:r>
              <a:rPr lang="en-US" dirty="0" smtClean="0"/>
              <a:t>Click to edit Master text styles</a:t>
            </a:r>
          </a:p>
        </p:txBody>
      </p:sp>
      <p:sp>
        <p:nvSpPr>
          <p:cNvPr id="7" name="Text Placeholder 7"/>
          <p:cNvSpPr>
            <a:spLocks noGrp="1"/>
          </p:cNvSpPr>
          <p:nvPr>
            <p:ph type="body" sz="quarter" idx="12"/>
          </p:nvPr>
        </p:nvSpPr>
        <p:spPr>
          <a:xfrm>
            <a:off x="6754189" y="5989233"/>
            <a:ext cx="2034211" cy="175433"/>
          </a:xfrm>
        </p:spPr>
        <p:txBody>
          <a:bodyPr wrap="none" lIns="0" tIns="0" rIns="0" bIns="0" anchor="b">
            <a:spAutoFit/>
          </a:bodyPr>
          <a:lstStyle>
            <a:lvl1pPr marL="0" indent="0" algn="r">
              <a:lnSpc>
                <a:spcPct val="95000"/>
              </a:lnSpc>
              <a:spcBef>
                <a:spcPts val="0"/>
              </a:spcBef>
              <a:buFontTx/>
              <a:buNone/>
              <a:defRPr sz="1200" b="0"/>
            </a:lvl1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5075873"/>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600200"/>
            <a:ext cx="8686800" cy="4821238"/>
          </a:xfrm>
        </p:spPr>
        <p:txBody>
          <a:bodyPr/>
          <a:lstStyle/>
          <a:p>
            <a:pPr lvl="0"/>
            <a:endParaRPr lang="en-US" noProof="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706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623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920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102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771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350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270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754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84964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auto">
          <a:xfrm>
            <a:off x="685800" y="1295400"/>
            <a:ext cx="7772400" cy="5348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5"/>
          <p:cNvSpPr>
            <a:spLocks noGrp="1" noChangeArrowheads="1"/>
          </p:cNvSpPr>
          <p:nvPr>
            <p:ph type="title"/>
          </p:nvPr>
        </p:nvSpPr>
        <p:spPr bwMode="auto">
          <a:xfrm>
            <a:off x="685800" y="0"/>
            <a:ext cx="7769225"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867"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 id="2147484868" r:id="rId12"/>
    <p:sldLayoutId id="2147484869" r:id="rId13"/>
    <p:sldLayoutId id="2147484842" r:id="rId14"/>
  </p:sldLayoutIdLst>
  <p:hf sldNum="0" hdr="0" ftr="0" dt="0"/>
  <p:txStyles>
    <p:titleStyle>
      <a:lvl1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a:solidFill>
            <a:srgbClr val="124780"/>
          </a:solidFill>
          <a:latin typeface="Arial Bold" charset="0"/>
        </a:defRPr>
      </a:lvl6pPr>
      <a:lvl7pPr marL="914400" algn="l" rtl="0" fontAlgn="base">
        <a:lnSpc>
          <a:spcPct val="90000"/>
        </a:lnSpc>
        <a:spcBef>
          <a:spcPct val="0"/>
        </a:spcBef>
        <a:spcAft>
          <a:spcPct val="0"/>
        </a:spcAft>
        <a:defRPr sz="2600">
          <a:solidFill>
            <a:srgbClr val="124780"/>
          </a:solidFill>
          <a:latin typeface="Arial Bold" charset="0"/>
        </a:defRPr>
      </a:lvl7pPr>
      <a:lvl8pPr marL="1371600" algn="l" rtl="0" fontAlgn="base">
        <a:lnSpc>
          <a:spcPct val="90000"/>
        </a:lnSpc>
        <a:spcBef>
          <a:spcPct val="0"/>
        </a:spcBef>
        <a:spcAft>
          <a:spcPct val="0"/>
        </a:spcAft>
        <a:defRPr sz="2600">
          <a:solidFill>
            <a:srgbClr val="124780"/>
          </a:solidFill>
          <a:latin typeface="Arial Bold" charset="0"/>
        </a:defRPr>
      </a:lvl8pPr>
      <a:lvl9pPr marL="1828800" algn="l" rtl="0" fontAlgn="base">
        <a:lnSpc>
          <a:spcPct val="90000"/>
        </a:lnSpc>
        <a:spcBef>
          <a:spcPct val="0"/>
        </a:spcBef>
        <a:spcAft>
          <a:spcPct val="0"/>
        </a:spcAft>
        <a:defRPr sz="2600">
          <a:solidFill>
            <a:srgbClr val="124780"/>
          </a:solidFill>
          <a:latin typeface="Arial Bold"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400">
          <a:solidFill>
            <a:srgbClr val="CDE7F3"/>
          </a:solidFill>
          <a:latin typeface="+mn-lt"/>
          <a:ea typeface="ＭＳ Ｐゴシック" charset="-128"/>
        </a:defRPr>
      </a:lvl6pPr>
      <a:lvl7pPr marL="2971800" indent="-228600" algn="l" rtl="0" fontAlgn="base">
        <a:spcBef>
          <a:spcPct val="20000"/>
        </a:spcBef>
        <a:spcAft>
          <a:spcPct val="0"/>
        </a:spcAft>
        <a:buChar char="»"/>
        <a:defRPr sz="2400">
          <a:solidFill>
            <a:srgbClr val="CDE7F3"/>
          </a:solidFill>
          <a:latin typeface="+mn-lt"/>
          <a:ea typeface="ＭＳ Ｐゴシック" charset="-128"/>
        </a:defRPr>
      </a:lvl7pPr>
      <a:lvl8pPr marL="3429000" indent="-228600" algn="l" rtl="0" fontAlgn="base">
        <a:spcBef>
          <a:spcPct val="20000"/>
        </a:spcBef>
        <a:spcAft>
          <a:spcPct val="0"/>
        </a:spcAft>
        <a:buChar char="»"/>
        <a:defRPr sz="2400">
          <a:solidFill>
            <a:srgbClr val="CDE7F3"/>
          </a:solidFill>
          <a:latin typeface="+mn-lt"/>
          <a:ea typeface="ＭＳ Ｐゴシック" charset="-128"/>
        </a:defRPr>
      </a:lvl8pPr>
      <a:lvl9pPr marL="3886200" indent="-228600" algn="l" rtl="0" fontAlgn="base">
        <a:spcBef>
          <a:spcPct val="20000"/>
        </a:spcBef>
        <a:spcAft>
          <a:spcPct val="0"/>
        </a:spcAft>
        <a:buChar char="»"/>
        <a:defRPr sz="2400">
          <a:solidFill>
            <a:srgbClr val="CDE7F3"/>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tif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chart" Target="../charts/char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772400" cy="3810000"/>
          </a:xfrm>
        </p:spPr>
        <p:txBody>
          <a:bodyPr/>
          <a:lstStyle/>
          <a:p>
            <a:pPr marL="0" indent="0" algn="ctr">
              <a:buFontTx/>
              <a:buNone/>
              <a:defRPr/>
            </a:pPr>
            <a:r>
              <a:rPr lang="en-US" b="1" dirty="0" smtClean="0"/>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a:t>
            </a:r>
          </a:p>
          <a:p>
            <a:pPr>
              <a:defRP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91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304800" y="1828800"/>
            <a:ext cx="8610600" cy="2362200"/>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 name="Picture 1" descr="Atkins-JCO-1999-1_Paper.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36" r="2683"/>
          <a:stretch/>
        </p:blipFill>
        <p:spPr>
          <a:xfrm>
            <a:off x="304800" y="1981200"/>
            <a:ext cx="8585200" cy="1832573"/>
          </a:xfrm>
          <a:prstGeom prst="rect">
            <a:avLst/>
          </a:prstGeom>
        </p:spPr>
      </p:pic>
      <p:pic>
        <p:nvPicPr>
          <p:cNvPr id="4" name="Picture 3" descr="2.tif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81200" y="3657600"/>
            <a:ext cx="5562600" cy="2455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731062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BFAF9"/>
                </a:solidFill>
              </a:rPr>
              <a:t>HD IL-2: Response Durations and Survival Based on Response</a:t>
            </a:r>
            <a:endParaRPr lang="en-US" dirty="0">
              <a:solidFill>
                <a:srgbClr val="BBFAF9"/>
              </a:solidFill>
            </a:endParaRPr>
          </a:p>
        </p:txBody>
      </p:sp>
      <p:sp>
        <p:nvSpPr>
          <p:cNvPr id="3" name="Content Placeholder 2"/>
          <p:cNvSpPr>
            <a:spLocks noGrp="1"/>
          </p:cNvSpPr>
          <p:nvPr>
            <p:ph idx="1"/>
          </p:nvPr>
        </p:nvSpPr>
        <p:spPr/>
        <p:txBody>
          <a:bodyPr/>
          <a:lstStyle/>
          <a:p>
            <a:pPr>
              <a:spcAft>
                <a:spcPts val="3000"/>
              </a:spcAft>
            </a:pPr>
            <a:r>
              <a:rPr lang="en-US" dirty="0"/>
              <a:t>47% of responding pts alive (median F/U: 62 </a:t>
            </a:r>
            <a:r>
              <a:rPr lang="en-US" dirty="0" smtClean="0"/>
              <a:t>mo)</a:t>
            </a:r>
            <a:br>
              <a:rPr lang="en-US" dirty="0" smtClean="0"/>
            </a:br>
            <a:r>
              <a:rPr lang="en-US" dirty="0" smtClean="0"/>
              <a:t>Disease </a:t>
            </a:r>
            <a:r>
              <a:rPr lang="en-US" dirty="0"/>
              <a:t>did not progress in any pt responding </a:t>
            </a:r>
            <a:r>
              <a:rPr lang="en-US" dirty="0" smtClean="0"/>
              <a:t/>
            </a:r>
            <a:br>
              <a:rPr lang="en-US" dirty="0" smtClean="0"/>
            </a:br>
            <a:r>
              <a:rPr lang="en-US" dirty="0" smtClean="0"/>
              <a:t>&gt;</a:t>
            </a:r>
            <a:r>
              <a:rPr lang="en-US" dirty="0"/>
              <a:t>30 </a:t>
            </a:r>
            <a:r>
              <a:rPr lang="en-US" dirty="0" smtClean="0"/>
              <a:t>mo</a:t>
            </a:r>
          </a:p>
          <a:p>
            <a:pPr>
              <a:spcAft>
                <a:spcPts val="3000"/>
              </a:spcAft>
            </a:pPr>
            <a:r>
              <a:rPr lang="en-US" dirty="0"/>
              <a:t>CR = 6%,</a:t>
            </a:r>
            <a:r>
              <a:rPr lang="en-US" dirty="0" smtClean="0"/>
              <a:t> median </a:t>
            </a:r>
            <a:r>
              <a:rPr lang="en-US" dirty="0" err="1"/>
              <a:t>DoR</a:t>
            </a:r>
            <a:r>
              <a:rPr lang="en-US" dirty="0"/>
              <a:t> not reached at 40 </a:t>
            </a:r>
            <a:r>
              <a:rPr lang="en-US" dirty="0" smtClean="0"/>
              <a:t>mo</a:t>
            </a:r>
            <a:br>
              <a:rPr lang="en-US" dirty="0" smtClean="0"/>
            </a:br>
            <a:r>
              <a:rPr lang="en-US" dirty="0" smtClean="0"/>
              <a:t>Range </a:t>
            </a:r>
            <a:r>
              <a:rPr lang="en-US" dirty="0"/>
              <a:t>up to 106+ </a:t>
            </a:r>
            <a:r>
              <a:rPr lang="en-US" dirty="0" smtClean="0"/>
              <a:t>mo</a:t>
            </a:r>
          </a:p>
          <a:p>
            <a:pPr>
              <a:spcAft>
                <a:spcPts val="3000"/>
              </a:spcAft>
            </a:pPr>
            <a:r>
              <a:rPr lang="en-US" dirty="0"/>
              <a:t>PR = 10%,</a:t>
            </a:r>
            <a:r>
              <a:rPr lang="en-US" dirty="0" smtClean="0"/>
              <a:t> median </a:t>
            </a:r>
            <a:r>
              <a:rPr lang="en-US" dirty="0" err="1"/>
              <a:t>DoR</a:t>
            </a:r>
            <a:r>
              <a:rPr lang="en-US" dirty="0"/>
              <a:t> 5.9 </a:t>
            </a:r>
            <a:r>
              <a:rPr lang="en-US" dirty="0" smtClean="0"/>
              <a:t>mo</a:t>
            </a:r>
            <a:br>
              <a:rPr lang="en-US" dirty="0" smtClean="0"/>
            </a:br>
            <a:r>
              <a:rPr lang="en-US" dirty="0" smtClean="0"/>
              <a:t>Range </a:t>
            </a:r>
            <a:r>
              <a:rPr lang="en-US" dirty="0"/>
              <a:t>up to 92+ </a:t>
            </a:r>
            <a:r>
              <a:rPr lang="en-US" dirty="0" smtClean="0"/>
              <a:t>mo</a:t>
            </a:r>
          </a:p>
          <a:p>
            <a:pPr>
              <a:spcAft>
                <a:spcPts val="3000"/>
              </a:spcAft>
            </a:pPr>
            <a:endParaRPr lang="en-US" dirty="0"/>
          </a:p>
          <a:p>
            <a:pPr>
              <a:spcAft>
                <a:spcPts val="3000"/>
              </a:spcAft>
            </a:pPr>
            <a:endParaRPr lang="en-US" dirty="0"/>
          </a:p>
        </p:txBody>
      </p:sp>
      <p:sp>
        <p:nvSpPr>
          <p:cNvPr id="4" name="TextBox 3"/>
          <p:cNvSpPr txBox="1"/>
          <p:nvPr/>
        </p:nvSpPr>
        <p:spPr>
          <a:xfrm>
            <a:off x="0" y="6519446"/>
            <a:ext cx="4689605" cy="338554"/>
          </a:xfrm>
          <a:prstGeom prst="rect">
            <a:avLst/>
          </a:prstGeom>
          <a:noFill/>
        </p:spPr>
        <p:txBody>
          <a:bodyPr wrap="none" rtlCol="0">
            <a:spAutoFit/>
          </a:bodyPr>
          <a:lstStyle/>
          <a:p>
            <a:r>
              <a:rPr lang="en-US" sz="1600" dirty="0" smtClean="0">
                <a:solidFill>
                  <a:schemeClr val="bg1"/>
                </a:solidFill>
                <a:latin typeface="+mn-lt"/>
              </a:rPr>
              <a:t>Atkins MB et al. </a:t>
            </a:r>
            <a:r>
              <a:rPr lang="en-US" sz="1600" i="1" dirty="0" smtClean="0">
                <a:solidFill>
                  <a:schemeClr val="bg1"/>
                </a:solidFill>
                <a:latin typeface="+mn-lt"/>
              </a:rPr>
              <a:t>J </a:t>
            </a:r>
            <a:r>
              <a:rPr lang="en-US" sz="1600" i="1" dirty="0" err="1" smtClean="0">
                <a:solidFill>
                  <a:schemeClr val="bg1"/>
                </a:solidFill>
                <a:latin typeface="+mn-lt"/>
              </a:rPr>
              <a:t>Clin</a:t>
            </a:r>
            <a:r>
              <a:rPr lang="en-US" sz="1600" i="1" dirty="0" smtClean="0">
                <a:solidFill>
                  <a:schemeClr val="bg1"/>
                </a:solidFill>
                <a:latin typeface="+mn-lt"/>
              </a:rPr>
              <a:t> </a:t>
            </a:r>
            <a:r>
              <a:rPr lang="en-US" sz="1600" i="1" dirty="0" err="1" smtClean="0">
                <a:solidFill>
                  <a:schemeClr val="bg1"/>
                </a:solidFill>
                <a:latin typeface="+mn-lt"/>
              </a:rPr>
              <a:t>Oncol</a:t>
            </a:r>
            <a:r>
              <a:rPr lang="en-US" sz="1600" i="1" dirty="0" smtClean="0">
                <a:solidFill>
                  <a:schemeClr val="bg1"/>
                </a:solidFill>
                <a:latin typeface="+mn-lt"/>
              </a:rPr>
              <a:t> </a:t>
            </a:r>
            <a:r>
              <a:rPr lang="en-US" sz="1600" dirty="0" smtClean="0">
                <a:solidFill>
                  <a:schemeClr val="bg1"/>
                </a:solidFill>
                <a:latin typeface="+mn-lt"/>
              </a:rPr>
              <a:t>1999;17(7):2105-16.</a:t>
            </a:r>
            <a:endParaRPr lang="en-US" sz="1600" dirty="0">
              <a:solidFill>
                <a:schemeClr val="bg1"/>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2187220"/>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High-Dose IL-2: Common ≥3 AEs</a:t>
            </a:r>
            <a:endParaRPr lang="en-US" dirty="0"/>
          </a:p>
        </p:txBody>
      </p:sp>
      <p:sp>
        <p:nvSpPr>
          <p:cNvPr id="4" name="Content Placeholder 3"/>
          <p:cNvSpPr>
            <a:spLocks noGrp="1"/>
          </p:cNvSpPr>
          <p:nvPr>
            <p:ph idx="1"/>
          </p:nvPr>
        </p:nvSpPr>
        <p:spPr>
          <a:xfrm>
            <a:off x="685800" y="1219200"/>
            <a:ext cx="3657600" cy="3733800"/>
          </a:xfrm>
        </p:spPr>
        <p:txBody>
          <a:bodyPr/>
          <a:lstStyle/>
          <a:p>
            <a:r>
              <a:rPr lang="en-US" b="1" dirty="0" smtClean="0">
                <a:solidFill>
                  <a:srgbClr val="FFC314"/>
                </a:solidFill>
              </a:rPr>
              <a:t>Cardiovascular</a:t>
            </a:r>
          </a:p>
          <a:p>
            <a:pPr lvl="1"/>
            <a:r>
              <a:rPr lang="en-US" dirty="0" smtClean="0"/>
              <a:t>Hypotension</a:t>
            </a:r>
          </a:p>
          <a:p>
            <a:r>
              <a:rPr lang="en-US" b="1" dirty="0" smtClean="0">
                <a:solidFill>
                  <a:srgbClr val="FFC314"/>
                </a:solidFill>
              </a:rPr>
              <a:t>Gastrointestinal</a:t>
            </a:r>
          </a:p>
          <a:p>
            <a:pPr lvl="1"/>
            <a:r>
              <a:rPr lang="en-US" dirty="0" smtClean="0"/>
              <a:t>Vomiting/diarrhea</a:t>
            </a:r>
          </a:p>
          <a:p>
            <a:r>
              <a:rPr lang="en-US" b="1" dirty="0" smtClean="0">
                <a:solidFill>
                  <a:srgbClr val="FFC314"/>
                </a:solidFill>
              </a:rPr>
              <a:t>Neurologic</a:t>
            </a:r>
          </a:p>
          <a:p>
            <a:pPr lvl="1"/>
            <a:r>
              <a:rPr lang="en-US" dirty="0" smtClean="0"/>
              <a:t>Confusion</a:t>
            </a:r>
          </a:p>
          <a:p>
            <a:r>
              <a:rPr lang="en-US" b="1" dirty="0" smtClean="0">
                <a:solidFill>
                  <a:srgbClr val="FFC314"/>
                </a:solidFill>
              </a:rPr>
              <a:t>Pulmonary</a:t>
            </a:r>
          </a:p>
          <a:p>
            <a:pPr lvl="1"/>
            <a:r>
              <a:rPr lang="en-US" dirty="0" smtClean="0"/>
              <a:t>Dyspnea</a:t>
            </a:r>
          </a:p>
        </p:txBody>
      </p:sp>
      <p:sp>
        <p:nvSpPr>
          <p:cNvPr id="5" name="Content Placeholder 3"/>
          <p:cNvSpPr txBox="1">
            <a:spLocks/>
          </p:cNvSpPr>
          <p:nvPr/>
        </p:nvSpPr>
        <p:spPr bwMode="auto">
          <a:xfrm>
            <a:off x="4724400" y="1295400"/>
            <a:ext cx="3657600" cy="3505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400">
                <a:solidFill>
                  <a:srgbClr val="CDE7F3"/>
                </a:solidFill>
                <a:latin typeface="+mn-lt"/>
                <a:ea typeface="ＭＳ Ｐゴシック" charset="-128"/>
              </a:defRPr>
            </a:lvl6pPr>
            <a:lvl7pPr marL="2971800" indent="-228600" algn="l" rtl="0" fontAlgn="base">
              <a:spcBef>
                <a:spcPct val="20000"/>
              </a:spcBef>
              <a:spcAft>
                <a:spcPct val="0"/>
              </a:spcAft>
              <a:buChar char="»"/>
              <a:defRPr sz="2400">
                <a:solidFill>
                  <a:srgbClr val="CDE7F3"/>
                </a:solidFill>
                <a:latin typeface="+mn-lt"/>
                <a:ea typeface="ＭＳ Ｐゴシック" charset="-128"/>
              </a:defRPr>
            </a:lvl7pPr>
            <a:lvl8pPr marL="3429000" indent="-228600" algn="l" rtl="0" fontAlgn="base">
              <a:spcBef>
                <a:spcPct val="20000"/>
              </a:spcBef>
              <a:spcAft>
                <a:spcPct val="0"/>
              </a:spcAft>
              <a:buChar char="»"/>
              <a:defRPr sz="2400">
                <a:solidFill>
                  <a:srgbClr val="CDE7F3"/>
                </a:solidFill>
                <a:latin typeface="+mn-lt"/>
                <a:ea typeface="ＭＳ Ｐゴシック" charset="-128"/>
              </a:defRPr>
            </a:lvl8pPr>
            <a:lvl9pPr marL="3886200" indent="-228600" algn="l" rtl="0" fontAlgn="base">
              <a:spcBef>
                <a:spcPct val="20000"/>
              </a:spcBef>
              <a:spcAft>
                <a:spcPct val="0"/>
              </a:spcAft>
              <a:buChar char="»"/>
              <a:defRPr sz="2400">
                <a:solidFill>
                  <a:srgbClr val="CDE7F3"/>
                </a:solidFill>
                <a:latin typeface="+mn-lt"/>
                <a:ea typeface="ＭＳ Ｐゴシック" charset="-128"/>
              </a:defRPr>
            </a:lvl9pPr>
          </a:lstStyle>
          <a:p>
            <a:r>
              <a:rPr lang="en-US" b="1" dirty="0" smtClean="0">
                <a:solidFill>
                  <a:srgbClr val="FFC314"/>
                </a:solidFill>
              </a:rPr>
              <a:t>Renal</a:t>
            </a:r>
          </a:p>
          <a:p>
            <a:pPr lvl="1"/>
            <a:r>
              <a:rPr lang="en-US" dirty="0" smtClean="0"/>
              <a:t>Oliguria</a:t>
            </a:r>
          </a:p>
          <a:p>
            <a:r>
              <a:rPr lang="en-US" b="1" dirty="0" smtClean="0">
                <a:solidFill>
                  <a:srgbClr val="FFC314"/>
                </a:solidFill>
              </a:rPr>
              <a:t>Hematologic</a:t>
            </a:r>
          </a:p>
          <a:p>
            <a:pPr lvl="1"/>
            <a:r>
              <a:rPr lang="en-US" dirty="0" smtClean="0"/>
              <a:t>Thrombocytopenia</a:t>
            </a:r>
          </a:p>
          <a:p>
            <a:r>
              <a:rPr lang="en-US" b="1" dirty="0" smtClean="0">
                <a:solidFill>
                  <a:srgbClr val="FFC314"/>
                </a:solidFill>
              </a:rPr>
              <a:t>General</a:t>
            </a:r>
          </a:p>
          <a:p>
            <a:pPr lvl="1"/>
            <a:r>
              <a:rPr lang="en-US" dirty="0" smtClean="0"/>
              <a:t>Fever/chills</a:t>
            </a:r>
          </a:p>
          <a:p>
            <a:pPr lvl="1"/>
            <a:r>
              <a:rPr lang="en-US" dirty="0" smtClean="0"/>
              <a:t>Malaise</a:t>
            </a:r>
          </a:p>
          <a:p>
            <a:pPr marL="0" indent="0">
              <a:buNone/>
            </a:pPr>
            <a:endParaRPr lang="en-US" dirty="0"/>
          </a:p>
        </p:txBody>
      </p:sp>
      <p:sp>
        <p:nvSpPr>
          <p:cNvPr id="6" name="TextBox 5"/>
          <p:cNvSpPr txBox="1"/>
          <p:nvPr/>
        </p:nvSpPr>
        <p:spPr>
          <a:xfrm>
            <a:off x="685800" y="5181600"/>
            <a:ext cx="7378943" cy="1384995"/>
          </a:xfrm>
          <a:prstGeom prst="rect">
            <a:avLst/>
          </a:prstGeom>
          <a:noFill/>
        </p:spPr>
        <p:txBody>
          <a:bodyPr wrap="none" rtlCol="0">
            <a:spAutoFit/>
          </a:bodyPr>
          <a:lstStyle/>
          <a:p>
            <a:pPr marL="342900" indent="-342900">
              <a:buFont typeface="Arial"/>
              <a:buChar char="•"/>
            </a:pPr>
            <a:r>
              <a:rPr lang="en-US" sz="2000" dirty="0" smtClean="0">
                <a:solidFill>
                  <a:srgbClr val="FFC314"/>
                </a:solidFill>
                <a:latin typeface="+mn-lt"/>
              </a:rPr>
              <a:t>Toxicities generally reversed rapidly after therapy completion</a:t>
            </a:r>
          </a:p>
          <a:p>
            <a:endParaRPr lang="en-US" sz="2000" dirty="0" smtClean="0">
              <a:solidFill>
                <a:srgbClr val="FFC314"/>
              </a:solidFill>
              <a:latin typeface="+mn-lt"/>
            </a:endParaRPr>
          </a:p>
          <a:p>
            <a:pPr marL="342900" indent="-342900">
              <a:buFont typeface="Arial"/>
              <a:buChar char="•"/>
            </a:pPr>
            <a:r>
              <a:rPr lang="en-US" sz="2000" dirty="0">
                <a:solidFill>
                  <a:srgbClr val="FFC314"/>
                </a:solidFill>
                <a:latin typeface="+mn-lt"/>
              </a:rPr>
              <a:t>2% of patients died from AEs, all related to sepsis</a:t>
            </a:r>
          </a:p>
          <a:p>
            <a:endParaRPr lang="en-US" dirty="0"/>
          </a:p>
        </p:txBody>
      </p:sp>
      <p:sp>
        <p:nvSpPr>
          <p:cNvPr id="7" name="TextBox 6"/>
          <p:cNvSpPr txBox="1"/>
          <p:nvPr/>
        </p:nvSpPr>
        <p:spPr>
          <a:xfrm>
            <a:off x="0" y="6519446"/>
            <a:ext cx="4689605" cy="338554"/>
          </a:xfrm>
          <a:prstGeom prst="rect">
            <a:avLst/>
          </a:prstGeom>
          <a:noFill/>
        </p:spPr>
        <p:txBody>
          <a:bodyPr wrap="none" rtlCol="0">
            <a:spAutoFit/>
          </a:bodyPr>
          <a:lstStyle/>
          <a:p>
            <a:r>
              <a:rPr lang="en-US" sz="1600" dirty="0" smtClean="0">
                <a:solidFill>
                  <a:schemeClr val="bg1"/>
                </a:solidFill>
                <a:latin typeface="+mn-lt"/>
              </a:rPr>
              <a:t>Atkins MB et al. </a:t>
            </a:r>
            <a:r>
              <a:rPr lang="en-US" sz="1600" i="1" dirty="0" smtClean="0">
                <a:solidFill>
                  <a:schemeClr val="bg1"/>
                </a:solidFill>
                <a:latin typeface="+mn-lt"/>
              </a:rPr>
              <a:t>J </a:t>
            </a:r>
            <a:r>
              <a:rPr lang="en-US" sz="1600" i="1" dirty="0" err="1" smtClean="0">
                <a:solidFill>
                  <a:schemeClr val="bg1"/>
                </a:solidFill>
                <a:latin typeface="+mn-lt"/>
              </a:rPr>
              <a:t>Clin</a:t>
            </a:r>
            <a:r>
              <a:rPr lang="en-US" sz="1600" i="1" dirty="0" smtClean="0">
                <a:solidFill>
                  <a:schemeClr val="bg1"/>
                </a:solidFill>
                <a:latin typeface="+mn-lt"/>
              </a:rPr>
              <a:t> </a:t>
            </a:r>
            <a:r>
              <a:rPr lang="en-US" sz="1600" i="1" dirty="0" err="1" smtClean="0">
                <a:solidFill>
                  <a:schemeClr val="bg1"/>
                </a:solidFill>
                <a:latin typeface="+mn-lt"/>
              </a:rPr>
              <a:t>Oncol</a:t>
            </a:r>
            <a:r>
              <a:rPr lang="en-US" sz="1600" i="1" dirty="0" smtClean="0">
                <a:solidFill>
                  <a:schemeClr val="bg1"/>
                </a:solidFill>
                <a:latin typeface="+mn-lt"/>
              </a:rPr>
              <a:t> </a:t>
            </a:r>
            <a:r>
              <a:rPr lang="en-US" sz="1600" dirty="0" smtClean="0">
                <a:solidFill>
                  <a:schemeClr val="bg1"/>
                </a:solidFill>
                <a:latin typeface="+mn-lt"/>
              </a:rPr>
              <a:t>1999;17(7):2105-16.</a:t>
            </a:r>
            <a:endParaRPr lang="en-US" sz="1600" dirty="0">
              <a:solidFill>
                <a:schemeClr val="bg1"/>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8948874"/>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69225" cy="2667000"/>
          </a:xfrm>
        </p:spPr>
        <p:txBody>
          <a:bodyPr anchor="b"/>
          <a:lstStyle/>
          <a:p>
            <a:r>
              <a:rPr lang="en-US" sz="3600" dirty="0"/>
              <a:t>Correlation of NRAS Mutations with Clinical Response to </a:t>
            </a:r>
            <a:r>
              <a:rPr lang="en-US" sz="3600" dirty="0" smtClean="0"/>
              <a:t>High Dose </a:t>
            </a:r>
            <a:r>
              <a:rPr lang="en-US" sz="3600" dirty="0"/>
              <a:t>IL-2 in Patients with Advanced Melanoma</a:t>
            </a:r>
          </a:p>
        </p:txBody>
      </p:sp>
      <p:sp>
        <p:nvSpPr>
          <p:cNvPr id="4" name="Title 1"/>
          <p:cNvSpPr txBox="1">
            <a:spLocks/>
          </p:cNvSpPr>
          <p:nvPr/>
        </p:nvSpPr>
        <p:spPr bwMode="auto">
          <a:xfrm>
            <a:off x="838200" y="3810000"/>
            <a:ext cx="7769225"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a:solidFill>
                  <a:srgbClr val="124780"/>
                </a:solidFill>
                <a:latin typeface="Arial Bold" charset="0"/>
              </a:defRPr>
            </a:lvl6pPr>
            <a:lvl7pPr marL="914400" algn="l" rtl="0" fontAlgn="base">
              <a:lnSpc>
                <a:spcPct val="90000"/>
              </a:lnSpc>
              <a:spcBef>
                <a:spcPct val="0"/>
              </a:spcBef>
              <a:spcAft>
                <a:spcPct val="0"/>
              </a:spcAft>
              <a:defRPr sz="2600">
                <a:solidFill>
                  <a:srgbClr val="124780"/>
                </a:solidFill>
                <a:latin typeface="Arial Bold" charset="0"/>
              </a:defRPr>
            </a:lvl7pPr>
            <a:lvl8pPr marL="1371600" algn="l" rtl="0" fontAlgn="base">
              <a:lnSpc>
                <a:spcPct val="90000"/>
              </a:lnSpc>
              <a:spcBef>
                <a:spcPct val="0"/>
              </a:spcBef>
              <a:spcAft>
                <a:spcPct val="0"/>
              </a:spcAft>
              <a:defRPr sz="2600">
                <a:solidFill>
                  <a:srgbClr val="124780"/>
                </a:solidFill>
                <a:latin typeface="Arial Bold" charset="0"/>
              </a:defRPr>
            </a:lvl8pPr>
            <a:lvl9pPr marL="1828800" algn="l" rtl="0" fontAlgn="base">
              <a:lnSpc>
                <a:spcPct val="90000"/>
              </a:lnSpc>
              <a:spcBef>
                <a:spcPct val="0"/>
              </a:spcBef>
              <a:spcAft>
                <a:spcPct val="0"/>
              </a:spcAft>
              <a:defRPr sz="2600">
                <a:solidFill>
                  <a:srgbClr val="124780"/>
                </a:solidFill>
                <a:latin typeface="Arial Bold" charset="0"/>
              </a:defRPr>
            </a:lvl9pPr>
          </a:lstStyle>
          <a:p>
            <a:pPr>
              <a:lnSpc>
                <a:spcPct val="110000"/>
              </a:lnSpc>
            </a:pPr>
            <a:r>
              <a:rPr lang="en-US" b="0" dirty="0" smtClean="0">
                <a:solidFill>
                  <a:srgbClr val="FFFFFF"/>
                </a:solidFill>
              </a:rPr>
              <a:t>Joseph RW et al.</a:t>
            </a:r>
          </a:p>
          <a:p>
            <a:pPr>
              <a:lnSpc>
                <a:spcPct val="110000"/>
              </a:lnSpc>
            </a:pPr>
            <a:r>
              <a:rPr lang="en-US" b="0" i="1" dirty="0" smtClean="0">
                <a:solidFill>
                  <a:srgbClr val="FFFFFF"/>
                </a:solidFill>
              </a:rPr>
              <a:t>J Immunotherapy</a:t>
            </a:r>
            <a:r>
              <a:rPr lang="en-US" b="0" dirty="0" smtClean="0">
                <a:solidFill>
                  <a:srgbClr val="FFFFFF"/>
                </a:solidFill>
              </a:rPr>
              <a:t> 2012;35(1):66-72.</a:t>
            </a:r>
            <a:endParaRPr lang="en-US" b="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1373174"/>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FFFF"/>
                </a:solidFill>
              </a:rPr>
              <a:t>Response to High-Dose IL-2 by Mutation Status</a:t>
            </a:r>
            <a:endParaRPr lang="en-US" dirty="0">
              <a:solidFill>
                <a:srgbClr val="C0FFFF"/>
              </a:solidFill>
            </a:endParaRPr>
          </a:p>
        </p:txBody>
      </p:sp>
      <p:sp>
        <p:nvSpPr>
          <p:cNvPr id="3" name="Content Placeholder 2"/>
          <p:cNvSpPr>
            <a:spLocks noGrp="1"/>
          </p:cNvSpPr>
          <p:nvPr>
            <p:ph idx="1"/>
          </p:nvPr>
        </p:nvSpPr>
        <p:spPr>
          <a:xfrm>
            <a:off x="685800" y="1295400"/>
            <a:ext cx="7772400" cy="5181600"/>
          </a:xfrm>
        </p:spPr>
        <p:txBody>
          <a:bodyPr/>
          <a:lstStyle/>
          <a:p>
            <a:pPr marL="0" indent="0">
              <a:buNone/>
            </a:pPr>
            <a:r>
              <a:rPr lang="en-US" dirty="0" smtClean="0"/>
              <a:t>Retrospective review (N = 103) of patients who received high-dose IL-2</a:t>
            </a:r>
          </a:p>
          <a:p>
            <a:r>
              <a:rPr lang="en-US" b="1" dirty="0" smtClean="0">
                <a:solidFill>
                  <a:srgbClr val="FFC314"/>
                </a:solidFill>
              </a:rPr>
              <a:t>NRAS and BRAF wild type</a:t>
            </a:r>
          </a:p>
          <a:p>
            <a:pPr lvl="1"/>
            <a:r>
              <a:rPr lang="en-US" dirty="0" smtClean="0"/>
              <a:t>CR/PR: 12%</a:t>
            </a:r>
          </a:p>
          <a:p>
            <a:r>
              <a:rPr lang="en-US" b="1" dirty="0" smtClean="0">
                <a:solidFill>
                  <a:srgbClr val="FFC314"/>
                </a:solidFill>
              </a:rPr>
              <a:t>NRAS mutation-positive</a:t>
            </a:r>
          </a:p>
          <a:p>
            <a:pPr lvl="1"/>
            <a:r>
              <a:rPr lang="en-US" dirty="0" smtClean="0"/>
              <a:t>CR/PR: 47%</a:t>
            </a:r>
          </a:p>
          <a:p>
            <a:r>
              <a:rPr lang="en-US" b="1" dirty="0" smtClean="0">
                <a:solidFill>
                  <a:srgbClr val="FFC314"/>
                </a:solidFill>
              </a:rPr>
              <a:t>BRAF </a:t>
            </a:r>
            <a:r>
              <a:rPr lang="en-US" b="1" dirty="0">
                <a:solidFill>
                  <a:srgbClr val="FFC314"/>
                </a:solidFill>
              </a:rPr>
              <a:t>mutation-positive</a:t>
            </a:r>
          </a:p>
          <a:p>
            <a:pPr lvl="1"/>
            <a:r>
              <a:rPr lang="en-US" dirty="0" smtClean="0"/>
              <a:t>CR/PR: 23%</a:t>
            </a:r>
          </a:p>
          <a:p>
            <a:pPr marL="0" indent="0">
              <a:buNone/>
            </a:pPr>
            <a:endParaRPr lang="en-US" sz="2000" dirty="0" smtClean="0"/>
          </a:p>
          <a:p>
            <a:pPr marL="0" indent="0">
              <a:buNone/>
            </a:pPr>
            <a:r>
              <a:rPr lang="en-US" sz="2000" dirty="0" smtClean="0">
                <a:solidFill>
                  <a:srgbClr val="FFC314"/>
                </a:solidFill>
              </a:rPr>
              <a:t>Ongoing Confirmatory Clinical Trial</a:t>
            </a:r>
          </a:p>
          <a:p>
            <a:pPr marL="0" indent="0">
              <a:buNone/>
            </a:pPr>
            <a:r>
              <a:rPr lang="en-US" sz="1600" dirty="0"/>
              <a:t>SELECT: A Prospective Tissue Collection Protocol to Investigate Predictive Models of Response to High-Dose IL-2 Treatments in Patients </a:t>
            </a:r>
            <a:r>
              <a:rPr lang="en-US" sz="1600" dirty="0" smtClean="0"/>
              <a:t>with Advanced </a:t>
            </a:r>
            <a:r>
              <a:rPr lang="en-US" sz="1600" dirty="0"/>
              <a:t>Melanoma (</a:t>
            </a:r>
            <a:r>
              <a:rPr lang="en-US" sz="1600" dirty="0" smtClean="0"/>
              <a:t>NCT01288963)</a:t>
            </a:r>
            <a:endParaRPr lang="en-US" sz="1600" dirty="0"/>
          </a:p>
        </p:txBody>
      </p:sp>
      <p:sp>
        <p:nvSpPr>
          <p:cNvPr id="4" name="TextBox 3"/>
          <p:cNvSpPr txBox="1"/>
          <p:nvPr/>
        </p:nvSpPr>
        <p:spPr>
          <a:xfrm>
            <a:off x="38100" y="6494046"/>
            <a:ext cx="5073725" cy="338554"/>
          </a:xfrm>
          <a:prstGeom prst="rect">
            <a:avLst/>
          </a:prstGeom>
          <a:noFill/>
        </p:spPr>
        <p:txBody>
          <a:bodyPr wrap="none" rtlCol="0">
            <a:spAutoFit/>
          </a:bodyPr>
          <a:lstStyle/>
          <a:p>
            <a:r>
              <a:rPr lang="en-US" sz="1600" dirty="0">
                <a:solidFill>
                  <a:srgbClr val="FFFFFF"/>
                </a:solidFill>
                <a:latin typeface="+mn-lt"/>
              </a:rPr>
              <a:t>Joseph RW et </a:t>
            </a:r>
            <a:r>
              <a:rPr lang="en-US" sz="1600" dirty="0" smtClean="0">
                <a:solidFill>
                  <a:srgbClr val="FFFFFF"/>
                </a:solidFill>
                <a:latin typeface="+mn-lt"/>
              </a:rPr>
              <a:t>al. </a:t>
            </a:r>
            <a:r>
              <a:rPr lang="en-US" sz="1600" i="1" dirty="0" smtClean="0">
                <a:solidFill>
                  <a:srgbClr val="FFFFFF"/>
                </a:solidFill>
                <a:latin typeface="+mn-lt"/>
              </a:rPr>
              <a:t>J </a:t>
            </a:r>
            <a:r>
              <a:rPr lang="en-US" sz="1600" i="1" dirty="0">
                <a:solidFill>
                  <a:srgbClr val="FFFFFF"/>
                </a:solidFill>
                <a:latin typeface="+mn-lt"/>
              </a:rPr>
              <a:t>Immunotherapy</a:t>
            </a:r>
            <a:r>
              <a:rPr lang="en-US" sz="1600" dirty="0">
                <a:solidFill>
                  <a:srgbClr val="FFFFFF"/>
                </a:solidFill>
                <a:latin typeface="+mn-lt"/>
              </a:rPr>
              <a:t> 2012;35(1):66-72</a:t>
            </a:r>
            <a:r>
              <a:rPr lang="en-US" sz="1600" dirty="0" smtClean="0">
                <a:solidFill>
                  <a:srgbClr val="FFFFFF"/>
                </a:solidFill>
                <a:latin typeface="+mn-lt"/>
              </a:rPr>
              <a:t>.</a:t>
            </a:r>
            <a:endParaRPr lang="en-US" sz="1600" dirty="0">
              <a:solidFill>
                <a:srgbClr val="FFFFFF"/>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039152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a:t>
            </a:r>
            <a:r>
              <a:rPr lang="en-US" dirty="0"/>
              <a:t>2</a:t>
            </a:r>
            <a:r>
              <a:rPr lang="en-US" dirty="0" smtClean="0"/>
              <a:t>: From the Practice of </a:t>
            </a:r>
            <a:r>
              <a:rPr lang="en-US" dirty="0" err="1" smtClean="0"/>
              <a:t>Dr</a:t>
            </a:r>
            <a:r>
              <a:rPr lang="en-US" dirty="0" smtClean="0"/>
              <a:t> Flaherty</a:t>
            </a:r>
            <a:endParaRPr lang="en-US" dirty="0"/>
          </a:p>
        </p:txBody>
      </p:sp>
      <p:sp>
        <p:nvSpPr>
          <p:cNvPr id="4" name="Content Placeholder 3"/>
          <p:cNvSpPr>
            <a:spLocks noGrp="1"/>
          </p:cNvSpPr>
          <p:nvPr>
            <p:ph idx="1"/>
          </p:nvPr>
        </p:nvSpPr>
        <p:spPr>
          <a:xfrm>
            <a:off x="685800" y="1295400"/>
            <a:ext cx="7772400" cy="5029200"/>
          </a:xfrm>
        </p:spPr>
        <p:txBody>
          <a:bodyPr/>
          <a:lstStyle/>
          <a:p>
            <a:r>
              <a:rPr lang="en-US" b="1" dirty="0" smtClean="0"/>
              <a:t>A 58-year-old lawyer presents with hemoptysis, SOB</a:t>
            </a:r>
          </a:p>
          <a:p>
            <a:endParaRPr lang="en-US" b="1" dirty="0" smtClean="0"/>
          </a:p>
          <a:p>
            <a:r>
              <a:rPr lang="en-US" b="1" dirty="0" smtClean="0"/>
              <a:t>Workup reveals metastases to lung, </a:t>
            </a:r>
            <a:r>
              <a:rPr lang="en-US" b="1" dirty="0" err="1" smtClean="0"/>
              <a:t>mediastinal</a:t>
            </a:r>
            <a:r>
              <a:rPr lang="en-US" b="1" dirty="0" smtClean="0"/>
              <a:t> nodes from melanoma of unknown primary</a:t>
            </a:r>
          </a:p>
          <a:p>
            <a:pPr lvl="1"/>
            <a:r>
              <a:rPr lang="en-US" b="1" dirty="0"/>
              <a:t>BRAF wild type</a:t>
            </a:r>
            <a:endParaRPr lang="en-US" b="1" dirty="0" smtClean="0"/>
          </a:p>
          <a:p>
            <a:pPr marL="457200" lvl="1" indent="0">
              <a:buNone/>
            </a:pPr>
            <a:endParaRPr lang="en-US" b="1" dirty="0" smtClean="0"/>
          </a:p>
          <a:p>
            <a:r>
              <a:rPr lang="en-US" b="1" dirty="0" err="1" smtClean="0"/>
              <a:t>Ipilimumab</a:t>
            </a:r>
            <a:r>
              <a:rPr lang="en-US" b="1" dirty="0" smtClean="0"/>
              <a:t> x 4</a:t>
            </a:r>
          </a:p>
          <a:p>
            <a:pPr lvl="1"/>
            <a:r>
              <a:rPr lang="en-US" b="1" dirty="0" smtClean="0"/>
              <a:t>Pruritic rash, AST/ALT elevated ~2x ULN</a:t>
            </a:r>
          </a:p>
          <a:p>
            <a:pPr lvl="1"/>
            <a:r>
              <a:rPr lang="en-US" b="1" dirty="0" smtClean="0"/>
              <a:t>Tumor regression 4+ months followed by stable disease</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2601616"/>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52400"/>
            <a:ext cx="4876800" cy="3276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152400" y="3429000"/>
            <a:ext cx="3732213" cy="338138"/>
          </a:xfrm>
          <a:prstGeom prst="rect">
            <a:avLst/>
          </a:prstGeom>
          <a:noFill/>
        </p:spPr>
        <p:txBody>
          <a:bodyPr wrap="none">
            <a:spAutoFit/>
          </a:bodyPr>
          <a:lstStyle/>
          <a:p>
            <a:pPr>
              <a:defRPr/>
            </a:pPr>
            <a:r>
              <a:rPr lang="en-US" sz="1600" dirty="0">
                <a:solidFill>
                  <a:srgbClr val="FFFFFF"/>
                </a:solidFill>
                <a:latin typeface="+mn-lt"/>
              </a:rPr>
              <a:t>NEJM 2011 June 30;364(26):2517-26.</a:t>
            </a:r>
          </a:p>
        </p:txBody>
      </p:sp>
      <p:pic>
        <p:nvPicPr>
          <p:cNvPr id="6" name="Picture 5" descr="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4400" y="3092450"/>
            <a:ext cx="4267200" cy="31591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Rectangle 2"/>
          <p:cNvSpPr>
            <a:spLocks noChangeArrowheads="1"/>
          </p:cNvSpPr>
          <p:nvPr/>
        </p:nvSpPr>
        <p:spPr bwMode="auto">
          <a:xfrm>
            <a:off x="4648200" y="6248400"/>
            <a:ext cx="3724275" cy="3381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dirty="0">
                <a:solidFill>
                  <a:schemeClr val="bg1"/>
                </a:solidFill>
                <a:latin typeface="Arial" charset="0"/>
              </a:rPr>
              <a:t>NEJM 2010 August 19;363(8):711-23.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pilimumab,-CTLA-4-Blocking-Monoclonal-Antibody.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2234" name="Rectangle 10"/>
          <p:cNvSpPr>
            <a:spLocks noChangeArrowheads="1"/>
          </p:cNvSpPr>
          <p:nvPr/>
        </p:nvSpPr>
        <p:spPr bwMode="auto">
          <a:xfrm>
            <a:off x="0" y="6537325"/>
            <a:ext cx="5554651" cy="32316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da-DK" sz="1500" dirty="0" err="1">
                <a:solidFill>
                  <a:schemeClr val="bg1"/>
                </a:solidFill>
                <a:latin typeface="Arial"/>
                <a:cs typeface="Arial"/>
              </a:rPr>
              <a:t>Adapted</a:t>
            </a:r>
            <a:r>
              <a:rPr lang="da-DK" sz="1500" dirty="0">
                <a:solidFill>
                  <a:schemeClr val="bg1"/>
                </a:solidFill>
                <a:latin typeface="Arial"/>
                <a:cs typeface="Arial"/>
              </a:rPr>
              <a:t> from </a:t>
            </a:r>
            <a:r>
              <a:rPr lang="da-DK" sz="1500" dirty="0" err="1">
                <a:solidFill>
                  <a:schemeClr val="bg1"/>
                </a:solidFill>
                <a:latin typeface="Arial"/>
                <a:cs typeface="Arial"/>
              </a:rPr>
              <a:t>Korman</a:t>
            </a:r>
            <a:r>
              <a:rPr lang="da-DK" sz="1500" dirty="0">
                <a:solidFill>
                  <a:schemeClr val="bg1"/>
                </a:solidFill>
                <a:latin typeface="Arial"/>
                <a:cs typeface="Arial"/>
              </a:rPr>
              <a:t> AJ et al. </a:t>
            </a:r>
            <a:r>
              <a:rPr lang="da-DK" sz="1500" i="1" dirty="0" err="1">
                <a:solidFill>
                  <a:schemeClr val="bg1"/>
                </a:solidFill>
                <a:latin typeface="Arial"/>
                <a:cs typeface="Arial"/>
              </a:rPr>
              <a:t>Adv</a:t>
            </a:r>
            <a:r>
              <a:rPr lang="da-DK" sz="1500" i="1" dirty="0">
                <a:solidFill>
                  <a:schemeClr val="bg1"/>
                </a:solidFill>
                <a:latin typeface="Arial"/>
                <a:cs typeface="Arial"/>
              </a:rPr>
              <a:t> </a:t>
            </a:r>
            <a:r>
              <a:rPr lang="da-DK" sz="1500" i="1" dirty="0" err="1">
                <a:solidFill>
                  <a:schemeClr val="bg1"/>
                </a:solidFill>
                <a:latin typeface="Arial"/>
                <a:cs typeface="Arial"/>
              </a:rPr>
              <a:t>Immunol</a:t>
            </a:r>
            <a:r>
              <a:rPr lang="da-DK" sz="1500" i="1" dirty="0">
                <a:solidFill>
                  <a:schemeClr val="bg1"/>
                </a:solidFill>
                <a:latin typeface="Arial"/>
                <a:cs typeface="Arial"/>
              </a:rPr>
              <a:t> </a:t>
            </a:r>
            <a:r>
              <a:rPr lang="da-DK" sz="1500" dirty="0">
                <a:solidFill>
                  <a:schemeClr val="bg1"/>
                </a:solidFill>
                <a:latin typeface="Arial"/>
                <a:cs typeface="Arial"/>
              </a:rPr>
              <a:t>2006;90:297-339.</a:t>
            </a:r>
            <a:endParaRPr lang="en-US" sz="1500" dirty="0">
              <a:solidFill>
                <a:schemeClr val="bg1"/>
              </a:solidFill>
              <a:latin typeface="Arial"/>
              <a:cs typeface="Arial"/>
            </a:endParaRPr>
          </a:p>
        </p:txBody>
      </p:sp>
      <p:sp>
        <p:nvSpPr>
          <p:cNvPr id="52243" name="Rectangle 19"/>
          <p:cNvSpPr>
            <a:spLocks noChangeArrowheads="1"/>
          </p:cNvSpPr>
          <p:nvPr/>
        </p:nvSpPr>
        <p:spPr bwMode="auto">
          <a:xfrm>
            <a:off x="602049" y="1371600"/>
            <a:ext cx="1672453" cy="8309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dirty="0">
                <a:solidFill>
                  <a:srgbClr val="FFFFFF"/>
                </a:solidFill>
                <a:latin typeface="Arial" charset="0"/>
              </a:rPr>
              <a:t>T</a:t>
            </a:r>
            <a:r>
              <a:rPr lang="en-US" b="1" dirty="0" smtClean="0">
                <a:solidFill>
                  <a:srgbClr val="FFFFFF"/>
                </a:solidFill>
                <a:latin typeface="Arial" charset="0"/>
              </a:rPr>
              <a:t>-Cell</a:t>
            </a:r>
            <a:r>
              <a:rPr lang="en-US" b="1" dirty="0">
                <a:solidFill>
                  <a:srgbClr val="FFFFFF"/>
                </a:solidFill>
                <a:latin typeface="Arial" charset="0"/>
              </a:rPr>
              <a:t/>
            </a:r>
            <a:br>
              <a:rPr lang="en-US" b="1" dirty="0">
                <a:solidFill>
                  <a:srgbClr val="FFFFFF"/>
                </a:solidFill>
                <a:latin typeface="Arial" charset="0"/>
              </a:rPr>
            </a:br>
            <a:r>
              <a:rPr lang="en-US" b="1" dirty="0">
                <a:solidFill>
                  <a:srgbClr val="FFFFFF"/>
                </a:solidFill>
                <a:latin typeface="Arial" charset="0"/>
              </a:rPr>
              <a:t>Activation</a:t>
            </a:r>
          </a:p>
        </p:txBody>
      </p:sp>
      <p:sp>
        <p:nvSpPr>
          <p:cNvPr id="52244" name="Rectangle 20"/>
          <p:cNvSpPr>
            <a:spLocks noChangeArrowheads="1"/>
          </p:cNvSpPr>
          <p:nvPr/>
        </p:nvSpPr>
        <p:spPr bwMode="auto">
          <a:xfrm>
            <a:off x="3388822" y="1371600"/>
            <a:ext cx="1894870" cy="8309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dirty="0">
                <a:solidFill>
                  <a:srgbClr val="FFFFFF"/>
                </a:solidFill>
                <a:latin typeface="Arial" charset="0"/>
              </a:rPr>
              <a:t>T</a:t>
            </a:r>
            <a:r>
              <a:rPr lang="en-US" b="1" dirty="0" smtClean="0">
                <a:solidFill>
                  <a:srgbClr val="FFFFFF"/>
                </a:solidFill>
                <a:latin typeface="Arial" charset="0"/>
              </a:rPr>
              <a:t>-Cell</a:t>
            </a:r>
            <a:r>
              <a:rPr lang="en-US" b="1" dirty="0">
                <a:solidFill>
                  <a:srgbClr val="FF0002"/>
                </a:solidFill>
                <a:latin typeface="Arial" charset="0"/>
              </a:rPr>
              <a:t/>
            </a:r>
            <a:br>
              <a:rPr lang="en-US" b="1" dirty="0">
                <a:solidFill>
                  <a:srgbClr val="FF0002"/>
                </a:solidFill>
                <a:latin typeface="Arial" charset="0"/>
              </a:rPr>
            </a:br>
            <a:r>
              <a:rPr lang="en-US" b="1" dirty="0">
                <a:solidFill>
                  <a:srgbClr val="FFFFFF"/>
                </a:solidFill>
                <a:latin typeface="Arial" charset="0"/>
              </a:rPr>
              <a:t>Inactivation</a:t>
            </a:r>
          </a:p>
        </p:txBody>
      </p:sp>
      <p:sp>
        <p:nvSpPr>
          <p:cNvPr id="52245" name="Rectangle 21"/>
          <p:cNvSpPr>
            <a:spLocks noChangeArrowheads="1"/>
          </p:cNvSpPr>
          <p:nvPr/>
        </p:nvSpPr>
        <p:spPr bwMode="auto">
          <a:xfrm>
            <a:off x="6312532" y="1295400"/>
            <a:ext cx="2391099" cy="8309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dirty="0" smtClean="0">
                <a:solidFill>
                  <a:srgbClr val="FFFFFF"/>
                </a:solidFill>
                <a:latin typeface="Arial" charset="0"/>
              </a:rPr>
              <a:t>T Cell </a:t>
            </a:r>
            <a:r>
              <a:rPr lang="en-US" b="1" dirty="0">
                <a:solidFill>
                  <a:srgbClr val="FFFFFF"/>
                </a:solidFill>
                <a:latin typeface="Arial" charset="0"/>
              </a:rPr>
              <a:t>Remains </a:t>
            </a:r>
            <a:br>
              <a:rPr lang="en-US" b="1" dirty="0">
                <a:solidFill>
                  <a:srgbClr val="FFFFFF"/>
                </a:solidFill>
                <a:latin typeface="Arial" charset="0"/>
              </a:rPr>
            </a:br>
            <a:r>
              <a:rPr lang="en-US" b="1" dirty="0">
                <a:solidFill>
                  <a:srgbClr val="FFFFFF"/>
                </a:solidFill>
                <a:latin typeface="Arial" charset="0"/>
              </a:rPr>
              <a:t>Active</a:t>
            </a:r>
          </a:p>
        </p:txBody>
      </p:sp>
      <p:sp>
        <p:nvSpPr>
          <p:cNvPr id="52246" name="Rectangle 22"/>
          <p:cNvSpPr>
            <a:spLocks noChangeArrowheads="1"/>
          </p:cNvSpPr>
          <p:nvPr/>
        </p:nvSpPr>
        <p:spPr bwMode="auto">
          <a:xfrm>
            <a:off x="990600" y="3000375"/>
            <a:ext cx="917712" cy="64633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b="1" i="1" dirty="0">
                <a:solidFill>
                  <a:srgbClr val="000000"/>
                </a:solidFill>
                <a:latin typeface="Arial" charset="0"/>
              </a:rPr>
              <a:t>resting</a:t>
            </a:r>
          </a:p>
          <a:p>
            <a:pPr algn="ctr">
              <a:defRPr/>
            </a:pPr>
            <a:r>
              <a:rPr lang="en-US" sz="2000" b="1" dirty="0" smtClean="0">
                <a:solidFill>
                  <a:srgbClr val="000000"/>
                </a:solidFill>
                <a:latin typeface="Arial" charset="0"/>
              </a:rPr>
              <a:t>T cell</a:t>
            </a:r>
            <a:endParaRPr lang="en-US" sz="2000" b="1" dirty="0">
              <a:solidFill>
                <a:srgbClr val="000000"/>
              </a:solidFill>
              <a:latin typeface="Arial" charset="0"/>
            </a:endParaRPr>
          </a:p>
        </p:txBody>
      </p:sp>
      <p:sp>
        <p:nvSpPr>
          <p:cNvPr id="52247" name="Rectangle 23"/>
          <p:cNvSpPr>
            <a:spLocks noChangeArrowheads="1"/>
          </p:cNvSpPr>
          <p:nvPr/>
        </p:nvSpPr>
        <p:spPr bwMode="auto">
          <a:xfrm>
            <a:off x="3661266" y="2819400"/>
            <a:ext cx="840394" cy="40011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b="1" dirty="0" smtClean="0">
                <a:solidFill>
                  <a:srgbClr val="000000"/>
                </a:solidFill>
                <a:latin typeface="Arial" charset="0"/>
              </a:rPr>
              <a:t>T cell</a:t>
            </a:r>
            <a:endParaRPr lang="en-US" sz="2000" b="1" dirty="0">
              <a:solidFill>
                <a:srgbClr val="000000"/>
              </a:solidFill>
              <a:latin typeface="Arial" charset="0"/>
            </a:endParaRPr>
          </a:p>
        </p:txBody>
      </p:sp>
      <p:sp>
        <p:nvSpPr>
          <p:cNvPr id="52248" name="Rectangle 24"/>
          <p:cNvSpPr>
            <a:spLocks noChangeArrowheads="1"/>
          </p:cNvSpPr>
          <p:nvPr/>
        </p:nvSpPr>
        <p:spPr bwMode="auto">
          <a:xfrm>
            <a:off x="6471141" y="2667000"/>
            <a:ext cx="840394" cy="40011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b="1" dirty="0" smtClean="0">
                <a:solidFill>
                  <a:srgbClr val="000000"/>
                </a:solidFill>
                <a:latin typeface="Arial" charset="0"/>
              </a:rPr>
              <a:t>T cell</a:t>
            </a:r>
            <a:endParaRPr lang="en-US" sz="2000" b="1" dirty="0">
              <a:solidFill>
                <a:srgbClr val="000000"/>
              </a:solidFill>
              <a:latin typeface="Arial" charset="0"/>
            </a:endParaRPr>
          </a:p>
        </p:txBody>
      </p:sp>
      <p:sp>
        <p:nvSpPr>
          <p:cNvPr id="52250" name="Rectangle 26"/>
          <p:cNvSpPr>
            <a:spLocks noChangeArrowheads="1"/>
          </p:cNvSpPr>
          <p:nvPr/>
        </p:nvSpPr>
        <p:spPr bwMode="auto">
          <a:xfrm>
            <a:off x="4343400" y="4146550"/>
            <a:ext cx="906463"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b="1" dirty="0">
                <a:solidFill>
                  <a:srgbClr val="FFFFFF"/>
                </a:solidFill>
                <a:latin typeface="Arial" charset="0"/>
              </a:rPr>
              <a:t>CTLA-4</a:t>
            </a:r>
          </a:p>
        </p:txBody>
      </p:sp>
      <p:sp>
        <p:nvSpPr>
          <p:cNvPr id="52252" name="Rectangle 28"/>
          <p:cNvSpPr>
            <a:spLocks noChangeArrowheads="1"/>
          </p:cNvSpPr>
          <p:nvPr/>
        </p:nvSpPr>
        <p:spPr bwMode="auto">
          <a:xfrm>
            <a:off x="457200" y="4648200"/>
            <a:ext cx="6540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b="1" dirty="0">
                <a:solidFill>
                  <a:srgbClr val="FFFFFF"/>
                </a:solidFill>
                <a:latin typeface="Arial" charset="0"/>
              </a:rPr>
              <a:t>HLA</a:t>
            </a:r>
          </a:p>
        </p:txBody>
      </p:sp>
      <p:sp>
        <p:nvSpPr>
          <p:cNvPr id="52255" name="Rectangle 31"/>
          <p:cNvSpPr>
            <a:spLocks noChangeArrowheads="1"/>
          </p:cNvSpPr>
          <p:nvPr/>
        </p:nvSpPr>
        <p:spPr bwMode="auto">
          <a:xfrm>
            <a:off x="1581150" y="4662488"/>
            <a:ext cx="476250" cy="3667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b="1" dirty="0">
                <a:solidFill>
                  <a:srgbClr val="FFFFFF"/>
                </a:solidFill>
                <a:latin typeface="Arial" charset="0"/>
              </a:rPr>
              <a:t>B7</a:t>
            </a:r>
          </a:p>
        </p:txBody>
      </p:sp>
      <p:sp>
        <p:nvSpPr>
          <p:cNvPr id="52256" name="Rectangle 32"/>
          <p:cNvSpPr>
            <a:spLocks noChangeArrowheads="1"/>
          </p:cNvSpPr>
          <p:nvPr/>
        </p:nvSpPr>
        <p:spPr bwMode="auto">
          <a:xfrm>
            <a:off x="1047750" y="5410200"/>
            <a:ext cx="6667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b="1" dirty="0">
                <a:solidFill>
                  <a:srgbClr val="000000"/>
                </a:solidFill>
                <a:latin typeface="Arial" charset="0"/>
              </a:rPr>
              <a:t>APC</a:t>
            </a:r>
          </a:p>
        </p:txBody>
      </p:sp>
      <p:sp>
        <p:nvSpPr>
          <p:cNvPr id="52258" name="Rectangle 34"/>
          <p:cNvSpPr>
            <a:spLocks noChangeArrowheads="1"/>
          </p:cNvSpPr>
          <p:nvPr/>
        </p:nvSpPr>
        <p:spPr bwMode="auto">
          <a:xfrm>
            <a:off x="3810000" y="5410200"/>
            <a:ext cx="6667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b="1">
                <a:solidFill>
                  <a:srgbClr val="000000"/>
                </a:solidFill>
                <a:latin typeface="Arial" charset="0"/>
              </a:rPr>
              <a:t>APC</a:t>
            </a:r>
          </a:p>
        </p:txBody>
      </p:sp>
      <p:sp>
        <p:nvSpPr>
          <p:cNvPr id="52259" name="Rectangle 35"/>
          <p:cNvSpPr>
            <a:spLocks noChangeArrowheads="1"/>
          </p:cNvSpPr>
          <p:nvPr/>
        </p:nvSpPr>
        <p:spPr bwMode="auto">
          <a:xfrm>
            <a:off x="6572250" y="5410200"/>
            <a:ext cx="6667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b="1">
                <a:solidFill>
                  <a:srgbClr val="000000"/>
                </a:solidFill>
                <a:latin typeface="Arial" charset="0"/>
              </a:rPr>
              <a:t>APC</a:t>
            </a:r>
          </a:p>
        </p:txBody>
      </p:sp>
      <p:sp>
        <p:nvSpPr>
          <p:cNvPr id="52260" name="Rectangle 36"/>
          <p:cNvSpPr>
            <a:spLocks noChangeArrowheads="1"/>
          </p:cNvSpPr>
          <p:nvPr/>
        </p:nvSpPr>
        <p:spPr bwMode="auto">
          <a:xfrm>
            <a:off x="7510386" y="4572000"/>
            <a:ext cx="1457478"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b="1" i="1" dirty="0" err="1">
                <a:solidFill>
                  <a:schemeClr val="bg1"/>
                </a:solidFill>
                <a:latin typeface="Arial" charset="0"/>
              </a:rPr>
              <a:t>Ipilimumab</a:t>
            </a:r>
            <a:endParaRPr lang="en-US" sz="1800" b="1" i="1" dirty="0">
              <a:solidFill>
                <a:schemeClr val="bg1"/>
              </a:solidFill>
              <a:latin typeface="Arial" charset="0"/>
            </a:endParaRPr>
          </a:p>
        </p:txBody>
      </p:sp>
      <p:sp>
        <p:nvSpPr>
          <p:cNvPr id="52262" name="Rectangle 38"/>
          <p:cNvSpPr>
            <a:spLocks noChangeArrowheads="1"/>
          </p:cNvSpPr>
          <p:nvPr/>
        </p:nvSpPr>
        <p:spPr bwMode="auto">
          <a:xfrm>
            <a:off x="1981200" y="2438400"/>
            <a:ext cx="906462"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b="1" dirty="0">
                <a:solidFill>
                  <a:srgbClr val="FFFFFF"/>
                </a:solidFill>
                <a:latin typeface="Arial" charset="0"/>
              </a:rPr>
              <a:t>CTLA-4</a:t>
            </a:r>
          </a:p>
        </p:txBody>
      </p:sp>
      <p:sp>
        <p:nvSpPr>
          <p:cNvPr id="52263" name="Rectangle 39"/>
          <p:cNvSpPr>
            <a:spLocks noChangeArrowheads="1"/>
          </p:cNvSpPr>
          <p:nvPr/>
        </p:nvSpPr>
        <p:spPr bwMode="auto">
          <a:xfrm>
            <a:off x="7932738" y="4083050"/>
            <a:ext cx="906462"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b="1" dirty="0">
                <a:solidFill>
                  <a:srgbClr val="FFFFFF"/>
                </a:solidFill>
                <a:latin typeface="Arial" charset="0"/>
              </a:rPr>
              <a:t>CTLA-4</a:t>
            </a:r>
          </a:p>
        </p:txBody>
      </p:sp>
      <p:sp>
        <p:nvSpPr>
          <p:cNvPr id="52264" name="Line 40"/>
          <p:cNvSpPr>
            <a:spLocks noChangeShapeType="1"/>
          </p:cNvSpPr>
          <p:nvPr/>
        </p:nvSpPr>
        <p:spPr bwMode="auto">
          <a:xfrm flipV="1">
            <a:off x="8153400" y="3886200"/>
            <a:ext cx="533400" cy="762000"/>
          </a:xfrm>
          <a:prstGeom prst="line">
            <a:avLst/>
          </a:prstGeom>
          <a:noFill/>
          <a:ln w="19050">
            <a:solidFill>
              <a:srgbClr val="FFC314"/>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n>
                <a:solidFill>
                  <a:srgbClr val="FFC314"/>
                </a:solidFill>
              </a:ln>
              <a:solidFill>
                <a:srgbClr val="000000"/>
              </a:solidFill>
            </a:endParaRPr>
          </a:p>
        </p:txBody>
      </p:sp>
      <p:sp>
        <p:nvSpPr>
          <p:cNvPr id="52265" name="Line 41"/>
          <p:cNvSpPr>
            <a:spLocks noChangeShapeType="1"/>
          </p:cNvSpPr>
          <p:nvPr/>
        </p:nvSpPr>
        <p:spPr bwMode="auto">
          <a:xfrm flipH="1" flipV="1">
            <a:off x="8229600" y="3962400"/>
            <a:ext cx="381000" cy="685800"/>
          </a:xfrm>
          <a:prstGeom prst="line">
            <a:avLst/>
          </a:prstGeom>
          <a:noFill/>
          <a:ln w="19050">
            <a:solidFill>
              <a:srgbClr val="FFC314"/>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n>
                <a:solidFill>
                  <a:srgbClr val="FFC314"/>
                </a:solidFill>
              </a:ln>
              <a:solidFill>
                <a:srgbClr val="000000"/>
              </a:solidFill>
            </a:endParaRPr>
          </a:p>
        </p:txBody>
      </p:sp>
      <p:sp>
        <p:nvSpPr>
          <p:cNvPr id="37908" name="Title 1"/>
          <p:cNvSpPr>
            <a:spLocks noGrp="1"/>
          </p:cNvSpPr>
          <p:nvPr>
            <p:ph type="title"/>
          </p:nvPr>
        </p:nvSpPr>
        <p:spPr/>
        <p:txBody>
          <a:bodyPr/>
          <a:lstStyle/>
          <a:p>
            <a:r>
              <a:rPr lang="en-US" dirty="0" err="1">
                <a:solidFill>
                  <a:srgbClr val="C0FFFF"/>
                </a:solidFill>
                <a:ea typeface="ＭＳ Ｐゴシック" charset="0"/>
                <a:cs typeface="ＭＳ Ｐゴシック" charset="0"/>
              </a:rPr>
              <a:t>Ipilimumab</a:t>
            </a:r>
            <a:r>
              <a:rPr lang="en-US" dirty="0">
                <a:solidFill>
                  <a:srgbClr val="C0FFFF"/>
                </a:solidFill>
                <a:ea typeface="ＭＳ Ｐゴシック" charset="0"/>
                <a:cs typeface="ＭＳ Ｐゴシック" charset="0"/>
              </a:rPr>
              <a:t>, a CTLA-4 Blocking Monoclonal Antibody, Augments T-Cell Activation</a:t>
            </a:r>
            <a:endParaRPr lang="en-US" dirty="0">
              <a:ea typeface="ＭＳ Ｐゴシック" charset="0"/>
              <a:cs typeface="ＭＳ Ｐゴシック" charset="0"/>
            </a:endParaRPr>
          </a:p>
        </p:txBody>
      </p:sp>
      <p:sp>
        <p:nvSpPr>
          <p:cNvPr id="23" name="Rectangle 28"/>
          <p:cNvSpPr>
            <a:spLocks noChangeArrowheads="1"/>
          </p:cNvSpPr>
          <p:nvPr/>
        </p:nvSpPr>
        <p:spPr bwMode="auto">
          <a:xfrm>
            <a:off x="480296" y="4038600"/>
            <a:ext cx="607859" cy="33855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b="1" dirty="0" smtClean="0">
                <a:solidFill>
                  <a:srgbClr val="FFFFFF"/>
                </a:solidFill>
                <a:latin typeface="Arial" charset="0"/>
              </a:rPr>
              <a:t>TCR</a:t>
            </a:r>
            <a:endParaRPr lang="en-US" sz="1600" b="1" dirty="0">
              <a:solidFill>
                <a:srgbClr val="FFFFFF"/>
              </a:solidFill>
              <a:latin typeface="Arial" charset="0"/>
            </a:endParaRPr>
          </a:p>
        </p:txBody>
      </p:sp>
      <p:sp>
        <p:nvSpPr>
          <p:cNvPr id="24" name="Rectangle 28"/>
          <p:cNvSpPr>
            <a:spLocks noChangeArrowheads="1"/>
          </p:cNvSpPr>
          <p:nvPr/>
        </p:nvSpPr>
        <p:spPr bwMode="auto">
          <a:xfrm>
            <a:off x="1625705" y="4114800"/>
            <a:ext cx="709249" cy="33855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b="1" dirty="0" smtClean="0">
                <a:solidFill>
                  <a:srgbClr val="FFFFFF"/>
                </a:solidFill>
                <a:latin typeface="Arial" charset="0"/>
              </a:rPr>
              <a:t>CD28</a:t>
            </a:r>
            <a:endParaRPr lang="en-US" sz="1600" b="1" dirty="0">
              <a:solidFill>
                <a:srgbClr val="FFFFFF"/>
              </a:solidFill>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33"/>
          <p:cNvSpPr>
            <a:spLocks noChangeArrowheads="1"/>
          </p:cNvSpPr>
          <p:nvPr/>
        </p:nvSpPr>
        <p:spPr bwMode="auto">
          <a:xfrm>
            <a:off x="228600" y="2057400"/>
            <a:ext cx="8686800" cy="3124200"/>
          </a:xfrm>
          <a:prstGeom prst="rect">
            <a:avLst/>
          </a:prstGeom>
          <a:solidFill>
            <a:srgbClr val="9CCBED"/>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endParaRPr lang="en-US"/>
          </a:p>
        </p:txBody>
      </p:sp>
      <p:sp>
        <p:nvSpPr>
          <p:cNvPr id="39938" name="Rectangle 3"/>
          <p:cNvSpPr>
            <a:spLocks noGrp="1" noChangeArrowheads="1"/>
          </p:cNvSpPr>
          <p:nvPr>
            <p:ph type="title"/>
          </p:nvPr>
        </p:nvSpPr>
        <p:spPr>
          <a:xfrm>
            <a:off x="685800" y="0"/>
            <a:ext cx="7769225" cy="1828800"/>
          </a:xfrm>
        </p:spPr>
        <p:txBody>
          <a:bodyPr/>
          <a:lstStyle/>
          <a:p>
            <a:pPr eaLnBrk="1" hangingPunct="1"/>
            <a:r>
              <a:rPr lang="en-US" dirty="0">
                <a:solidFill>
                  <a:srgbClr val="C0FFFF"/>
                </a:solidFill>
                <a:ea typeface="ＭＳ Ｐゴシック" charset="0"/>
                <a:cs typeface="ＭＳ Ｐゴシック" charset="0"/>
              </a:rPr>
              <a:t>Improved Survival with </a:t>
            </a:r>
            <a:r>
              <a:rPr lang="en-US" dirty="0" err="1">
                <a:solidFill>
                  <a:srgbClr val="C0FFFF"/>
                </a:solidFill>
                <a:ea typeface="ＭＳ Ｐゴシック" charset="0"/>
                <a:cs typeface="ＭＳ Ｐゴシック" charset="0"/>
              </a:rPr>
              <a:t>Ipilimumab</a:t>
            </a:r>
            <a:r>
              <a:rPr lang="en-US" dirty="0">
                <a:solidFill>
                  <a:srgbClr val="C0FFFF"/>
                </a:solidFill>
                <a:ea typeface="ＭＳ Ｐゴシック" charset="0"/>
                <a:cs typeface="ＭＳ Ｐゴシック" charset="0"/>
              </a:rPr>
              <a:t> </a:t>
            </a:r>
            <a:r>
              <a:rPr lang="en-US" dirty="0" smtClean="0">
                <a:solidFill>
                  <a:srgbClr val="C0FFFF"/>
                </a:solidFill>
                <a:ea typeface="ＭＳ Ｐゴシック" charset="0"/>
                <a:cs typeface="ＭＳ Ｐゴシック" charset="0"/>
              </a:rPr>
              <a:t>for Patients with </a:t>
            </a:r>
            <a:r>
              <a:rPr lang="en-US" dirty="0" err="1" smtClean="0">
                <a:solidFill>
                  <a:srgbClr val="C0FFFF"/>
                </a:solidFill>
                <a:ea typeface="ＭＳ Ｐゴシック" charset="0"/>
                <a:cs typeface="ＭＳ Ｐゴシック" charset="0"/>
              </a:rPr>
              <a:t>Unresectable</a:t>
            </a:r>
            <a:r>
              <a:rPr lang="en-US" dirty="0" smtClean="0">
                <a:solidFill>
                  <a:srgbClr val="C0FFFF"/>
                </a:solidFill>
                <a:ea typeface="ＭＳ Ｐゴシック" charset="0"/>
                <a:cs typeface="ＭＳ Ｐゴシック" charset="0"/>
              </a:rPr>
              <a:t> Stage III or IV Metastatic Melanoma Whose Disease Progressed While Receiving Prior Treatment with Chemo or IL-2</a:t>
            </a:r>
            <a:endParaRPr lang="en-US" dirty="0">
              <a:ea typeface="ＭＳ Ｐゴシック" charset="0"/>
              <a:cs typeface="ＭＳ Ｐゴシック" charset="0"/>
            </a:endParaRPr>
          </a:p>
        </p:txBody>
      </p:sp>
      <p:sp>
        <p:nvSpPr>
          <p:cNvPr id="39939" name="Text Box 2"/>
          <p:cNvSpPr txBox="1">
            <a:spLocks noChangeArrowheads="1"/>
          </p:cNvSpPr>
          <p:nvPr/>
        </p:nvSpPr>
        <p:spPr bwMode="auto">
          <a:xfrm>
            <a:off x="0" y="6537325"/>
            <a:ext cx="8077200" cy="320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500">
                <a:solidFill>
                  <a:schemeClr val="bg1"/>
                </a:solidFill>
                <a:latin typeface="Arial" charset="0"/>
              </a:rPr>
              <a:t>Hodi FS et al. </a:t>
            </a:r>
            <a:r>
              <a:rPr lang="en-US" sz="1500" i="1">
                <a:solidFill>
                  <a:schemeClr val="bg1"/>
                </a:solidFill>
                <a:latin typeface="Arial" charset="0"/>
              </a:rPr>
              <a:t>N Engl J Med </a:t>
            </a:r>
            <a:r>
              <a:rPr lang="en-US" sz="1500">
                <a:solidFill>
                  <a:schemeClr val="bg1"/>
                </a:solidFill>
                <a:latin typeface="Arial" charset="0"/>
              </a:rPr>
              <a:t>2010;363(8):711-23.</a:t>
            </a:r>
          </a:p>
        </p:txBody>
      </p:sp>
      <p:graphicFrame>
        <p:nvGraphicFramePr>
          <p:cNvPr id="227509" name="Group 18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39618664"/>
              </p:ext>
            </p:extLst>
          </p:nvPr>
        </p:nvGraphicFramePr>
        <p:xfrm>
          <a:off x="381000" y="2209800"/>
          <a:ext cx="8382000" cy="2822576"/>
        </p:xfrm>
        <a:graphic>
          <a:graphicData uri="http://schemas.openxmlformats.org/drawingml/2006/table">
            <a:tbl>
              <a:tblPr/>
              <a:tblGrid>
                <a:gridCol w="2660650"/>
                <a:gridCol w="1938338"/>
                <a:gridCol w="1936750"/>
                <a:gridCol w="1846262"/>
              </a:tblGrid>
              <a:tr h="11277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04" marB="45704"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C5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bg1"/>
                          </a:solidFill>
                          <a:effectLst/>
                          <a:latin typeface="Arial" charset="0"/>
                          <a:ea typeface="ＭＳ Ｐゴシック" charset="0"/>
                          <a:cs typeface="ＭＳ Ｐゴシック" charset="0"/>
                        </a:rPr>
                        <a:t>Ipilimumab</a:t>
                      </a:r>
                      <a:r>
                        <a:rPr kumimoji="0" lang="en-US" sz="2000" b="1" i="0" u="none" strike="noStrike" cap="none" normalizeH="0" baseline="0" dirty="0">
                          <a:ln>
                            <a:noFill/>
                          </a:ln>
                          <a:solidFill>
                            <a:schemeClr val="bg1"/>
                          </a:solidFill>
                          <a:effectLst/>
                          <a:latin typeface="Arial" charset="0"/>
                          <a:ea typeface="ＭＳ Ｐゴシック" charset="0"/>
                          <a:cs typeface="ＭＳ Ｐゴシック" charset="0"/>
                        </a:rPr>
                        <a:t> </a:t>
                      </a:r>
                      <a: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t>+</a:t>
                      </a:r>
                      <a:b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br>
                      <a: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t>gp100</a:t>
                      </a:r>
                      <a:b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br>
                      <a: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t>(</a:t>
                      </a:r>
                      <a:r>
                        <a:rPr kumimoji="0" lang="en-US" sz="2000" b="1" i="0" u="none" strike="noStrike" cap="none" normalizeH="0" baseline="0" dirty="0">
                          <a:ln>
                            <a:noFill/>
                          </a:ln>
                          <a:solidFill>
                            <a:schemeClr val="bg1"/>
                          </a:solidFill>
                          <a:effectLst/>
                          <a:latin typeface="Arial" charset="0"/>
                          <a:ea typeface="ＭＳ Ｐゴシック" charset="0"/>
                          <a:cs typeface="ＭＳ Ｐゴシック" charset="0"/>
                        </a:rPr>
                        <a:t>N = 403)</a:t>
                      </a:r>
                    </a:p>
                  </a:txBody>
                  <a:tcPr marT="45704" marB="45704"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C5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bg1"/>
                          </a:solidFill>
                          <a:effectLst/>
                          <a:latin typeface="Arial" charset="0"/>
                          <a:ea typeface="ＭＳ Ｐゴシック" charset="0"/>
                          <a:cs typeface="ＭＳ Ｐゴシック" charset="0"/>
                        </a:rPr>
                        <a:t>Ipilimumab</a:t>
                      </a:r>
                      <a:r>
                        <a:rPr kumimoji="0" lang="en-US" sz="2000" b="1" i="0" u="none" strike="noStrike" cap="none" normalizeH="0" baseline="0" dirty="0">
                          <a:ln>
                            <a:noFill/>
                          </a:ln>
                          <a:solidFill>
                            <a:schemeClr val="bg1"/>
                          </a:solidFill>
                          <a:effectLst/>
                          <a:latin typeface="Arial" charset="0"/>
                          <a:ea typeface="ＭＳ Ｐゴシック" charset="0"/>
                          <a:cs typeface="ＭＳ Ｐゴシック" charset="0"/>
                        </a:rPr>
                        <a:t> </a:t>
                      </a:r>
                      <a: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t>Alone</a:t>
                      </a:r>
                      <a:b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br>
                      <a: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t>(</a:t>
                      </a:r>
                      <a:r>
                        <a:rPr kumimoji="0" lang="en-US" sz="2000" b="1" i="0" u="none" strike="noStrike" cap="none" normalizeH="0" baseline="0" dirty="0">
                          <a:ln>
                            <a:noFill/>
                          </a:ln>
                          <a:solidFill>
                            <a:schemeClr val="bg1"/>
                          </a:solidFill>
                          <a:effectLst/>
                          <a:latin typeface="Arial" charset="0"/>
                          <a:ea typeface="ＭＳ Ｐゴシック" charset="0"/>
                          <a:cs typeface="ＭＳ Ｐゴシック" charset="0"/>
                        </a:rPr>
                        <a:t>N = 137)</a:t>
                      </a:r>
                    </a:p>
                  </a:txBody>
                  <a:tcPr marT="45704" marB="45704"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C5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t>gp100 </a:t>
                      </a:r>
                      <a:b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br>
                      <a: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t>Alone</a:t>
                      </a:r>
                      <a:b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br>
                      <a:r>
                        <a:rPr kumimoji="0" lang="en-US" sz="2000" b="1" i="0" u="none" strike="noStrike" cap="none" normalizeH="0" baseline="0" dirty="0" smtClean="0">
                          <a:ln>
                            <a:noFill/>
                          </a:ln>
                          <a:solidFill>
                            <a:schemeClr val="bg1"/>
                          </a:solidFill>
                          <a:effectLst/>
                          <a:latin typeface="Arial" charset="0"/>
                          <a:ea typeface="ＭＳ Ｐゴシック" charset="0"/>
                          <a:cs typeface="ＭＳ Ｐゴシック" charset="0"/>
                        </a:rPr>
                        <a:t>(</a:t>
                      </a:r>
                      <a:r>
                        <a:rPr kumimoji="0" lang="en-US" sz="2000" b="1" i="0" u="none" strike="noStrike" cap="none" normalizeH="0" baseline="0" dirty="0">
                          <a:ln>
                            <a:noFill/>
                          </a:ln>
                          <a:solidFill>
                            <a:schemeClr val="bg1"/>
                          </a:solidFill>
                          <a:effectLst/>
                          <a:latin typeface="Arial" charset="0"/>
                          <a:ea typeface="ＭＳ Ｐゴシック" charset="0"/>
                          <a:cs typeface="ＭＳ Ｐゴシック" charset="0"/>
                        </a:rPr>
                        <a:t>N = 136)</a:t>
                      </a:r>
                    </a:p>
                  </a:txBody>
                  <a:tcPr marT="45704" marB="45704"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C51"/>
                    </a:solidFill>
                  </a:tcPr>
                </a:tc>
              </a:tr>
              <a:tr h="4491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rPr>
                        <a:t>Overall survival</a:t>
                      </a:r>
                    </a:p>
                  </a:txBody>
                  <a:tcPr marT="45704" marB="4570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rPr>
                        <a:t>10 </a:t>
                      </a:r>
                      <a:r>
                        <a:rPr kumimoji="0" lang="en-US" sz="2000" b="0" i="0" u="none" strike="noStrike" cap="none" normalizeH="0" baseline="0" dirty="0" err="1">
                          <a:ln>
                            <a:noFill/>
                          </a:ln>
                          <a:solidFill>
                            <a:schemeClr val="bg1"/>
                          </a:solidFill>
                          <a:effectLst/>
                          <a:latin typeface="Arial" charset="0"/>
                          <a:ea typeface="ＭＳ Ｐゴシック" charset="0"/>
                          <a:cs typeface="ＭＳ Ｐゴシック" charset="0"/>
                        </a:rPr>
                        <a:t>mo</a:t>
                      </a:r>
                      <a:endPar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rPr>
                        <a:t>10.1 </a:t>
                      </a:r>
                      <a:r>
                        <a:rPr kumimoji="0" lang="en-US" sz="2000" b="0" i="0" u="none" strike="noStrike" cap="none" normalizeH="0" baseline="0" dirty="0" err="1">
                          <a:ln>
                            <a:noFill/>
                          </a:ln>
                          <a:solidFill>
                            <a:schemeClr val="bg1"/>
                          </a:solidFill>
                          <a:effectLst/>
                          <a:latin typeface="Arial" charset="0"/>
                          <a:ea typeface="ＭＳ Ｐゴシック" charset="0"/>
                          <a:cs typeface="ＭＳ Ｐゴシック" charset="0"/>
                        </a:rPr>
                        <a:t>mo</a:t>
                      </a:r>
                      <a:endPar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ＭＳ Ｐゴシック" charset="0"/>
                        </a:rPr>
                        <a:t>6.4 mo</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r>
              <a:tr h="7871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rPr>
                        <a:t>Hazard </a:t>
                      </a:r>
                      <a: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ratio</a:t>
                      </a:r>
                      <a:b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br>
                      <a: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a:t>
                      </a:r>
                      <a:r>
                        <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rPr>
                        <a:t>versus gp100 alone)</a:t>
                      </a:r>
                    </a:p>
                  </a:txBody>
                  <a:tcPr marT="45704" marB="4570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ＭＳ Ｐゴシック" charset="0"/>
                        </a:rPr>
                        <a:t>0.68</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rPr>
                        <a:t>0.66</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a:t>
                      </a:r>
                      <a:endPar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r>
              <a:tr h="458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bg1"/>
                          </a:solidFill>
                          <a:effectLst/>
                          <a:latin typeface="Arial" charset="0"/>
                          <a:ea typeface="ＭＳ Ｐゴシック" charset="0"/>
                          <a:cs typeface="ＭＳ Ｐゴシック" charset="0"/>
                        </a:rPr>
                        <a:t>p</a:t>
                      </a:r>
                      <a:r>
                        <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rPr>
                        <a:t>-value</a:t>
                      </a:r>
                    </a:p>
                  </a:txBody>
                  <a:tcPr marT="45704" marB="4570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ＭＳ Ｐゴシック" charset="0"/>
                        </a:rPr>
                        <a:t>&lt;0.001</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ＭＳ Ｐゴシック" charset="0"/>
                        </a:rPr>
                        <a:t>0.003</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a:t>
                      </a:r>
                      <a:endParaRPr kumimoji="0"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B64A5"/>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76200" y="6400800"/>
            <a:ext cx="4332288" cy="338138"/>
          </a:xfrm>
          <a:prstGeom prst="rect">
            <a:avLst/>
          </a:prstGeom>
          <a:noFill/>
        </p:spPr>
        <p:txBody>
          <a:bodyPr wrap="none">
            <a:spAutoFit/>
          </a:bodyPr>
          <a:lstStyle/>
          <a:p>
            <a:pPr>
              <a:defRPr/>
            </a:pPr>
            <a:r>
              <a:rPr lang="en-US" sz="1600" dirty="0">
                <a:solidFill>
                  <a:schemeClr val="bg1"/>
                </a:solidFill>
                <a:latin typeface="+mn-lt"/>
              </a:rPr>
              <a:t>https://</a:t>
            </a:r>
            <a:r>
              <a:rPr lang="en-US" sz="1600" dirty="0" err="1">
                <a:solidFill>
                  <a:schemeClr val="bg1"/>
                </a:solidFill>
                <a:latin typeface="+mn-lt"/>
              </a:rPr>
              <a:t>www.hcp.yervoy.com</a:t>
            </a:r>
            <a:r>
              <a:rPr lang="en-US" sz="1600" dirty="0">
                <a:solidFill>
                  <a:schemeClr val="bg1"/>
                </a:solidFill>
                <a:latin typeface="+mn-lt"/>
              </a:rPr>
              <a:t>/pages/</a:t>
            </a:r>
            <a:r>
              <a:rPr lang="en-US" sz="1600" dirty="0" err="1">
                <a:solidFill>
                  <a:schemeClr val="bg1"/>
                </a:solidFill>
                <a:latin typeface="+mn-lt"/>
              </a:rPr>
              <a:t>rems.aspx</a:t>
            </a:r>
            <a:endParaRPr lang="en-US" sz="1600" dirty="0">
              <a:solidFill>
                <a:schemeClr val="bg1"/>
              </a:solidFill>
              <a:latin typeface="+mn-lt"/>
            </a:endParaRPr>
          </a:p>
        </p:txBody>
      </p:sp>
      <p:sp>
        <p:nvSpPr>
          <p:cNvPr id="2" name="TextBox 1"/>
          <p:cNvSpPr txBox="1"/>
          <p:nvPr/>
        </p:nvSpPr>
        <p:spPr>
          <a:xfrm>
            <a:off x="304800" y="1219200"/>
            <a:ext cx="4267200" cy="5045075"/>
          </a:xfrm>
          <a:prstGeom prst="rect">
            <a:avLst/>
          </a:prstGeom>
          <a:noFill/>
        </p:spPr>
        <p:txBody>
          <a:bodyPr>
            <a:spAutoFit/>
          </a:bodyPr>
          <a:lstStyle/>
          <a:p>
            <a:pPr>
              <a:lnSpc>
                <a:spcPts val="2000"/>
              </a:lnSpc>
              <a:defRPr/>
            </a:pPr>
            <a:r>
              <a:rPr lang="en-US" sz="1750" b="1" dirty="0">
                <a:solidFill>
                  <a:srgbClr val="FFC314"/>
                </a:solidFill>
                <a:latin typeface="Arial"/>
                <a:cs typeface="Arial"/>
              </a:rPr>
              <a:t>GASTROINTESTINAL</a:t>
            </a:r>
          </a:p>
          <a:p>
            <a:pPr marL="285750" indent="-285750">
              <a:lnSpc>
                <a:spcPts val="2000"/>
              </a:lnSpc>
              <a:buFont typeface="Arial"/>
              <a:buChar char="•"/>
              <a:defRPr/>
            </a:pPr>
            <a:r>
              <a:rPr lang="en-US" sz="1750" dirty="0">
                <a:solidFill>
                  <a:srgbClr val="FFFFFF"/>
                </a:solidFill>
                <a:latin typeface="Arial"/>
                <a:cs typeface="Arial"/>
              </a:rPr>
              <a:t>Any changes in normal bowel habits or changes from baseline (</a:t>
            </a:r>
            <a:r>
              <a:rPr lang="en-US" sz="1750" dirty="0" err="1">
                <a:solidFill>
                  <a:srgbClr val="FFFFFF"/>
                </a:solidFill>
                <a:latin typeface="Arial"/>
                <a:cs typeface="Arial"/>
              </a:rPr>
              <a:t>eg</a:t>
            </a:r>
            <a:r>
              <a:rPr lang="en-US" sz="1750" dirty="0">
                <a:solidFill>
                  <a:srgbClr val="FFFFFF"/>
                </a:solidFill>
                <a:latin typeface="Arial"/>
                <a:cs typeface="Arial"/>
              </a:rPr>
              <a:t>, last week, last visit)</a:t>
            </a:r>
          </a:p>
          <a:p>
            <a:pPr marL="742950" lvl="1" indent="-285750">
              <a:lnSpc>
                <a:spcPts val="2000"/>
              </a:lnSpc>
              <a:buFont typeface="Lucida Grande"/>
              <a:buChar char="-"/>
              <a:defRPr/>
            </a:pPr>
            <a:r>
              <a:rPr lang="en-US" sz="1750" dirty="0">
                <a:solidFill>
                  <a:srgbClr val="FFFFFF"/>
                </a:solidFill>
                <a:latin typeface="Arial"/>
                <a:cs typeface="Arial"/>
              </a:rPr>
              <a:t>Diarrhea</a:t>
            </a:r>
          </a:p>
          <a:p>
            <a:pPr marL="742950" lvl="1" indent="-285750">
              <a:lnSpc>
                <a:spcPts val="2000"/>
              </a:lnSpc>
              <a:buFont typeface="Lucida Grande"/>
              <a:buChar char="-"/>
              <a:defRPr/>
            </a:pPr>
            <a:r>
              <a:rPr lang="en-US" sz="1750" dirty="0">
                <a:solidFill>
                  <a:srgbClr val="FFFFFF"/>
                </a:solidFill>
                <a:latin typeface="Arial"/>
                <a:cs typeface="Arial"/>
              </a:rPr>
              <a:t>Abdominal pain</a:t>
            </a:r>
          </a:p>
          <a:p>
            <a:pPr marL="742950" lvl="1" indent="-285750">
              <a:lnSpc>
                <a:spcPts val="2000"/>
              </a:lnSpc>
              <a:buFont typeface="Lucida Grande"/>
              <a:buChar char="-"/>
              <a:defRPr/>
            </a:pPr>
            <a:r>
              <a:rPr lang="en-US" sz="1750" dirty="0">
                <a:solidFill>
                  <a:srgbClr val="FFFFFF"/>
                </a:solidFill>
                <a:latin typeface="Arial"/>
                <a:cs typeface="Arial"/>
              </a:rPr>
              <a:t>Blood or mucus in stool with or without fever</a:t>
            </a:r>
          </a:p>
          <a:p>
            <a:pPr marL="742950" lvl="1" indent="-285750">
              <a:lnSpc>
                <a:spcPts val="2000"/>
              </a:lnSpc>
              <a:buFont typeface="Lucida Grande"/>
              <a:buChar char="-"/>
              <a:defRPr/>
            </a:pPr>
            <a:r>
              <a:rPr lang="en-US" sz="1750" dirty="0">
                <a:solidFill>
                  <a:srgbClr val="FFFFFF"/>
                </a:solidFill>
                <a:latin typeface="Arial"/>
                <a:cs typeface="Arial"/>
              </a:rPr>
              <a:t>Peritoneal signs consistent with bowel perforation</a:t>
            </a:r>
          </a:p>
          <a:p>
            <a:pPr marL="742950" lvl="1" indent="-285750">
              <a:lnSpc>
                <a:spcPts val="2000"/>
              </a:lnSpc>
              <a:buFont typeface="Lucida Grande"/>
              <a:buChar char="-"/>
              <a:defRPr/>
            </a:pPr>
            <a:r>
              <a:rPr lang="en-US" sz="1750" dirty="0">
                <a:solidFill>
                  <a:srgbClr val="FFFFFF"/>
                </a:solidFill>
                <a:latin typeface="Arial"/>
                <a:cs typeface="Arial"/>
              </a:rPr>
              <a:t>Ileus</a:t>
            </a:r>
          </a:p>
          <a:p>
            <a:pPr>
              <a:lnSpc>
                <a:spcPts val="2000"/>
              </a:lnSpc>
              <a:spcBef>
                <a:spcPts val="600"/>
              </a:spcBef>
              <a:defRPr/>
            </a:pPr>
            <a:r>
              <a:rPr lang="en-US" sz="1750" b="1" dirty="0">
                <a:solidFill>
                  <a:srgbClr val="FFC314"/>
                </a:solidFill>
                <a:latin typeface="Arial"/>
                <a:cs typeface="Arial"/>
              </a:rPr>
              <a:t>LIVER</a:t>
            </a:r>
          </a:p>
          <a:p>
            <a:pPr marL="285750" indent="-285750">
              <a:lnSpc>
                <a:spcPts val="2000"/>
              </a:lnSpc>
              <a:buFont typeface="Arial"/>
              <a:buChar char="•"/>
              <a:defRPr/>
            </a:pPr>
            <a:r>
              <a:rPr lang="en-US" sz="1750" dirty="0">
                <a:solidFill>
                  <a:srgbClr val="FFFFFF"/>
                </a:solidFill>
                <a:latin typeface="Arial"/>
                <a:cs typeface="Arial"/>
              </a:rPr>
              <a:t>Elevations in liver function tests</a:t>
            </a:r>
          </a:p>
          <a:p>
            <a:pPr marL="742950" lvl="1" indent="-285750">
              <a:lnSpc>
                <a:spcPts val="2000"/>
              </a:lnSpc>
              <a:buFont typeface="Lucida Grande"/>
              <a:buChar char="-"/>
              <a:defRPr/>
            </a:pPr>
            <a:r>
              <a:rPr lang="en-US" sz="1750" dirty="0">
                <a:solidFill>
                  <a:srgbClr val="FFFFFF"/>
                </a:solidFill>
                <a:latin typeface="Arial"/>
                <a:cs typeface="Arial"/>
              </a:rPr>
              <a:t>AST &gt;2.5 times upper limit of normal (ULN)</a:t>
            </a:r>
          </a:p>
          <a:p>
            <a:pPr marL="742950" lvl="1" indent="-285750">
              <a:lnSpc>
                <a:spcPts val="2000"/>
              </a:lnSpc>
              <a:buFont typeface="Lucida Grande"/>
              <a:buChar char="-"/>
              <a:defRPr/>
            </a:pPr>
            <a:r>
              <a:rPr lang="en-US" sz="1750" dirty="0">
                <a:solidFill>
                  <a:srgbClr val="FFFFFF"/>
                </a:solidFill>
                <a:latin typeface="Arial"/>
                <a:cs typeface="Arial"/>
              </a:rPr>
              <a:t>ALT &gt;2.5 times ULN</a:t>
            </a:r>
          </a:p>
          <a:p>
            <a:pPr marL="742950" lvl="1" indent="-285750">
              <a:lnSpc>
                <a:spcPts val="2000"/>
              </a:lnSpc>
              <a:buFont typeface="Lucida Grande"/>
              <a:buChar char="-"/>
              <a:defRPr/>
            </a:pPr>
            <a:r>
              <a:rPr lang="en-US" sz="1750" dirty="0">
                <a:solidFill>
                  <a:srgbClr val="FFFFFF"/>
                </a:solidFill>
                <a:latin typeface="Arial"/>
                <a:cs typeface="Arial"/>
              </a:rPr>
              <a:t>Total bilirubin &gt;1.5 times ULN</a:t>
            </a:r>
          </a:p>
          <a:p>
            <a:pPr>
              <a:lnSpc>
                <a:spcPts val="2000"/>
              </a:lnSpc>
              <a:defRPr/>
            </a:pPr>
            <a:r>
              <a:rPr lang="en-US" sz="1750" dirty="0">
                <a:solidFill>
                  <a:srgbClr val="FFFFFF"/>
                </a:solidFill>
                <a:latin typeface="Arial"/>
                <a:cs typeface="Arial"/>
              </a:rPr>
              <a:t>Note: Always check lab values prior to each infusion.</a:t>
            </a:r>
          </a:p>
        </p:txBody>
      </p:sp>
      <p:sp>
        <p:nvSpPr>
          <p:cNvPr id="7" name="TextBox 6"/>
          <p:cNvSpPr txBox="1"/>
          <p:nvPr/>
        </p:nvSpPr>
        <p:spPr>
          <a:xfrm>
            <a:off x="4800600" y="1219200"/>
            <a:ext cx="4191000" cy="4865688"/>
          </a:xfrm>
          <a:prstGeom prst="rect">
            <a:avLst/>
          </a:prstGeom>
          <a:noFill/>
        </p:spPr>
        <p:txBody>
          <a:bodyPr>
            <a:spAutoFit/>
          </a:bodyPr>
          <a:lstStyle/>
          <a:p>
            <a:pPr>
              <a:lnSpc>
                <a:spcPts val="2000"/>
              </a:lnSpc>
              <a:defRPr/>
            </a:pPr>
            <a:r>
              <a:rPr lang="en-US" sz="1750" b="1" dirty="0">
                <a:solidFill>
                  <a:srgbClr val="FFC314"/>
                </a:solidFill>
                <a:latin typeface="Arial"/>
                <a:cs typeface="Arial"/>
              </a:rPr>
              <a:t>SKIN</a:t>
            </a:r>
          </a:p>
          <a:p>
            <a:pPr marL="285750" indent="-285750">
              <a:lnSpc>
                <a:spcPts val="2000"/>
              </a:lnSpc>
              <a:buFont typeface="Arial"/>
              <a:buChar char="•"/>
              <a:defRPr/>
            </a:pPr>
            <a:r>
              <a:rPr lang="en-US" sz="1750" dirty="0">
                <a:solidFill>
                  <a:srgbClr val="FFFFFF"/>
                </a:solidFill>
                <a:latin typeface="Arial"/>
                <a:cs typeface="Arial"/>
              </a:rPr>
              <a:t>Pruritus</a:t>
            </a:r>
          </a:p>
          <a:p>
            <a:pPr marL="285750" indent="-285750">
              <a:lnSpc>
                <a:spcPts val="2000"/>
              </a:lnSpc>
              <a:buFont typeface="Arial"/>
              <a:buChar char="•"/>
              <a:defRPr/>
            </a:pPr>
            <a:r>
              <a:rPr lang="en-US" sz="1750" dirty="0">
                <a:solidFill>
                  <a:srgbClr val="FFFFFF"/>
                </a:solidFill>
                <a:latin typeface="Arial"/>
                <a:cs typeface="Arial"/>
              </a:rPr>
              <a:t>Rash</a:t>
            </a:r>
          </a:p>
          <a:p>
            <a:pPr>
              <a:lnSpc>
                <a:spcPts val="2000"/>
              </a:lnSpc>
              <a:spcBef>
                <a:spcPts val="600"/>
              </a:spcBef>
              <a:defRPr/>
            </a:pPr>
            <a:r>
              <a:rPr lang="en-US" sz="1750" b="1" dirty="0">
                <a:solidFill>
                  <a:srgbClr val="FFC314"/>
                </a:solidFill>
                <a:latin typeface="Arial"/>
                <a:cs typeface="Arial"/>
              </a:rPr>
              <a:t>NEUROLOGIC</a:t>
            </a:r>
          </a:p>
          <a:p>
            <a:pPr marL="285750" indent="-285750">
              <a:lnSpc>
                <a:spcPts val="2000"/>
              </a:lnSpc>
              <a:buFont typeface="Arial"/>
              <a:buChar char="•"/>
              <a:defRPr/>
            </a:pPr>
            <a:r>
              <a:rPr lang="en-US" sz="1750" dirty="0">
                <a:solidFill>
                  <a:srgbClr val="FFFFFF"/>
                </a:solidFill>
                <a:latin typeface="Arial"/>
                <a:cs typeface="Arial"/>
              </a:rPr>
              <a:t>Monitor for symptoms of motor and sensory neuropathy</a:t>
            </a:r>
          </a:p>
          <a:p>
            <a:pPr marL="742950" lvl="1" indent="-285750">
              <a:lnSpc>
                <a:spcPts val="2000"/>
              </a:lnSpc>
              <a:buFont typeface="Lucida Grande"/>
              <a:buChar char="-"/>
              <a:defRPr/>
            </a:pPr>
            <a:r>
              <a:rPr lang="en-US" sz="1750" dirty="0">
                <a:solidFill>
                  <a:srgbClr val="FFFFFF"/>
                </a:solidFill>
                <a:latin typeface="Arial"/>
                <a:cs typeface="Arial"/>
              </a:rPr>
              <a:t>Unilateral or bilateral weakness</a:t>
            </a:r>
          </a:p>
          <a:p>
            <a:pPr marL="742950" lvl="1" indent="-285750">
              <a:lnSpc>
                <a:spcPts val="2000"/>
              </a:lnSpc>
              <a:buFont typeface="Lucida Grande"/>
              <a:buChar char="-"/>
              <a:defRPr/>
            </a:pPr>
            <a:r>
              <a:rPr lang="en-US" sz="1750" dirty="0">
                <a:solidFill>
                  <a:srgbClr val="FFFFFF"/>
                </a:solidFill>
                <a:latin typeface="Arial"/>
                <a:cs typeface="Arial"/>
              </a:rPr>
              <a:t>Sensory alterations</a:t>
            </a:r>
          </a:p>
          <a:p>
            <a:pPr marL="742950" lvl="1" indent="-285750">
              <a:lnSpc>
                <a:spcPts val="2000"/>
              </a:lnSpc>
              <a:buFont typeface="Lucida Grande"/>
              <a:buChar char="-"/>
              <a:defRPr/>
            </a:pPr>
            <a:r>
              <a:rPr lang="en-US" sz="1750" dirty="0" err="1">
                <a:solidFill>
                  <a:srgbClr val="FFFFFF"/>
                </a:solidFill>
                <a:latin typeface="Arial"/>
                <a:cs typeface="Arial"/>
              </a:rPr>
              <a:t>Paresthesia</a:t>
            </a:r>
            <a:endParaRPr lang="en-US" sz="1750" dirty="0">
              <a:solidFill>
                <a:srgbClr val="FFFFFF"/>
              </a:solidFill>
              <a:latin typeface="Arial"/>
              <a:cs typeface="Arial"/>
            </a:endParaRPr>
          </a:p>
          <a:p>
            <a:pPr>
              <a:lnSpc>
                <a:spcPts val="2000"/>
              </a:lnSpc>
              <a:spcBef>
                <a:spcPts val="600"/>
              </a:spcBef>
              <a:defRPr/>
            </a:pPr>
            <a:r>
              <a:rPr lang="en-US" sz="1750" b="1" dirty="0">
                <a:solidFill>
                  <a:srgbClr val="FFC314"/>
                </a:solidFill>
                <a:latin typeface="Arial"/>
                <a:cs typeface="Arial"/>
              </a:rPr>
              <a:t>ENDOCRINE</a:t>
            </a:r>
          </a:p>
          <a:p>
            <a:pPr marL="285750" indent="-285750">
              <a:lnSpc>
                <a:spcPts val="2000"/>
              </a:lnSpc>
              <a:buFont typeface="Arial"/>
              <a:buChar char="•"/>
              <a:defRPr/>
            </a:pPr>
            <a:r>
              <a:rPr lang="en-US" sz="1750" dirty="0">
                <a:solidFill>
                  <a:srgbClr val="FFFFFF"/>
                </a:solidFill>
                <a:latin typeface="Arial"/>
                <a:cs typeface="Arial"/>
              </a:rPr>
              <a:t>Fatigue</a:t>
            </a:r>
          </a:p>
          <a:p>
            <a:pPr marL="285750" indent="-285750">
              <a:lnSpc>
                <a:spcPts val="2000"/>
              </a:lnSpc>
              <a:buFont typeface="Arial"/>
              <a:buChar char="•"/>
              <a:defRPr/>
            </a:pPr>
            <a:r>
              <a:rPr lang="en-US" sz="1750" dirty="0">
                <a:solidFill>
                  <a:srgbClr val="FFFFFF"/>
                </a:solidFill>
                <a:latin typeface="Arial"/>
                <a:cs typeface="Arial"/>
              </a:rPr>
              <a:t>Headache</a:t>
            </a:r>
          </a:p>
          <a:p>
            <a:pPr marL="285750" indent="-285750">
              <a:lnSpc>
                <a:spcPts val="2000"/>
              </a:lnSpc>
              <a:buFont typeface="Arial"/>
              <a:buChar char="•"/>
              <a:defRPr/>
            </a:pPr>
            <a:r>
              <a:rPr lang="en-US" sz="1750" dirty="0">
                <a:solidFill>
                  <a:srgbClr val="FFFFFF"/>
                </a:solidFill>
                <a:latin typeface="Arial"/>
                <a:cs typeface="Arial"/>
              </a:rPr>
              <a:t>Mental status changes</a:t>
            </a:r>
          </a:p>
          <a:p>
            <a:pPr marL="285750" indent="-285750">
              <a:lnSpc>
                <a:spcPts val="2000"/>
              </a:lnSpc>
              <a:buFont typeface="Arial"/>
              <a:buChar char="•"/>
              <a:defRPr/>
            </a:pPr>
            <a:r>
              <a:rPr lang="en-US" sz="1750" dirty="0">
                <a:solidFill>
                  <a:srgbClr val="FFFFFF"/>
                </a:solidFill>
                <a:latin typeface="Arial"/>
                <a:cs typeface="Arial"/>
              </a:rPr>
              <a:t>Abdominal pain</a:t>
            </a:r>
          </a:p>
          <a:p>
            <a:pPr marL="285750" indent="-285750">
              <a:lnSpc>
                <a:spcPts val="2000"/>
              </a:lnSpc>
              <a:buFont typeface="Arial"/>
              <a:buChar char="•"/>
              <a:defRPr/>
            </a:pPr>
            <a:r>
              <a:rPr lang="en-US" sz="1750" dirty="0">
                <a:solidFill>
                  <a:srgbClr val="FFFFFF"/>
                </a:solidFill>
                <a:latin typeface="Arial"/>
                <a:cs typeface="Arial"/>
              </a:rPr>
              <a:t>Unusual bowel habits</a:t>
            </a:r>
          </a:p>
          <a:p>
            <a:pPr marL="285750" indent="-285750">
              <a:lnSpc>
                <a:spcPts val="2000"/>
              </a:lnSpc>
              <a:buFont typeface="Arial"/>
              <a:buChar char="•"/>
              <a:defRPr/>
            </a:pPr>
            <a:r>
              <a:rPr lang="en-US" sz="1750" dirty="0">
                <a:solidFill>
                  <a:srgbClr val="FFFFFF"/>
                </a:solidFill>
                <a:latin typeface="Arial"/>
                <a:cs typeface="Arial"/>
              </a:rPr>
              <a:t>Hypotension</a:t>
            </a:r>
          </a:p>
          <a:p>
            <a:pPr marL="285750" indent="-285750">
              <a:lnSpc>
                <a:spcPts val="2000"/>
              </a:lnSpc>
              <a:buFont typeface="Arial"/>
              <a:buChar char="•"/>
              <a:defRPr/>
            </a:pPr>
            <a:r>
              <a:rPr lang="en-US" sz="1750" dirty="0">
                <a:solidFill>
                  <a:srgbClr val="FFFFFF"/>
                </a:solidFill>
                <a:latin typeface="Arial"/>
                <a:cs typeface="Arial"/>
              </a:rPr>
              <a:t>Abnormal thyroid function tests </a:t>
            </a:r>
            <a:br>
              <a:rPr lang="en-US" sz="1750" dirty="0">
                <a:solidFill>
                  <a:srgbClr val="FFFFFF"/>
                </a:solidFill>
                <a:latin typeface="Arial"/>
                <a:cs typeface="Arial"/>
              </a:rPr>
            </a:br>
            <a:r>
              <a:rPr lang="en-US" sz="1750" dirty="0">
                <a:solidFill>
                  <a:srgbClr val="FFFFFF"/>
                </a:solidFill>
                <a:latin typeface="Arial"/>
                <a:cs typeface="Arial"/>
              </a:rPr>
              <a:t>and/or serum chemistries</a:t>
            </a:r>
          </a:p>
        </p:txBody>
      </p:sp>
      <p:sp>
        <p:nvSpPr>
          <p:cNvPr id="45060" name="Title 3"/>
          <p:cNvSpPr>
            <a:spLocks noGrp="1"/>
          </p:cNvSpPr>
          <p:nvPr>
            <p:ph type="title"/>
          </p:nvPr>
        </p:nvSpPr>
        <p:spPr/>
        <p:txBody>
          <a:bodyPr/>
          <a:lstStyle/>
          <a:p>
            <a:r>
              <a:rPr lang="en-US">
                <a:solidFill>
                  <a:srgbClr val="BBFAF9"/>
                </a:solidFill>
                <a:ea typeface="ＭＳ Ｐゴシック" charset="0"/>
                <a:cs typeface="ＭＳ Ｐゴシック" charset="0"/>
              </a:rPr>
              <a:t>Ipilimumab Risk Evaluation and Management Strategy (REMS)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Subtitle 2"/>
          <p:cNvSpPr>
            <a:spLocks/>
          </p:cNvSpPr>
          <p:nvPr/>
        </p:nvSpPr>
        <p:spPr bwMode="auto">
          <a:xfrm>
            <a:off x="1371600" y="3886200"/>
            <a:ext cx="7467600" cy="1371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ct val="10000"/>
              </a:spcBef>
            </a:pPr>
            <a:r>
              <a:rPr lang="en-US" sz="2600">
                <a:solidFill>
                  <a:srgbClr val="CDE7F3"/>
                </a:solidFill>
                <a:latin typeface="Arial" charset="0"/>
              </a:rPr>
              <a:t>Thursday, April 11, 2013</a:t>
            </a:r>
            <a:br>
              <a:rPr lang="en-US" sz="2600">
                <a:solidFill>
                  <a:srgbClr val="CDE7F3"/>
                </a:solidFill>
                <a:latin typeface="Arial" charset="0"/>
              </a:rPr>
            </a:br>
            <a:r>
              <a:rPr lang="en-US" sz="2600">
                <a:solidFill>
                  <a:srgbClr val="CDE7F3"/>
                </a:solidFill>
                <a:latin typeface="Arial" charset="0"/>
              </a:rPr>
              <a:t>7:30 PM – 8:45 PM ET</a:t>
            </a:r>
          </a:p>
        </p:txBody>
      </p:sp>
      <p:sp>
        <p:nvSpPr>
          <p:cNvPr id="8194" name="Rectangle 5"/>
          <p:cNvSpPr>
            <a:spLocks noChangeArrowheads="1"/>
          </p:cNvSpPr>
          <p:nvPr/>
        </p:nvSpPr>
        <p:spPr bwMode="auto">
          <a:xfrm>
            <a:off x="1371600" y="2133600"/>
            <a:ext cx="7086600" cy="1447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p>
            <a:pPr eaLnBrk="1" hangingPunct="1">
              <a:lnSpc>
                <a:spcPct val="90000"/>
              </a:lnSpc>
            </a:pPr>
            <a:r>
              <a:rPr lang="en-US" sz="3200" b="1" dirty="0">
                <a:solidFill>
                  <a:srgbClr val="BBFAF9"/>
                </a:solidFill>
                <a:latin typeface="Arial" charset="0"/>
              </a:rPr>
              <a:t>RTP TV: Current Controversies and Emerging Data Sets in Melanoma and </a:t>
            </a:r>
            <a:r>
              <a:rPr lang="en-US" sz="3200" b="1" dirty="0" err="1" smtClean="0">
                <a:solidFill>
                  <a:srgbClr val="BBFAF9"/>
                </a:solidFill>
                <a:latin typeface="Arial" charset="0"/>
              </a:rPr>
              <a:t>Nonmelanoma</a:t>
            </a:r>
            <a:r>
              <a:rPr lang="en-US" sz="3200" b="1" dirty="0" smtClean="0">
                <a:solidFill>
                  <a:srgbClr val="BBFAF9"/>
                </a:solidFill>
                <a:latin typeface="Arial" charset="0"/>
              </a:rPr>
              <a:t> </a:t>
            </a:r>
            <a:r>
              <a:rPr lang="en-US" sz="3200" b="1" dirty="0">
                <a:solidFill>
                  <a:srgbClr val="BBFAF9"/>
                </a:solidFill>
                <a:latin typeface="Arial" charset="0"/>
              </a:rPr>
              <a:t>Skin Cancers</a:t>
            </a:r>
            <a:endParaRPr lang="en-US" sz="2600" b="1" dirty="0">
              <a:solidFill>
                <a:srgbClr val="BBFAF9"/>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915400" cy="914400"/>
          </a:xfrm>
        </p:spPr>
        <p:txBody>
          <a:bodyPr/>
          <a:lstStyle/>
          <a:p>
            <a:pPr algn="ctr"/>
            <a:r>
              <a:rPr lang="en-US" dirty="0" smtClean="0"/>
              <a:t>Case 3: From the Practice of Dr Anna </a:t>
            </a:r>
            <a:r>
              <a:rPr lang="en-US" dirty="0" err="1" smtClean="0"/>
              <a:t>Pavlick</a:t>
            </a:r>
            <a:endParaRPr lang="en-US" dirty="0"/>
          </a:p>
        </p:txBody>
      </p:sp>
      <p:sp>
        <p:nvSpPr>
          <p:cNvPr id="4" name="Content Placeholder 3"/>
          <p:cNvSpPr>
            <a:spLocks noGrp="1"/>
          </p:cNvSpPr>
          <p:nvPr>
            <p:ph idx="1"/>
          </p:nvPr>
        </p:nvSpPr>
        <p:spPr>
          <a:xfrm>
            <a:off x="381000" y="914400"/>
            <a:ext cx="8382000" cy="5943600"/>
          </a:xfrm>
        </p:spPr>
        <p:txBody>
          <a:bodyPr/>
          <a:lstStyle/>
          <a:p>
            <a:r>
              <a:rPr lang="en-US" sz="2200" b="1" dirty="0" smtClean="0"/>
              <a:t>An 82-year-old man s/p wide local excision of primary melanoma in 2007 presents with a nonproductive cough in 2012</a:t>
            </a:r>
          </a:p>
          <a:p>
            <a:pPr lvl="1"/>
            <a:r>
              <a:rPr lang="en-US" sz="2200" b="1" dirty="0" smtClean="0"/>
              <a:t>Workup reveals lung metastases from melanoma</a:t>
            </a:r>
          </a:p>
          <a:p>
            <a:pPr lvl="1"/>
            <a:r>
              <a:rPr lang="en-US" sz="2200" b="1" dirty="0" smtClean="0"/>
              <a:t>LDH normal</a:t>
            </a:r>
          </a:p>
          <a:p>
            <a:pPr marL="457200" lvl="1" indent="0">
              <a:buNone/>
            </a:pPr>
            <a:endParaRPr lang="en-US" sz="1200" b="1" dirty="0" smtClean="0"/>
          </a:p>
          <a:p>
            <a:r>
              <a:rPr lang="en-US" sz="2200" b="1" dirty="0" smtClean="0"/>
              <a:t>IPI x 3</a:t>
            </a:r>
          </a:p>
          <a:p>
            <a:pPr lvl="1"/>
            <a:r>
              <a:rPr lang="en-US" sz="2200" b="1" dirty="0" smtClean="0"/>
              <a:t>Develops muscle girdle weakness</a:t>
            </a:r>
          </a:p>
          <a:p>
            <a:pPr lvl="1"/>
            <a:r>
              <a:rPr lang="en-US" sz="2200" b="1" dirty="0"/>
              <a:t>L</a:t>
            </a:r>
            <a:r>
              <a:rPr lang="en-US" sz="2200" b="1" dirty="0" smtClean="0"/>
              <a:t>earned patient had prior polymyalgia </a:t>
            </a:r>
            <a:r>
              <a:rPr lang="en-US" sz="2200" b="1" dirty="0" err="1" smtClean="0"/>
              <a:t>rheumatica</a:t>
            </a:r>
            <a:r>
              <a:rPr lang="en-US" sz="2200" b="1" dirty="0" smtClean="0"/>
              <a:t> (PMR) 10 years ago</a:t>
            </a:r>
          </a:p>
          <a:p>
            <a:pPr lvl="2"/>
            <a:r>
              <a:rPr lang="en-US" sz="2200" b="1" dirty="0" smtClean="0"/>
              <a:t>Steroids initiated, PMR resolves</a:t>
            </a:r>
          </a:p>
          <a:p>
            <a:pPr marL="914400" lvl="2" indent="0">
              <a:buNone/>
            </a:pPr>
            <a:endParaRPr lang="en-US" sz="1200" b="1" dirty="0" smtClean="0"/>
          </a:p>
          <a:p>
            <a:r>
              <a:rPr lang="en-US" sz="2200" b="1" dirty="0" smtClean="0"/>
              <a:t>Completes IPI</a:t>
            </a:r>
          </a:p>
          <a:p>
            <a:pPr lvl="1"/>
            <a:r>
              <a:rPr lang="en-US" sz="2200" b="1" dirty="0" smtClean="0"/>
              <a:t>CR of pulmonary nodules, &gt;50% reduction in </a:t>
            </a:r>
            <a:r>
              <a:rPr lang="en-US" sz="2200" b="1" dirty="0" err="1" smtClean="0"/>
              <a:t>adenopathy</a:t>
            </a:r>
            <a:endParaRPr lang="en-US" sz="2200" b="1" dirty="0" smtClean="0"/>
          </a:p>
          <a:p>
            <a:pPr lvl="1"/>
            <a:r>
              <a:rPr lang="en-US" sz="2200" b="1" dirty="0" smtClean="0"/>
              <a:t>Currently asymptomatic and off treatment</a:t>
            </a:r>
          </a:p>
          <a:p>
            <a:pPr marL="457200" lvl="1"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8893142"/>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69225" cy="1143000"/>
          </a:xfrm>
        </p:spPr>
        <p:txBody>
          <a:bodyPr/>
          <a:lstStyle/>
          <a:p>
            <a:pPr algn="ctr"/>
            <a:r>
              <a:rPr lang="en-US" sz="3600" dirty="0" smtClean="0"/>
              <a:t>Management of BRAF V600-Mutant Advanced Melanoma</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4387780"/>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4: From the Practice of Dr </a:t>
            </a:r>
            <a:r>
              <a:rPr lang="en-US" dirty="0" err="1" smtClean="0"/>
              <a:t>Pavlick</a:t>
            </a:r>
            <a:endParaRPr lang="en-US" dirty="0"/>
          </a:p>
        </p:txBody>
      </p:sp>
      <p:sp>
        <p:nvSpPr>
          <p:cNvPr id="4" name="Content Placeholder 3"/>
          <p:cNvSpPr>
            <a:spLocks noGrp="1"/>
          </p:cNvSpPr>
          <p:nvPr>
            <p:ph idx="1"/>
          </p:nvPr>
        </p:nvSpPr>
        <p:spPr>
          <a:xfrm>
            <a:off x="533400" y="1066800"/>
            <a:ext cx="8229600" cy="5348288"/>
          </a:xfrm>
        </p:spPr>
        <p:txBody>
          <a:bodyPr/>
          <a:lstStyle/>
          <a:p>
            <a:r>
              <a:rPr lang="en-US" sz="2300" dirty="0" smtClean="0"/>
              <a:t>A 60-year-old man s/p excised primary melanoma in 2005 presents with a persistent cough 4 years later</a:t>
            </a:r>
          </a:p>
          <a:p>
            <a:pPr marL="0" indent="0">
              <a:buNone/>
            </a:pPr>
            <a:endParaRPr lang="en-US" sz="2300" dirty="0" smtClean="0"/>
          </a:p>
          <a:p>
            <a:r>
              <a:rPr lang="en-US" sz="2300" dirty="0" smtClean="0"/>
              <a:t>Workup reveals lung metastases from melanoma</a:t>
            </a:r>
          </a:p>
          <a:p>
            <a:pPr lvl="1"/>
            <a:r>
              <a:rPr lang="en-US" sz="2300" dirty="0" smtClean="0"/>
              <a:t>BRAF V600E-mutant</a:t>
            </a:r>
          </a:p>
          <a:p>
            <a:pPr marL="0" indent="0">
              <a:buNone/>
            </a:pPr>
            <a:endParaRPr lang="en-US" sz="23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1518"/>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2286000"/>
          </a:xfrm>
        </p:spPr>
        <p:txBody>
          <a:bodyPr/>
          <a:lstStyle/>
          <a:p>
            <a:r>
              <a:rPr lang="en-US" dirty="0" smtClean="0"/>
              <a:t>In general, what is your most likely first- and </a:t>
            </a:r>
            <a:br>
              <a:rPr lang="en-US" dirty="0" smtClean="0"/>
            </a:br>
            <a:r>
              <a:rPr lang="en-US" dirty="0" smtClean="0"/>
              <a:t>second-line </a:t>
            </a:r>
            <a:r>
              <a:rPr lang="en-US" i="1" u="sng" dirty="0" err="1" smtClean="0">
                <a:solidFill>
                  <a:srgbClr val="FFC314"/>
                </a:solidFill>
              </a:rPr>
              <a:t>nonprotocol</a:t>
            </a:r>
            <a:r>
              <a:rPr lang="en-US" dirty="0" smtClean="0"/>
              <a:t> systemic treatment recommendation for a 60-year-old </a:t>
            </a:r>
            <a:r>
              <a:rPr lang="en-US" i="1" u="sng" dirty="0" smtClean="0">
                <a:solidFill>
                  <a:srgbClr val="FFC314"/>
                </a:solidFill>
              </a:rPr>
              <a:t>asymptomatic</a:t>
            </a:r>
            <a:r>
              <a:rPr lang="en-US" dirty="0" smtClean="0"/>
              <a:t> patient with </a:t>
            </a:r>
            <a:r>
              <a:rPr lang="en-US" i="1" u="sng" dirty="0" smtClean="0">
                <a:solidFill>
                  <a:srgbClr val="FFC314"/>
                </a:solidFill>
              </a:rPr>
              <a:t>low-volume</a:t>
            </a:r>
            <a:r>
              <a:rPr lang="en-US" dirty="0"/>
              <a:t> lung </a:t>
            </a:r>
            <a:r>
              <a:rPr lang="en-US" dirty="0" smtClean="0"/>
              <a:t>metastases from </a:t>
            </a:r>
            <a:br>
              <a:rPr lang="en-US" dirty="0" smtClean="0"/>
            </a:br>
            <a:r>
              <a:rPr lang="en-US" i="1" u="sng" dirty="0" smtClean="0">
                <a:solidFill>
                  <a:srgbClr val="FFC314"/>
                </a:solidFill>
              </a:rPr>
              <a:t>BRAF V600E-mutant</a:t>
            </a:r>
            <a:r>
              <a:rPr lang="en-US" dirty="0"/>
              <a:t> melanoma </a:t>
            </a:r>
            <a:r>
              <a:rPr lang="en-US" dirty="0" smtClean="0"/>
              <a:t>(assuming slow progression on first-line therapy)?</a:t>
            </a:r>
            <a:endParaRPr lang="en-US" dirty="0"/>
          </a:p>
        </p:txBody>
      </p:sp>
      <p:sp>
        <p:nvSpPr>
          <p:cNvPr id="3" name="Content Placeholder 2"/>
          <p:cNvSpPr>
            <a:spLocks noGrp="1"/>
          </p:cNvSpPr>
          <p:nvPr>
            <p:ph idx="1"/>
          </p:nvPr>
        </p:nvSpPr>
        <p:spPr>
          <a:xfrm>
            <a:off x="457200" y="2590800"/>
            <a:ext cx="8305800" cy="4114800"/>
          </a:xfrm>
        </p:spPr>
        <p:txBody>
          <a:bodyPr/>
          <a:lstStyle/>
          <a:p>
            <a:pPr marL="457200" indent="-457200">
              <a:buFont typeface="+mj-lt"/>
              <a:buAutoNum type="arabicPeriod"/>
            </a:pPr>
            <a:r>
              <a:rPr lang="en-US" dirty="0" smtClean="0"/>
              <a:t>HD IL-2 </a:t>
            </a:r>
            <a:r>
              <a:rPr lang="en-US" dirty="0" smtClean="0">
                <a:sym typeface="Wingdings"/>
              </a:rPr>
              <a:t> </a:t>
            </a:r>
            <a:r>
              <a:rPr lang="en-US" dirty="0" err="1" smtClean="0"/>
              <a:t>Ipilimumab</a:t>
            </a:r>
            <a:endParaRPr lang="en-US" dirty="0" smtClean="0"/>
          </a:p>
          <a:p>
            <a:pPr marL="457200" indent="-457200">
              <a:buFont typeface="+mj-lt"/>
              <a:buAutoNum type="arabicPeriod"/>
            </a:pPr>
            <a:r>
              <a:rPr lang="en-US" dirty="0" smtClean="0"/>
              <a:t>HD IL-</a:t>
            </a:r>
            <a:r>
              <a:rPr lang="en-US" dirty="0"/>
              <a:t>2 </a:t>
            </a:r>
            <a:r>
              <a:rPr lang="en-US" dirty="0">
                <a:sym typeface="Wingdings"/>
              </a:rPr>
              <a:t> </a:t>
            </a:r>
            <a:r>
              <a:rPr lang="en-US" dirty="0" err="1" smtClean="0"/>
              <a:t>Vemurafenib</a:t>
            </a:r>
            <a:endParaRPr lang="en-US" dirty="0" smtClean="0"/>
          </a:p>
          <a:p>
            <a:pPr marL="457200" indent="-457200">
              <a:buFont typeface="+mj-lt"/>
              <a:buAutoNum type="arabicPeriod"/>
            </a:pPr>
            <a:r>
              <a:rPr lang="en-US" dirty="0" err="1"/>
              <a:t>Ipilimumab</a:t>
            </a:r>
            <a:r>
              <a:rPr lang="en-US" dirty="0"/>
              <a:t> </a:t>
            </a:r>
            <a:r>
              <a:rPr lang="en-US" dirty="0">
                <a:sym typeface="Wingdings"/>
              </a:rPr>
              <a:t> </a:t>
            </a:r>
            <a:r>
              <a:rPr lang="en-US" dirty="0" smtClean="0"/>
              <a:t>HD IL-2</a:t>
            </a:r>
          </a:p>
          <a:p>
            <a:pPr marL="457200" indent="-457200">
              <a:buFont typeface="+mj-lt"/>
              <a:buAutoNum type="arabicPeriod"/>
            </a:pPr>
            <a:r>
              <a:rPr lang="en-US" dirty="0" err="1"/>
              <a:t>Ipilimumab</a:t>
            </a:r>
            <a:r>
              <a:rPr lang="en-US" dirty="0"/>
              <a:t> </a:t>
            </a:r>
            <a:r>
              <a:rPr lang="en-US" dirty="0">
                <a:sym typeface="Wingdings"/>
              </a:rPr>
              <a:t> </a:t>
            </a:r>
            <a:r>
              <a:rPr lang="en-US" dirty="0" err="1" smtClean="0"/>
              <a:t>Vemurafenib</a:t>
            </a:r>
            <a:endParaRPr lang="en-US" dirty="0" smtClean="0"/>
          </a:p>
          <a:p>
            <a:pPr marL="457200" indent="-457200">
              <a:buFont typeface="+mj-lt"/>
              <a:buAutoNum type="arabicPeriod"/>
            </a:pPr>
            <a:r>
              <a:rPr lang="en-US" dirty="0" err="1"/>
              <a:t>Vemurafenib</a:t>
            </a:r>
            <a:r>
              <a:rPr lang="en-US" dirty="0"/>
              <a:t> </a:t>
            </a:r>
            <a:r>
              <a:rPr lang="en-US" dirty="0">
                <a:sym typeface="Wingdings"/>
              </a:rPr>
              <a:t> </a:t>
            </a:r>
            <a:r>
              <a:rPr lang="en-US" dirty="0" smtClean="0"/>
              <a:t>HD IL-2</a:t>
            </a:r>
          </a:p>
          <a:p>
            <a:pPr marL="457200" indent="-457200">
              <a:buFont typeface="+mj-lt"/>
              <a:buAutoNum type="arabicPeriod"/>
            </a:pPr>
            <a:r>
              <a:rPr lang="en-US" dirty="0" err="1"/>
              <a:t>Vemurafenib</a:t>
            </a:r>
            <a:r>
              <a:rPr lang="en-US" dirty="0"/>
              <a:t> </a:t>
            </a:r>
            <a:r>
              <a:rPr lang="en-US" dirty="0">
                <a:sym typeface="Wingdings"/>
              </a:rPr>
              <a:t> </a:t>
            </a:r>
            <a:r>
              <a:rPr lang="en-US" dirty="0" err="1" smtClean="0"/>
              <a:t>Ipilimumab</a:t>
            </a:r>
            <a:endParaRPr lang="en-US" dirty="0" smtClean="0"/>
          </a:p>
          <a:p>
            <a:pPr marL="457200" indent="-457200">
              <a:buFont typeface="+mj-lt"/>
              <a:buAutoNum type="arabicPeriod"/>
            </a:pPr>
            <a:r>
              <a:rPr lang="en-US" dirty="0" smtClean="0"/>
              <a:t>Other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7859226"/>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 name="Object 15"/>
          <p:cNvGraphicFramePr>
            <a:graphicFrameLocks noChangeAspect="1"/>
          </p:cNvGraphicFramePr>
          <p:nvPr/>
        </p:nvGraphicFramePr>
        <p:xfrm>
          <a:off x="304800" y="2819400"/>
          <a:ext cx="8559800" cy="3746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6200" y="2895600"/>
            <a:ext cx="3657600" cy="457200"/>
          </a:xfrm>
          <a:prstGeom prst="rect">
            <a:avLst/>
          </a:prstGeom>
          <a:noFill/>
        </p:spPr>
        <p:txBody>
          <a:bodyPr wrap="square" rtlCol="0">
            <a:noAutofit/>
          </a:bodyPr>
          <a:lstStyle/>
          <a:p>
            <a:pPr algn="r"/>
            <a:r>
              <a:rPr lang="en-US" sz="2000" kern="0" dirty="0">
                <a:solidFill>
                  <a:srgbClr val="FFFFFF"/>
                </a:solidFill>
                <a:latin typeface="Arial"/>
                <a:ea typeface="ＭＳ Ｐゴシック" charset="-128"/>
                <a:cs typeface="ＭＳ Ｐゴシック" charset="-128"/>
              </a:rPr>
              <a:t>HD IL-2 </a:t>
            </a:r>
            <a:r>
              <a:rPr lang="en-US" sz="2000" kern="0" dirty="0">
                <a:solidFill>
                  <a:srgbClr val="FFFFFF"/>
                </a:solidFill>
                <a:latin typeface="Arial"/>
                <a:ea typeface="ＭＳ Ｐゴシック" charset="-128"/>
                <a:cs typeface="ＭＳ Ｐゴシック" charset="-128"/>
                <a:sym typeface="Wingdings"/>
              </a:rPr>
              <a:t> </a:t>
            </a:r>
            <a:r>
              <a:rPr lang="en-US" sz="2000" kern="0" dirty="0" err="1">
                <a:solidFill>
                  <a:srgbClr val="FFFFFF"/>
                </a:solidFill>
                <a:latin typeface="Arial"/>
                <a:ea typeface="ＭＳ Ｐゴシック" charset="-128"/>
                <a:cs typeface="ＭＳ Ｐゴシック" charset="-128"/>
              </a:rPr>
              <a:t>Ipilimumab</a:t>
            </a:r>
            <a:endParaRPr lang="en-US" sz="2000" dirty="0">
              <a:solidFill>
                <a:schemeClr val="bg1"/>
              </a:solidFill>
              <a:latin typeface="Arial"/>
              <a:cs typeface="Arial"/>
            </a:endParaRPr>
          </a:p>
        </p:txBody>
      </p:sp>
      <p:sp>
        <p:nvSpPr>
          <p:cNvPr id="8" name="TextBox 7"/>
          <p:cNvSpPr txBox="1"/>
          <p:nvPr/>
        </p:nvSpPr>
        <p:spPr>
          <a:xfrm>
            <a:off x="76200" y="3340100"/>
            <a:ext cx="3657600" cy="457200"/>
          </a:xfrm>
          <a:prstGeom prst="rect">
            <a:avLst/>
          </a:prstGeom>
          <a:noFill/>
        </p:spPr>
        <p:txBody>
          <a:bodyPr wrap="square" rtlCol="0">
            <a:noAutofit/>
          </a:bodyPr>
          <a:lstStyle/>
          <a:p>
            <a:pPr lvl="0" algn="r">
              <a:spcBef>
                <a:spcPct val="20000"/>
              </a:spcBef>
            </a:pPr>
            <a:r>
              <a:rPr lang="en-US" sz="2000" kern="0" dirty="0">
                <a:solidFill>
                  <a:srgbClr val="FFFFFF"/>
                </a:solidFill>
                <a:latin typeface="Arial"/>
                <a:ea typeface="ＭＳ Ｐゴシック" charset="-128"/>
                <a:cs typeface="ＭＳ Ｐゴシック" charset="-128"/>
              </a:rPr>
              <a:t>HD IL-2 </a:t>
            </a:r>
            <a:r>
              <a:rPr lang="en-US" sz="2000" kern="0" dirty="0">
                <a:solidFill>
                  <a:srgbClr val="FFFFFF"/>
                </a:solidFill>
                <a:latin typeface="Arial"/>
                <a:ea typeface="ＭＳ Ｐゴシック" charset="-128"/>
                <a:cs typeface="ＭＳ Ｐゴシック" charset="-128"/>
                <a:sym typeface="Wingdings"/>
              </a:rPr>
              <a:t> </a:t>
            </a:r>
            <a:r>
              <a:rPr lang="en-US" sz="2000" kern="0" dirty="0" err="1">
                <a:solidFill>
                  <a:srgbClr val="FFFFFF"/>
                </a:solidFill>
                <a:latin typeface="Arial"/>
                <a:ea typeface="ＭＳ Ｐゴシック" charset="-128"/>
                <a:cs typeface="ＭＳ Ｐゴシック" charset="-128"/>
              </a:rPr>
              <a:t>Vemurafenib</a:t>
            </a:r>
            <a:endParaRPr lang="en-US" sz="2000" kern="0" dirty="0">
              <a:solidFill>
                <a:srgbClr val="FFFFFF"/>
              </a:solidFill>
              <a:latin typeface="Arial"/>
              <a:ea typeface="ＭＳ Ｐゴシック" charset="-128"/>
              <a:cs typeface="ＭＳ Ｐゴシック" charset="-128"/>
            </a:endParaRPr>
          </a:p>
        </p:txBody>
      </p:sp>
      <p:sp>
        <p:nvSpPr>
          <p:cNvPr id="9" name="TextBox 8"/>
          <p:cNvSpPr txBox="1"/>
          <p:nvPr/>
        </p:nvSpPr>
        <p:spPr>
          <a:xfrm>
            <a:off x="76200" y="3784600"/>
            <a:ext cx="3657600" cy="457200"/>
          </a:xfrm>
          <a:prstGeom prst="rect">
            <a:avLst/>
          </a:prstGeom>
          <a:noFill/>
        </p:spPr>
        <p:txBody>
          <a:bodyPr wrap="square" rtlCol="0">
            <a:noAutofit/>
          </a:bodyPr>
          <a:lstStyle/>
          <a:p>
            <a:pPr algn="r"/>
            <a:r>
              <a:rPr lang="en-US" sz="2000" kern="0" dirty="0" err="1">
                <a:solidFill>
                  <a:srgbClr val="FFFFFF"/>
                </a:solidFill>
                <a:latin typeface="Arial"/>
                <a:ea typeface="ＭＳ Ｐゴシック" charset="-128"/>
                <a:cs typeface="ＭＳ Ｐゴシック" charset="-128"/>
              </a:rPr>
              <a:t>Ipilimumab</a:t>
            </a:r>
            <a:r>
              <a:rPr lang="en-US" sz="2000" kern="0" dirty="0">
                <a:solidFill>
                  <a:srgbClr val="FFFFFF"/>
                </a:solidFill>
                <a:latin typeface="Arial"/>
                <a:ea typeface="ＭＳ Ｐゴシック" charset="-128"/>
                <a:cs typeface="ＭＳ Ｐゴシック" charset="-128"/>
              </a:rPr>
              <a:t> </a:t>
            </a:r>
            <a:r>
              <a:rPr lang="en-US" sz="2000" kern="0" dirty="0">
                <a:solidFill>
                  <a:srgbClr val="FFFFFF"/>
                </a:solidFill>
                <a:latin typeface="Arial"/>
                <a:ea typeface="ＭＳ Ｐゴシック" charset="-128"/>
                <a:cs typeface="ＭＳ Ｐゴシック" charset="-128"/>
                <a:sym typeface="Wingdings"/>
              </a:rPr>
              <a:t> </a:t>
            </a:r>
            <a:r>
              <a:rPr lang="en-US" sz="2000" kern="0" dirty="0">
                <a:solidFill>
                  <a:srgbClr val="FFFFFF"/>
                </a:solidFill>
                <a:latin typeface="Arial"/>
                <a:ea typeface="ＭＳ Ｐゴシック" charset="-128"/>
                <a:cs typeface="ＭＳ Ｐゴシック" charset="-128"/>
              </a:rPr>
              <a:t>HD IL-2</a:t>
            </a:r>
            <a:endParaRPr lang="en-US" sz="2000" dirty="0">
              <a:solidFill>
                <a:schemeClr val="bg1"/>
              </a:solidFill>
              <a:latin typeface="Arial"/>
              <a:cs typeface="Arial"/>
            </a:endParaRPr>
          </a:p>
        </p:txBody>
      </p:sp>
      <p:sp>
        <p:nvSpPr>
          <p:cNvPr id="10" name="TextBox 9"/>
          <p:cNvSpPr txBox="1"/>
          <p:nvPr/>
        </p:nvSpPr>
        <p:spPr>
          <a:xfrm>
            <a:off x="76200" y="4229100"/>
            <a:ext cx="3657600" cy="457200"/>
          </a:xfrm>
          <a:prstGeom prst="rect">
            <a:avLst/>
          </a:prstGeom>
          <a:noFill/>
        </p:spPr>
        <p:txBody>
          <a:bodyPr wrap="square" rtlCol="0">
            <a:noAutofit/>
          </a:bodyPr>
          <a:lstStyle/>
          <a:p>
            <a:pPr algn="r"/>
            <a:r>
              <a:rPr lang="en-US" sz="2000" kern="0" dirty="0" err="1">
                <a:solidFill>
                  <a:srgbClr val="FFFFFF"/>
                </a:solidFill>
                <a:latin typeface="Arial"/>
                <a:ea typeface="ＭＳ Ｐゴシック" charset="-128"/>
                <a:cs typeface="ＭＳ Ｐゴシック" charset="-128"/>
              </a:rPr>
              <a:t>Ipilimumab</a:t>
            </a:r>
            <a:r>
              <a:rPr lang="en-US" sz="2000" kern="0" dirty="0">
                <a:solidFill>
                  <a:srgbClr val="FFFFFF"/>
                </a:solidFill>
                <a:latin typeface="Arial"/>
                <a:ea typeface="ＭＳ Ｐゴシック" charset="-128"/>
                <a:cs typeface="ＭＳ Ｐゴシック" charset="-128"/>
              </a:rPr>
              <a:t> </a:t>
            </a:r>
            <a:r>
              <a:rPr lang="en-US" sz="2000" kern="0" dirty="0">
                <a:solidFill>
                  <a:srgbClr val="FFFFFF"/>
                </a:solidFill>
                <a:latin typeface="Arial"/>
                <a:ea typeface="ＭＳ Ｐゴシック" charset="-128"/>
                <a:cs typeface="ＭＳ Ｐゴシック" charset="-128"/>
                <a:sym typeface="Wingdings"/>
              </a:rPr>
              <a:t> </a:t>
            </a:r>
            <a:r>
              <a:rPr lang="en-US" sz="2000" kern="0" dirty="0" err="1">
                <a:solidFill>
                  <a:srgbClr val="FFFFFF"/>
                </a:solidFill>
                <a:latin typeface="Arial"/>
                <a:ea typeface="ＭＳ Ｐゴシック" charset="-128"/>
                <a:cs typeface="ＭＳ Ｐゴシック" charset="-128"/>
              </a:rPr>
              <a:t>Vemurafenib</a:t>
            </a:r>
            <a:endParaRPr lang="en-US" sz="2000" dirty="0">
              <a:solidFill>
                <a:schemeClr val="bg1"/>
              </a:solidFill>
              <a:latin typeface="Arial"/>
              <a:cs typeface="Arial"/>
            </a:endParaRPr>
          </a:p>
        </p:txBody>
      </p:sp>
      <p:sp>
        <p:nvSpPr>
          <p:cNvPr id="11" name="TextBox 10"/>
          <p:cNvSpPr txBox="1"/>
          <p:nvPr/>
        </p:nvSpPr>
        <p:spPr>
          <a:xfrm>
            <a:off x="76200" y="4673600"/>
            <a:ext cx="3657600" cy="457200"/>
          </a:xfrm>
          <a:prstGeom prst="rect">
            <a:avLst/>
          </a:prstGeom>
          <a:noFill/>
        </p:spPr>
        <p:txBody>
          <a:bodyPr wrap="square" rtlCol="0">
            <a:noAutofit/>
          </a:bodyPr>
          <a:lstStyle/>
          <a:p>
            <a:pPr algn="r"/>
            <a:r>
              <a:rPr lang="en-US" sz="2000" kern="0" dirty="0" err="1">
                <a:solidFill>
                  <a:srgbClr val="FFFFFF"/>
                </a:solidFill>
                <a:latin typeface="Arial"/>
                <a:ea typeface="ＭＳ Ｐゴシック" charset="-128"/>
                <a:cs typeface="ＭＳ Ｐゴシック" charset="-128"/>
              </a:rPr>
              <a:t>Vemurafenib</a:t>
            </a:r>
            <a:r>
              <a:rPr lang="en-US" sz="2000" kern="0" dirty="0">
                <a:solidFill>
                  <a:srgbClr val="FFFFFF"/>
                </a:solidFill>
                <a:latin typeface="Arial"/>
                <a:ea typeface="ＭＳ Ｐゴシック" charset="-128"/>
                <a:cs typeface="ＭＳ Ｐゴシック" charset="-128"/>
              </a:rPr>
              <a:t> </a:t>
            </a:r>
            <a:r>
              <a:rPr lang="en-US" sz="2000" kern="0" dirty="0">
                <a:solidFill>
                  <a:srgbClr val="FFFFFF"/>
                </a:solidFill>
                <a:latin typeface="Arial"/>
                <a:ea typeface="ＭＳ Ｐゴシック" charset="-128"/>
                <a:cs typeface="ＭＳ Ｐゴシック" charset="-128"/>
                <a:sym typeface="Wingdings"/>
              </a:rPr>
              <a:t> </a:t>
            </a:r>
            <a:r>
              <a:rPr lang="en-US" sz="2000" kern="0" dirty="0">
                <a:solidFill>
                  <a:srgbClr val="FFFFFF"/>
                </a:solidFill>
                <a:latin typeface="Arial"/>
                <a:ea typeface="ＭＳ Ｐゴシック" charset="-128"/>
                <a:cs typeface="ＭＳ Ｐゴシック" charset="-128"/>
              </a:rPr>
              <a:t>HD IL-2</a:t>
            </a:r>
            <a:endParaRPr lang="en-US" sz="2000" dirty="0">
              <a:solidFill>
                <a:schemeClr val="bg1"/>
              </a:solidFill>
              <a:latin typeface="Arial"/>
              <a:cs typeface="Arial"/>
            </a:endParaRPr>
          </a:p>
        </p:txBody>
      </p:sp>
      <p:sp>
        <p:nvSpPr>
          <p:cNvPr id="14" name="Title 1"/>
          <p:cNvSpPr>
            <a:spLocks noGrp="1"/>
          </p:cNvSpPr>
          <p:nvPr>
            <p:ph type="title"/>
          </p:nvPr>
        </p:nvSpPr>
        <p:spPr>
          <a:xfrm>
            <a:off x="304800" y="152400"/>
            <a:ext cx="8686800" cy="2286000"/>
          </a:xfrm>
        </p:spPr>
        <p:txBody>
          <a:bodyPr/>
          <a:lstStyle/>
          <a:p>
            <a:r>
              <a:rPr lang="en-US" dirty="0" smtClean="0"/>
              <a:t>In general, what is your most likely first- and </a:t>
            </a:r>
            <a:br>
              <a:rPr lang="en-US" dirty="0" smtClean="0"/>
            </a:br>
            <a:r>
              <a:rPr lang="en-US" dirty="0" smtClean="0"/>
              <a:t>second-line </a:t>
            </a:r>
            <a:r>
              <a:rPr lang="en-US" i="1" u="sng" dirty="0" err="1" smtClean="0">
                <a:solidFill>
                  <a:srgbClr val="FFC314"/>
                </a:solidFill>
              </a:rPr>
              <a:t>nonprotocol</a:t>
            </a:r>
            <a:r>
              <a:rPr lang="en-US" dirty="0" smtClean="0"/>
              <a:t> systemic treatment recommendation for a 60-year-old </a:t>
            </a:r>
            <a:r>
              <a:rPr lang="en-US" i="1" u="sng" dirty="0" smtClean="0">
                <a:solidFill>
                  <a:srgbClr val="FFC314"/>
                </a:solidFill>
              </a:rPr>
              <a:t>asymptomatic</a:t>
            </a:r>
            <a:r>
              <a:rPr lang="en-US" dirty="0" smtClean="0"/>
              <a:t> patient with </a:t>
            </a:r>
            <a:r>
              <a:rPr lang="en-US" i="1" u="sng" dirty="0" smtClean="0">
                <a:solidFill>
                  <a:srgbClr val="FFC314"/>
                </a:solidFill>
              </a:rPr>
              <a:t>low-volume</a:t>
            </a:r>
            <a:r>
              <a:rPr lang="en-US" dirty="0"/>
              <a:t> lung </a:t>
            </a:r>
            <a:r>
              <a:rPr lang="en-US" dirty="0" smtClean="0"/>
              <a:t>metastases from </a:t>
            </a:r>
            <a:br>
              <a:rPr lang="en-US" dirty="0" smtClean="0"/>
            </a:br>
            <a:r>
              <a:rPr lang="en-US" i="1" u="sng" dirty="0" smtClean="0">
                <a:solidFill>
                  <a:srgbClr val="FFC314"/>
                </a:solidFill>
              </a:rPr>
              <a:t>BRAF V600E-mutant</a:t>
            </a:r>
            <a:r>
              <a:rPr lang="en-US" dirty="0"/>
              <a:t> melanoma </a:t>
            </a:r>
            <a:r>
              <a:rPr lang="en-US" dirty="0" smtClean="0"/>
              <a:t>(assuming slow progression on first-line therapy)?</a:t>
            </a:r>
            <a:endParaRPr lang="en-US" dirty="0"/>
          </a:p>
        </p:txBody>
      </p:sp>
      <p:sp>
        <p:nvSpPr>
          <p:cNvPr id="16" name="TextBox 15"/>
          <p:cNvSpPr txBox="1"/>
          <p:nvPr/>
        </p:nvSpPr>
        <p:spPr>
          <a:xfrm>
            <a:off x="76200" y="5118100"/>
            <a:ext cx="3657600" cy="457200"/>
          </a:xfrm>
          <a:prstGeom prst="rect">
            <a:avLst/>
          </a:prstGeom>
          <a:noFill/>
        </p:spPr>
        <p:txBody>
          <a:bodyPr wrap="square" rtlCol="0">
            <a:noAutofit/>
          </a:bodyPr>
          <a:lstStyle/>
          <a:p>
            <a:pPr algn="r"/>
            <a:r>
              <a:rPr lang="en-US" sz="2000" kern="0" dirty="0" err="1">
                <a:solidFill>
                  <a:srgbClr val="FFFFFF"/>
                </a:solidFill>
                <a:latin typeface="Arial"/>
                <a:ea typeface="ＭＳ Ｐゴシック" charset="-128"/>
                <a:cs typeface="ＭＳ Ｐゴシック" charset="-128"/>
              </a:rPr>
              <a:t>Vemurafenib</a:t>
            </a:r>
            <a:r>
              <a:rPr lang="en-US" sz="2000" kern="0" dirty="0">
                <a:solidFill>
                  <a:srgbClr val="FFFFFF"/>
                </a:solidFill>
                <a:latin typeface="Arial"/>
                <a:ea typeface="ＭＳ Ｐゴシック" charset="-128"/>
                <a:cs typeface="ＭＳ Ｐゴシック" charset="-128"/>
              </a:rPr>
              <a:t> </a:t>
            </a:r>
            <a:r>
              <a:rPr lang="en-US" sz="2000" kern="0" dirty="0">
                <a:solidFill>
                  <a:srgbClr val="FFFFFF"/>
                </a:solidFill>
                <a:latin typeface="Arial"/>
                <a:ea typeface="ＭＳ Ｐゴシック" charset="-128"/>
                <a:cs typeface="ＭＳ Ｐゴシック" charset="-128"/>
                <a:sym typeface="Wingdings"/>
              </a:rPr>
              <a:t> </a:t>
            </a:r>
            <a:r>
              <a:rPr lang="en-US" sz="2000" kern="0" dirty="0" err="1">
                <a:solidFill>
                  <a:srgbClr val="FFFFFF"/>
                </a:solidFill>
                <a:latin typeface="Arial"/>
                <a:ea typeface="ＭＳ Ｐゴシック" charset="-128"/>
                <a:cs typeface="ＭＳ Ｐゴシック" charset="-128"/>
              </a:rPr>
              <a:t>Ipilimumab</a:t>
            </a:r>
            <a:endParaRPr lang="en-US" sz="2000" dirty="0">
              <a:solidFill>
                <a:schemeClr val="bg1"/>
              </a:solidFill>
              <a:latin typeface="Arial"/>
              <a:cs typeface="Arial"/>
            </a:endParaRPr>
          </a:p>
        </p:txBody>
      </p:sp>
      <p:sp>
        <p:nvSpPr>
          <p:cNvPr id="17" name="TextBox 16"/>
          <p:cNvSpPr txBox="1"/>
          <p:nvPr/>
        </p:nvSpPr>
        <p:spPr>
          <a:xfrm>
            <a:off x="76200" y="5562600"/>
            <a:ext cx="3657600" cy="457200"/>
          </a:xfrm>
          <a:prstGeom prst="rect">
            <a:avLst/>
          </a:prstGeom>
          <a:noFill/>
        </p:spPr>
        <p:txBody>
          <a:bodyPr wrap="square" rtlCol="0">
            <a:noAutofit/>
          </a:bodyPr>
          <a:lstStyle/>
          <a:p>
            <a:pPr algn="r"/>
            <a:r>
              <a:rPr lang="en-US" sz="2000" kern="0" dirty="0">
                <a:solidFill>
                  <a:srgbClr val="FFFFFF"/>
                </a:solidFill>
                <a:latin typeface="Arial"/>
                <a:ea typeface="ＭＳ Ｐゴシック" charset="-128"/>
                <a:cs typeface="ＭＳ Ｐゴシック" charset="-128"/>
              </a:rPr>
              <a:t>Other</a:t>
            </a:r>
            <a:endParaRPr lang="en-US" sz="2000" dirty="0">
              <a:solidFill>
                <a:schemeClr val="bg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5249795"/>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69225" cy="2057400"/>
          </a:xfrm>
        </p:spPr>
        <p:txBody>
          <a:bodyPr/>
          <a:lstStyle/>
          <a:p>
            <a:r>
              <a:rPr lang="en-US" dirty="0"/>
              <a:t>First- and second</a:t>
            </a:r>
            <a:r>
              <a:rPr lang="en-US" dirty="0" smtClean="0"/>
              <a:t>-</a:t>
            </a:r>
            <a:r>
              <a:rPr lang="en-US" dirty="0"/>
              <a:t>line </a:t>
            </a:r>
            <a:r>
              <a:rPr lang="en-US" i="1" u="sng" dirty="0" err="1" smtClean="0">
                <a:solidFill>
                  <a:srgbClr val="FFC314"/>
                </a:solidFill>
              </a:rPr>
              <a:t>nonprotocol</a:t>
            </a:r>
            <a:r>
              <a:rPr lang="en-US" dirty="0" smtClean="0"/>
              <a:t> treatment </a:t>
            </a:r>
            <a:r>
              <a:rPr lang="en-US" dirty="0"/>
              <a:t>for a 60 </a:t>
            </a:r>
            <a:r>
              <a:rPr lang="en-US" dirty="0" err="1"/>
              <a:t>yo</a:t>
            </a:r>
            <a:r>
              <a:rPr lang="en-US" dirty="0"/>
              <a:t> </a:t>
            </a:r>
            <a:r>
              <a:rPr lang="en-US" i="1" u="sng" dirty="0">
                <a:solidFill>
                  <a:srgbClr val="FFC314"/>
                </a:solidFill>
              </a:rPr>
              <a:t>asymptomatic</a:t>
            </a:r>
            <a:r>
              <a:rPr lang="en-US" dirty="0"/>
              <a:t> </a:t>
            </a:r>
            <a:r>
              <a:rPr lang="en-US" dirty="0" err="1"/>
              <a:t>pt</a:t>
            </a:r>
            <a:r>
              <a:rPr lang="en-US" dirty="0"/>
              <a:t> w/ </a:t>
            </a:r>
            <a:r>
              <a:rPr lang="en-US" i="1" u="sng" dirty="0">
                <a:solidFill>
                  <a:srgbClr val="FFC314"/>
                </a:solidFill>
              </a:rPr>
              <a:t>low-volume</a:t>
            </a:r>
            <a:r>
              <a:rPr lang="en-US" dirty="0">
                <a:solidFill>
                  <a:srgbClr val="FFC314"/>
                </a:solidFill>
              </a:rPr>
              <a:t> </a:t>
            </a:r>
            <a:r>
              <a:rPr lang="en-US" dirty="0"/>
              <a:t>lung </a:t>
            </a:r>
            <a:r>
              <a:rPr lang="en-US" dirty="0" err="1"/>
              <a:t>mets</a:t>
            </a:r>
            <a:r>
              <a:rPr lang="en-US" dirty="0"/>
              <a:t> </a:t>
            </a:r>
            <a:r>
              <a:rPr lang="en-US" dirty="0" smtClean="0"/>
              <a:t>from </a:t>
            </a:r>
            <a:r>
              <a:rPr lang="en-US" i="1" u="sng" dirty="0">
                <a:solidFill>
                  <a:srgbClr val="FFC314"/>
                </a:solidFill>
              </a:rPr>
              <a:t>BRAF V600E-mutant</a:t>
            </a:r>
            <a:r>
              <a:rPr lang="en-US" dirty="0"/>
              <a:t> </a:t>
            </a:r>
            <a:r>
              <a:rPr lang="en-US" dirty="0" smtClean="0"/>
              <a:t>melanoma (</a:t>
            </a:r>
            <a:r>
              <a:rPr lang="en-US" dirty="0"/>
              <a:t>assuming slow progression on </a:t>
            </a:r>
            <a:r>
              <a:rPr lang="en-US" dirty="0" smtClean="0"/>
              <a:t>first-</a:t>
            </a:r>
            <a:r>
              <a:rPr lang="en-US" dirty="0"/>
              <a:t>line therapy)</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429528"/>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4" name="Freeform 2"/>
          <p:cNvSpPr>
            <a:spLocks/>
          </p:cNvSpPr>
          <p:nvPr/>
        </p:nvSpPr>
        <p:spPr bwMode="auto">
          <a:xfrm>
            <a:off x="3565525" y="4241800"/>
            <a:ext cx="838200" cy="177800"/>
          </a:xfrm>
          <a:custGeom>
            <a:avLst/>
            <a:gdLst>
              <a:gd name="T0" fmla="*/ 0 w 432"/>
              <a:gd name="T1" fmla="*/ 16 h 112"/>
              <a:gd name="T2" fmla="*/ 288 w 432"/>
              <a:gd name="T3" fmla="*/ 16 h 112"/>
              <a:gd name="T4" fmla="*/ 432 w 432"/>
              <a:gd name="T5" fmla="*/ 112 h 112"/>
            </a:gdLst>
            <a:ahLst/>
            <a:cxnLst>
              <a:cxn ang="0">
                <a:pos x="T0" y="T1"/>
              </a:cxn>
              <a:cxn ang="0">
                <a:pos x="T2" y="T3"/>
              </a:cxn>
              <a:cxn ang="0">
                <a:pos x="T4" y="T5"/>
              </a:cxn>
            </a:cxnLst>
            <a:rect l="0" t="0" r="r" b="b"/>
            <a:pathLst>
              <a:path w="432" h="112">
                <a:moveTo>
                  <a:pt x="0" y="16"/>
                </a:moveTo>
                <a:cubicBezTo>
                  <a:pt x="108" y="8"/>
                  <a:pt x="216" y="0"/>
                  <a:pt x="288" y="16"/>
                </a:cubicBezTo>
                <a:cubicBezTo>
                  <a:pt x="360" y="32"/>
                  <a:pt x="396" y="72"/>
                  <a:pt x="432" y="112"/>
                </a:cubicBezTo>
              </a:path>
            </a:pathLst>
          </a:custGeom>
          <a:noFill/>
          <a:ln w="57150" cmpd="sng">
            <a:solidFill>
              <a:srgbClr val="A3CE2F"/>
            </a:solidFill>
            <a:round/>
            <a:headEnd/>
            <a:tailEnd/>
          </a:ln>
          <a:effectLst>
            <a:outerShdw blurRad="63500" dist="38099" dir="2700000" algn="ctr" rotWithShape="0">
              <a:schemeClr val="tx2">
                <a:alpha val="39999"/>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txBody>
          <a:bodyPr wrap="none" anchor="ctr"/>
          <a:lstStyle/>
          <a:p>
            <a:pPr>
              <a:defRPr/>
            </a:pPr>
            <a:endParaRPr lang="en-US">
              <a:solidFill>
                <a:srgbClr val="000000"/>
              </a:solidFill>
            </a:endParaRPr>
          </a:p>
        </p:txBody>
      </p:sp>
      <p:sp>
        <p:nvSpPr>
          <p:cNvPr id="300035" name="Freeform 3"/>
          <p:cNvSpPr>
            <a:spLocks/>
          </p:cNvSpPr>
          <p:nvPr/>
        </p:nvSpPr>
        <p:spPr bwMode="auto">
          <a:xfrm>
            <a:off x="3565525" y="3429000"/>
            <a:ext cx="838200" cy="177800"/>
          </a:xfrm>
          <a:custGeom>
            <a:avLst/>
            <a:gdLst>
              <a:gd name="T0" fmla="*/ 0 w 432"/>
              <a:gd name="T1" fmla="*/ 16 h 112"/>
              <a:gd name="T2" fmla="*/ 288 w 432"/>
              <a:gd name="T3" fmla="*/ 16 h 112"/>
              <a:gd name="T4" fmla="*/ 432 w 432"/>
              <a:gd name="T5" fmla="*/ 112 h 112"/>
            </a:gdLst>
            <a:ahLst/>
            <a:cxnLst>
              <a:cxn ang="0">
                <a:pos x="T0" y="T1"/>
              </a:cxn>
              <a:cxn ang="0">
                <a:pos x="T2" y="T3"/>
              </a:cxn>
              <a:cxn ang="0">
                <a:pos x="T4" y="T5"/>
              </a:cxn>
            </a:cxnLst>
            <a:rect l="0" t="0" r="r" b="b"/>
            <a:pathLst>
              <a:path w="432" h="112">
                <a:moveTo>
                  <a:pt x="0" y="16"/>
                </a:moveTo>
                <a:cubicBezTo>
                  <a:pt x="108" y="8"/>
                  <a:pt x="216" y="0"/>
                  <a:pt x="288" y="16"/>
                </a:cubicBezTo>
                <a:cubicBezTo>
                  <a:pt x="360" y="32"/>
                  <a:pt x="396" y="72"/>
                  <a:pt x="432" y="112"/>
                </a:cubicBezTo>
              </a:path>
            </a:pathLst>
          </a:custGeom>
          <a:noFill/>
          <a:ln w="57150" cmpd="sng">
            <a:solidFill>
              <a:srgbClr val="A3CE2F"/>
            </a:solidFill>
            <a:round/>
            <a:headEnd/>
            <a:tailEnd/>
          </a:ln>
          <a:effectLst>
            <a:outerShdw blurRad="63500" dist="38099" dir="2700000" algn="ctr" rotWithShape="0">
              <a:schemeClr val="tx2">
                <a:alpha val="39999"/>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txBody>
          <a:bodyPr wrap="none" anchor="ctr"/>
          <a:lstStyle/>
          <a:p>
            <a:pPr>
              <a:defRPr/>
            </a:pPr>
            <a:endParaRPr lang="en-US">
              <a:solidFill>
                <a:srgbClr val="000000"/>
              </a:solidFill>
            </a:endParaRPr>
          </a:p>
        </p:txBody>
      </p:sp>
      <p:pic>
        <p:nvPicPr>
          <p:cNvPr id="300036" name="Picture 4" descr="RTPTV2_New_graphic"/>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65325" y="990600"/>
            <a:ext cx="6416675" cy="5362575"/>
          </a:xfrm>
          <a:prstGeom prst="rect">
            <a:avLst/>
          </a:prstGeom>
          <a:noFill/>
          <a:effectLst>
            <a:outerShdw blurRad="63500" dist="38099" dir="2700000" algn="ctr" rotWithShape="0">
              <a:srgbClr val="000000">
                <a:alpha val="39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9460" name="Title 13"/>
          <p:cNvSpPr>
            <a:spLocks/>
          </p:cNvSpPr>
          <p:nvPr/>
        </p:nvSpPr>
        <p:spPr bwMode="auto">
          <a:xfrm>
            <a:off x="657225" y="0"/>
            <a:ext cx="67818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p>
            <a:pPr>
              <a:lnSpc>
                <a:spcPct val="90000"/>
              </a:lnSpc>
            </a:pPr>
            <a:r>
              <a:rPr lang="en-US" sz="2600" b="1">
                <a:solidFill>
                  <a:srgbClr val="BBFAF9"/>
                </a:solidFill>
                <a:latin typeface="Arial" charset="0"/>
              </a:rPr>
              <a:t>Vemurafenib Inhibits BRAF</a:t>
            </a:r>
            <a:r>
              <a:rPr lang="en-US" sz="2600" b="1" baseline="30000">
                <a:solidFill>
                  <a:srgbClr val="BBFAF9"/>
                </a:solidFill>
                <a:latin typeface="Arial" charset="0"/>
              </a:rPr>
              <a:t>V600E</a:t>
            </a:r>
            <a:r>
              <a:rPr lang="en-US" sz="2600" b="1">
                <a:solidFill>
                  <a:srgbClr val="BBFAF9"/>
                </a:solidFill>
                <a:latin typeface="Arial" charset="0"/>
              </a:rPr>
              <a:t> Kinase</a:t>
            </a:r>
          </a:p>
        </p:txBody>
      </p:sp>
      <p:sp>
        <p:nvSpPr>
          <p:cNvPr id="300038" name="Text Box 6"/>
          <p:cNvSpPr txBox="1">
            <a:spLocks noChangeArrowheads="1"/>
          </p:cNvSpPr>
          <p:nvPr/>
        </p:nvSpPr>
        <p:spPr bwMode="auto">
          <a:xfrm>
            <a:off x="5546725" y="1143000"/>
            <a:ext cx="838200"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solidFill>
                  <a:srgbClr val="FFFFFF"/>
                </a:solidFill>
                <a:latin typeface="Arial" charset="0"/>
              </a:rPr>
              <a:t>RTK</a:t>
            </a:r>
          </a:p>
        </p:txBody>
      </p:sp>
      <p:sp>
        <p:nvSpPr>
          <p:cNvPr id="300039" name="Text Box 7"/>
          <p:cNvSpPr txBox="1">
            <a:spLocks noChangeArrowheads="1"/>
          </p:cNvSpPr>
          <p:nvPr/>
        </p:nvSpPr>
        <p:spPr bwMode="auto">
          <a:xfrm>
            <a:off x="5089525" y="3124200"/>
            <a:ext cx="2759075" cy="701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square">
            <a:spAutoFit/>
          </a:bodyPr>
          <a:lstStyle/>
          <a:p>
            <a:pPr algn="r">
              <a:defRPr/>
            </a:pPr>
            <a:r>
              <a:rPr lang="en-US" sz="2000" b="1" dirty="0">
                <a:solidFill>
                  <a:srgbClr val="000000"/>
                </a:solidFill>
                <a:latin typeface="Arial" charset="0"/>
              </a:rPr>
              <a:t>VEMURAFENIB</a:t>
            </a:r>
          </a:p>
          <a:p>
            <a:pPr algn="r">
              <a:defRPr/>
            </a:pPr>
            <a:endParaRPr lang="en-US" sz="2000" b="1" dirty="0">
              <a:solidFill>
                <a:srgbClr val="000000"/>
              </a:solidFill>
              <a:latin typeface="Arial" charset="0"/>
            </a:endParaRPr>
          </a:p>
        </p:txBody>
      </p:sp>
      <p:sp>
        <p:nvSpPr>
          <p:cNvPr id="300040" name="Text Box 8"/>
          <p:cNvSpPr txBox="1">
            <a:spLocks noChangeArrowheads="1"/>
          </p:cNvSpPr>
          <p:nvPr/>
        </p:nvSpPr>
        <p:spPr bwMode="auto">
          <a:xfrm>
            <a:off x="3870325" y="1905000"/>
            <a:ext cx="1143000" cy="4270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200" b="1">
                <a:solidFill>
                  <a:srgbClr val="000000"/>
                </a:solidFill>
                <a:latin typeface="Arial" charset="0"/>
              </a:rPr>
              <a:t>RAS</a:t>
            </a:r>
          </a:p>
        </p:txBody>
      </p:sp>
      <p:sp>
        <p:nvSpPr>
          <p:cNvPr id="300041" name="Text Box 9"/>
          <p:cNvSpPr txBox="1">
            <a:spLocks noChangeArrowheads="1"/>
          </p:cNvSpPr>
          <p:nvPr/>
        </p:nvSpPr>
        <p:spPr bwMode="auto">
          <a:xfrm>
            <a:off x="3641725" y="2819400"/>
            <a:ext cx="1524000"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b="1">
                <a:solidFill>
                  <a:srgbClr val="000000"/>
                </a:solidFill>
                <a:latin typeface="Arial" charset="0"/>
              </a:rPr>
              <a:t>BRAF</a:t>
            </a:r>
            <a:r>
              <a:rPr lang="en-US" sz="2000" b="1" baseline="30000">
                <a:solidFill>
                  <a:srgbClr val="000000"/>
                </a:solidFill>
                <a:latin typeface="Arial" charset="0"/>
              </a:rPr>
              <a:t>V600E</a:t>
            </a:r>
            <a:endParaRPr lang="en-US" sz="2000" b="1">
              <a:solidFill>
                <a:srgbClr val="000000"/>
              </a:solidFill>
              <a:latin typeface="Arial" charset="0"/>
            </a:endParaRPr>
          </a:p>
        </p:txBody>
      </p:sp>
      <p:sp>
        <p:nvSpPr>
          <p:cNvPr id="300042" name="Text Box 10"/>
          <p:cNvSpPr txBox="1">
            <a:spLocks noChangeArrowheads="1"/>
          </p:cNvSpPr>
          <p:nvPr/>
        </p:nvSpPr>
        <p:spPr bwMode="auto">
          <a:xfrm>
            <a:off x="3946525" y="3810000"/>
            <a:ext cx="990600"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b="1">
                <a:solidFill>
                  <a:srgbClr val="000000"/>
                </a:solidFill>
                <a:latin typeface="Arial" charset="0"/>
              </a:rPr>
              <a:t>MEK</a:t>
            </a:r>
          </a:p>
        </p:txBody>
      </p:sp>
      <p:sp>
        <p:nvSpPr>
          <p:cNvPr id="300043" name="Text Box 11"/>
          <p:cNvSpPr txBox="1">
            <a:spLocks noChangeArrowheads="1"/>
          </p:cNvSpPr>
          <p:nvPr/>
        </p:nvSpPr>
        <p:spPr bwMode="auto">
          <a:xfrm>
            <a:off x="3946525" y="4724400"/>
            <a:ext cx="990600"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b="1">
                <a:solidFill>
                  <a:srgbClr val="000000"/>
                </a:solidFill>
                <a:latin typeface="Arial" charset="0"/>
              </a:rPr>
              <a:t>ERK</a:t>
            </a:r>
          </a:p>
        </p:txBody>
      </p:sp>
      <p:sp>
        <p:nvSpPr>
          <p:cNvPr id="300044" name="Text Box 12"/>
          <p:cNvSpPr txBox="1">
            <a:spLocks noChangeArrowheads="1"/>
          </p:cNvSpPr>
          <p:nvPr/>
        </p:nvSpPr>
        <p:spPr bwMode="auto">
          <a:xfrm>
            <a:off x="3413125" y="5638800"/>
            <a:ext cx="2057400" cy="701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b="1">
                <a:solidFill>
                  <a:srgbClr val="000000"/>
                </a:solidFill>
                <a:latin typeface="Arial" charset="0"/>
              </a:rPr>
              <a:t>Cellular</a:t>
            </a:r>
            <a:br>
              <a:rPr lang="en-US" sz="2000" b="1">
                <a:solidFill>
                  <a:srgbClr val="000000"/>
                </a:solidFill>
                <a:latin typeface="Arial" charset="0"/>
              </a:rPr>
            </a:br>
            <a:r>
              <a:rPr lang="en-US" sz="2000" b="1">
                <a:solidFill>
                  <a:srgbClr val="000000"/>
                </a:solidFill>
                <a:latin typeface="Arial" charset="0"/>
              </a:rPr>
              <a:t>Proliferation</a:t>
            </a:r>
          </a:p>
        </p:txBody>
      </p:sp>
      <p:sp>
        <p:nvSpPr>
          <p:cNvPr id="300045" name="Text Box 13"/>
          <p:cNvSpPr txBox="1">
            <a:spLocks noChangeArrowheads="1"/>
          </p:cNvSpPr>
          <p:nvPr/>
        </p:nvSpPr>
        <p:spPr bwMode="auto">
          <a:xfrm>
            <a:off x="1050925" y="2819400"/>
            <a:ext cx="251460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a:solidFill>
                  <a:srgbClr val="FFFFFF"/>
                </a:solidFill>
                <a:latin typeface="Arial" charset="0"/>
              </a:rPr>
              <a:t>40-60% of melanomas</a:t>
            </a:r>
          </a:p>
        </p:txBody>
      </p:sp>
      <p:sp>
        <p:nvSpPr>
          <p:cNvPr id="300046" name="Text Box 14"/>
          <p:cNvSpPr txBox="1">
            <a:spLocks noChangeArrowheads="1"/>
          </p:cNvSpPr>
          <p:nvPr/>
        </p:nvSpPr>
        <p:spPr bwMode="auto">
          <a:xfrm>
            <a:off x="2955925" y="3276600"/>
            <a:ext cx="762000"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FFFFFF"/>
                </a:solidFill>
                <a:latin typeface="Arial" charset="0"/>
              </a:rPr>
              <a:t>ATP</a:t>
            </a:r>
          </a:p>
        </p:txBody>
      </p:sp>
      <p:grpSp>
        <p:nvGrpSpPr>
          <p:cNvPr id="19470" name="Group 15"/>
          <p:cNvGrpSpPr>
            <a:grpSpLocks/>
          </p:cNvGrpSpPr>
          <p:nvPr/>
        </p:nvGrpSpPr>
        <p:grpSpPr bwMode="auto">
          <a:xfrm>
            <a:off x="3870325" y="3276600"/>
            <a:ext cx="1066800" cy="473075"/>
            <a:chOff x="1584" y="1344"/>
            <a:chExt cx="432" cy="192"/>
          </a:xfrm>
        </p:grpSpPr>
        <p:sp>
          <p:nvSpPr>
            <p:cNvPr id="300048" name="Line 16"/>
            <p:cNvSpPr>
              <a:spLocks noChangeShapeType="1"/>
            </p:cNvSpPr>
            <p:nvPr/>
          </p:nvSpPr>
          <p:spPr bwMode="auto">
            <a:xfrm>
              <a:off x="1584" y="1344"/>
              <a:ext cx="432" cy="192"/>
            </a:xfrm>
            <a:prstGeom prst="line">
              <a:avLst/>
            </a:prstGeom>
            <a:noFill/>
            <a:ln w="76200">
              <a:solidFill>
                <a:srgbClr val="FF0000"/>
              </a:solidFill>
              <a:round/>
              <a:headEnd/>
              <a:tailEnd/>
            </a:ln>
            <a:effectLst>
              <a:outerShdw blurRad="63500" dist="38099" dir="2700000" algn="ctr" rotWithShape="0">
                <a:schemeClr val="bg2">
                  <a:alpha val="39999"/>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pPr>
                <a:defRPr/>
              </a:pPr>
              <a:endParaRPr lang="en-US">
                <a:solidFill>
                  <a:srgbClr val="000000"/>
                </a:solidFill>
              </a:endParaRPr>
            </a:p>
          </p:txBody>
        </p:sp>
        <p:sp>
          <p:nvSpPr>
            <p:cNvPr id="300049" name="Line 17"/>
            <p:cNvSpPr>
              <a:spLocks noChangeShapeType="1"/>
            </p:cNvSpPr>
            <p:nvPr/>
          </p:nvSpPr>
          <p:spPr bwMode="auto">
            <a:xfrm flipV="1">
              <a:off x="1584" y="1344"/>
              <a:ext cx="432" cy="192"/>
            </a:xfrm>
            <a:prstGeom prst="line">
              <a:avLst/>
            </a:prstGeom>
            <a:noFill/>
            <a:ln w="76200">
              <a:solidFill>
                <a:srgbClr val="FF0000"/>
              </a:solidFill>
              <a:round/>
              <a:headEnd/>
              <a:tailEnd/>
            </a:ln>
            <a:effectLst>
              <a:outerShdw blurRad="63500" dist="38099" dir="2700000" algn="ctr" rotWithShape="0">
                <a:schemeClr val="bg2">
                  <a:alpha val="39999"/>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pPr>
                <a:defRPr/>
              </a:pPr>
              <a:endParaRPr lang="en-US">
                <a:solidFill>
                  <a:srgbClr val="000000"/>
                </a:solidFill>
              </a:endParaRPr>
            </a:p>
          </p:txBody>
        </p:sp>
      </p:grpSp>
      <p:sp>
        <p:nvSpPr>
          <p:cNvPr id="300050" name="Text Box 18"/>
          <p:cNvSpPr txBox="1">
            <a:spLocks noChangeArrowheads="1"/>
          </p:cNvSpPr>
          <p:nvPr/>
        </p:nvSpPr>
        <p:spPr bwMode="auto">
          <a:xfrm>
            <a:off x="2955925" y="4114800"/>
            <a:ext cx="762000"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FFFFFF"/>
                </a:solidFill>
                <a:latin typeface="Arial" charset="0"/>
              </a:rPr>
              <a:t>ATP</a:t>
            </a:r>
          </a:p>
        </p:txBody>
      </p:sp>
      <p:sp>
        <p:nvSpPr>
          <p:cNvPr id="19472" name="Text Box 2"/>
          <p:cNvSpPr txBox="1">
            <a:spLocks noChangeArrowheads="1"/>
          </p:cNvSpPr>
          <p:nvPr/>
        </p:nvSpPr>
        <p:spPr bwMode="auto">
          <a:xfrm>
            <a:off x="0" y="6537325"/>
            <a:ext cx="8077200" cy="320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500">
                <a:solidFill>
                  <a:srgbClr val="FFFFFF"/>
                </a:solidFill>
                <a:latin typeface="Arial" charset="0"/>
              </a:rPr>
              <a:t>Chapman PB et al. </a:t>
            </a:r>
            <a:r>
              <a:rPr lang="en-US" sz="1500" i="1">
                <a:solidFill>
                  <a:srgbClr val="FFFFFF"/>
                </a:solidFill>
                <a:latin typeface="Arial" charset="0"/>
              </a:rPr>
              <a:t>Proc ASCO</a:t>
            </a:r>
            <a:r>
              <a:rPr lang="en-US" sz="1500">
                <a:solidFill>
                  <a:srgbClr val="FFFFFF"/>
                </a:solidFill>
                <a:latin typeface="Arial" charset="0"/>
              </a:rPr>
              <a:t> 2011;Abstract LBA4.</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7769225" cy="3810000"/>
          </a:xfrm>
        </p:spPr>
        <p:txBody>
          <a:bodyPr anchor="b"/>
          <a:lstStyle/>
          <a:p>
            <a:r>
              <a:rPr lang="en-US" sz="3200" dirty="0"/>
              <a:t>Updated overall survival (OS) results for BRIM-3, a phase III randomized, open-label, multicenter trial comparing BRAF inhibitor </a:t>
            </a:r>
            <a:r>
              <a:rPr lang="en-US" sz="3200" dirty="0" err="1"/>
              <a:t>vemurafenib</a:t>
            </a:r>
            <a:r>
              <a:rPr lang="en-US" sz="3200" dirty="0"/>
              <a:t> (</a:t>
            </a:r>
            <a:r>
              <a:rPr lang="en-US" sz="3200" dirty="0" err="1"/>
              <a:t>vem</a:t>
            </a:r>
            <a:r>
              <a:rPr lang="en-US" sz="3200" dirty="0"/>
              <a:t>) with </a:t>
            </a:r>
            <a:r>
              <a:rPr lang="en-US" sz="3200" dirty="0" err="1"/>
              <a:t>dacarbazine</a:t>
            </a:r>
            <a:r>
              <a:rPr lang="en-US" sz="3200" dirty="0"/>
              <a:t> (DTIC) in previously untreated patients with </a:t>
            </a:r>
            <a:r>
              <a:rPr lang="en-US" sz="3200" i="1" dirty="0"/>
              <a:t>BRAF</a:t>
            </a:r>
            <a:r>
              <a:rPr lang="en-US" sz="3200" i="1" baseline="30000" dirty="0"/>
              <a:t>V600E</a:t>
            </a:r>
            <a:r>
              <a:rPr lang="en-US" sz="3200" dirty="0"/>
              <a:t>-mutated melanoma</a:t>
            </a:r>
            <a:r>
              <a:rPr lang="en-US" sz="3200" dirty="0" smtClean="0"/>
              <a:t>.</a:t>
            </a:r>
            <a:endParaRPr lang="en-US" sz="3200" dirty="0"/>
          </a:p>
        </p:txBody>
      </p:sp>
      <p:sp>
        <p:nvSpPr>
          <p:cNvPr id="5" name="Title 3"/>
          <p:cNvSpPr txBox="1">
            <a:spLocks/>
          </p:cNvSpPr>
          <p:nvPr/>
        </p:nvSpPr>
        <p:spPr bwMode="auto">
          <a:xfrm>
            <a:off x="685800" y="4191000"/>
            <a:ext cx="7769225" cy="167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a:solidFill>
                  <a:srgbClr val="124780"/>
                </a:solidFill>
                <a:latin typeface="Arial Bold" charset="0"/>
              </a:defRPr>
            </a:lvl6pPr>
            <a:lvl7pPr marL="914400" algn="l" rtl="0" fontAlgn="base">
              <a:lnSpc>
                <a:spcPct val="90000"/>
              </a:lnSpc>
              <a:spcBef>
                <a:spcPct val="0"/>
              </a:spcBef>
              <a:spcAft>
                <a:spcPct val="0"/>
              </a:spcAft>
              <a:defRPr sz="2600">
                <a:solidFill>
                  <a:srgbClr val="124780"/>
                </a:solidFill>
                <a:latin typeface="Arial Bold" charset="0"/>
              </a:defRPr>
            </a:lvl7pPr>
            <a:lvl8pPr marL="1371600" algn="l" rtl="0" fontAlgn="base">
              <a:lnSpc>
                <a:spcPct val="90000"/>
              </a:lnSpc>
              <a:spcBef>
                <a:spcPct val="0"/>
              </a:spcBef>
              <a:spcAft>
                <a:spcPct val="0"/>
              </a:spcAft>
              <a:defRPr sz="2600">
                <a:solidFill>
                  <a:srgbClr val="124780"/>
                </a:solidFill>
                <a:latin typeface="Arial Bold" charset="0"/>
              </a:defRPr>
            </a:lvl8pPr>
            <a:lvl9pPr marL="1828800" algn="l" rtl="0" fontAlgn="base">
              <a:lnSpc>
                <a:spcPct val="90000"/>
              </a:lnSpc>
              <a:spcBef>
                <a:spcPct val="0"/>
              </a:spcBef>
              <a:spcAft>
                <a:spcPct val="0"/>
              </a:spcAft>
              <a:defRPr sz="2600">
                <a:solidFill>
                  <a:srgbClr val="124780"/>
                </a:solidFill>
                <a:latin typeface="Arial Bold" charset="0"/>
              </a:defRPr>
            </a:lvl9pPr>
          </a:lstStyle>
          <a:p>
            <a:pPr>
              <a:lnSpc>
                <a:spcPct val="110000"/>
              </a:lnSpc>
            </a:pPr>
            <a:r>
              <a:rPr lang="en-US" b="0" dirty="0" smtClean="0">
                <a:solidFill>
                  <a:schemeClr val="bg1"/>
                </a:solidFill>
              </a:rPr>
              <a:t>Chapman PB et al.</a:t>
            </a:r>
            <a:endParaRPr lang="en-US" b="0" dirty="0">
              <a:solidFill>
                <a:schemeClr val="bg1"/>
              </a:solidFill>
            </a:endParaRPr>
          </a:p>
          <a:p>
            <a:pPr>
              <a:lnSpc>
                <a:spcPct val="110000"/>
              </a:lnSpc>
            </a:pPr>
            <a:r>
              <a:rPr lang="en-US" b="0" i="1" dirty="0" err="1" smtClean="0">
                <a:solidFill>
                  <a:schemeClr val="bg1"/>
                </a:solidFill>
              </a:rPr>
              <a:t>Proc</a:t>
            </a:r>
            <a:r>
              <a:rPr lang="en-US" b="0" i="1" dirty="0" smtClean="0">
                <a:solidFill>
                  <a:schemeClr val="bg1"/>
                </a:solidFill>
              </a:rPr>
              <a:t> ASCO </a:t>
            </a:r>
            <a:r>
              <a:rPr lang="en-US" b="0" dirty="0" smtClean="0">
                <a:solidFill>
                  <a:schemeClr val="bg1"/>
                </a:solidFill>
              </a:rPr>
              <a:t>2012;Abstract 8502.</a:t>
            </a:r>
            <a:endParaRPr lang="en-US" b="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7474698"/>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16"/>
          <p:cNvSpPr>
            <a:spLocks noGrp="1"/>
          </p:cNvSpPr>
          <p:nvPr>
            <p:ph type="title"/>
          </p:nvPr>
        </p:nvSpPr>
        <p:spPr/>
        <p:txBody>
          <a:bodyPr/>
          <a:lstStyle/>
          <a:p>
            <a:pPr>
              <a:defRPr/>
            </a:pPr>
            <a:r>
              <a:rPr lang="en-US" dirty="0" smtClean="0">
                <a:solidFill>
                  <a:srgbClr val="BBFAF9"/>
                </a:solidFill>
                <a:latin typeface="+mn-lt"/>
              </a:rPr>
              <a:t>BRIM3: </a:t>
            </a:r>
            <a:r>
              <a:rPr lang="en-US" dirty="0" err="1" smtClean="0">
                <a:solidFill>
                  <a:srgbClr val="BBFAF9"/>
                </a:solidFill>
                <a:latin typeface="+mn-lt"/>
              </a:rPr>
              <a:t>Vemurafenib</a:t>
            </a:r>
            <a:r>
              <a:rPr lang="en-US" dirty="0" smtClean="0">
                <a:solidFill>
                  <a:srgbClr val="BBFAF9"/>
                </a:solidFill>
                <a:latin typeface="+mn-lt"/>
              </a:rPr>
              <a:t> Front-Line </a:t>
            </a:r>
            <a:br>
              <a:rPr lang="en-US" dirty="0" smtClean="0">
                <a:solidFill>
                  <a:srgbClr val="BBFAF9"/>
                </a:solidFill>
                <a:latin typeface="+mn-lt"/>
              </a:rPr>
            </a:br>
            <a:r>
              <a:rPr lang="en-US" dirty="0" smtClean="0">
                <a:solidFill>
                  <a:srgbClr val="BBFAF9"/>
                </a:solidFill>
                <a:latin typeface="+mn-lt"/>
              </a:rPr>
              <a:t>Trial – Phase III Study Design</a:t>
            </a:r>
            <a:endParaRPr lang="en-US" dirty="0">
              <a:solidFill>
                <a:srgbClr val="BBFAF9"/>
              </a:solidFill>
              <a:latin typeface="+mn-lt"/>
            </a:endParaRPr>
          </a:p>
        </p:txBody>
      </p:sp>
      <p:sp>
        <p:nvSpPr>
          <p:cNvPr id="28" name="Footer Placeholder 7"/>
          <p:cNvSpPr>
            <a:spLocks noGrp="1"/>
          </p:cNvSpPr>
          <p:nvPr>
            <p:ph type="ftr" sz="quarter" idx="4294967295"/>
          </p:nvPr>
        </p:nvSpPr>
        <p:spPr>
          <a:xfrm>
            <a:off x="0" y="6400800"/>
            <a:ext cx="8153400" cy="365125"/>
          </a:xfrm>
          <a:prstGeom prst="rect">
            <a:avLst/>
          </a:prstGeom>
        </p:spPr>
        <p:txBody>
          <a:bodyPr/>
          <a:lstStyle/>
          <a:p>
            <a:pPr>
              <a:defRPr/>
            </a:pPr>
            <a:r>
              <a:rPr lang="en-US" sz="1600" dirty="0">
                <a:solidFill>
                  <a:srgbClr val="FFFFFF"/>
                </a:solidFill>
                <a:latin typeface="+mn-lt"/>
              </a:rPr>
              <a:t>Chapman PB et al. </a:t>
            </a:r>
            <a:r>
              <a:rPr lang="en-US" sz="1600" i="1" dirty="0" err="1" smtClean="0">
                <a:solidFill>
                  <a:srgbClr val="FFFFFF"/>
                </a:solidFill>
                <a:latin typeface="+mn-lt"/>
              </a:rPr>
              <a:t>Proc</a:t>
            </a:r>
            <a:r>
              <a:rPr lang="en-US" sz="1600" i="1" dirty="0" smtClean="0">
                <a:solidFill>
                  <a:srgbClr val="FFFFFF"/>
                </a:solidFill>
                <a:latin typeface="+mn-lt"/>
              </a:rPr>
              <a:t> ASCO </a:t>
            </a:r>
            <a:r>
              <a:rPr lang="en-US" sz="1600" dirty="0" smtClean="0">
                <a:solidFill>
                  <a:srgbClr val="FFFFFF"/>
                </a:solidFill>
                <a:latin typeface="+mn-lt"/>
              </a:rPr>
              <a:t>2012;</a:t>
            </a:r>
            <a:r>
              <a:rPr lang="en-US" sz="1600" dirty="0" smtClean="0">
                <a:solidFill>
                  <a:schemeClr val="bg1"/>
                </a:solidFill>
                <a:latin typeface="+mn-lt"/>
              </a:rPr>
              <a:t>Abstract </a:t>
            </a:r>
            <a:r>
              <a:rPr lang="en-US" sz="1600" dirty="0">
                <a:solidFill>
                  <a:schemeClr val="bg1"/>
                </a:solidFill>
                <a:latin typeface="+mn-lt"/>
              </a:rPr>
              <a:t>8502</a:t>
            </a:r>
            <a:r>
              <a:rPr lang="en-US" dirty="0">
                <a:solidFill>
                  <a:schemeClr val="bg1"/>
                </a:solidFill>
              </a:rPr>
              <a:t>.</a:t>
            </a:r>
            <a:endParaRPr lang="en-US" dirty="0">
              <a:solidFill>
                <a:schemeClr val="bg1"/>
              </a:solidFill>
              <a:cs typeface="Arial" charset="0"/>
            </a:endParaRPr>
          </a:p>
        </p:txBody>
      </p:sp>
      <p:sp>
        <p:nvSpPr>
          <p:cNvPr id="8199" name="Line 22"/>
          <p:cNvSpPr>
            <a:spLocks noChangeShapeType="1"/>
          </p:cNvSpPr>
          <p:nvPr/>
        </p:nvSpPr>
        <p:spPr bwMode="auto">
          <a:xfrm flipV="1">
            <a:off x="4800600" y="2328863"/>
            <a:ext cx="685800" cy="533400"/>
          </a:xfrm>
          <a:prstGeom prst="line">
            <a:avLst/>
          </a:prstGeom>
          <a:noFill/>
          <a:ln w="38100">
            <a:solidFill>
              <a:schemeClr val="accent6">
                <a:lumMod val="20000"/>
                <a:lumOff val="80000"/>
              </a:schemeClr>
            </a:solidFill>
            <a:round/>
            <a:headEnd/>
            <a:tailEnd type="triangle" w="med" len="med"/>
          </a:ln>
        </p:spPr>
        <p:txBody>
          <a:bodyPr/>
          <a:lstStyle/>
          <a:p>
            <a:pPr>
              <a:defRPr/>
            </a:pPr>
            <a:endParaRPr lang="en-US">
              <a:ea typeface="ＭＳ Ｐゴシック" pitchFamily="-108" charset="-128"/>
              <a:cs typeface="+mn-cs"/>
            </a:endParaRPr>
          </a:p>
        </p:txBody>
      </p:sp>
      <p:sp>
        <p:nvSpPr>
          <p:cNvPr id="23556" name="Rectangle 15"/>
          <p:cNvSpPr>
            <a:spLocks noChangeArrowheads="1"/>
          </p:cNvSpPr>
          <p:nvPr/>
        </p:nvSpPr>
        <p:spPr bwMode="auto">
          <a:xfrm>
            <a:off x="3592513" y="2901950"/>
            <a:ext cx="2960687" cy="831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r>
              <a:rPr lang="en-GB" b="1">
                <a:solidFill>
                  <a:srgbClr val="FFFFFF"/>
                </a:solidFill>
                <a:latin typeface="Arial" charset="0"/>
                <a:cs typeface="Arial" charset="0"/>
              </a:rPr>
              <a:t>Randomization</a:t>
            </a:r>
          </a:p>
          <a:p>
            <a:pPr algn="ctr"/>
            <a:r>
              <a:rPr lang="en-GB" b="1">
                <a:solidFill>
                  <a:srgbClr val="FFFFFF"/>
                </a:solidFill>
                <a:latin typeface="Arial" charset="0"/>
                <a:cs typeface="Arial" charset="0"/>
              </a:rPr>
              <a:t>n = 675 </a:t>
            </a:r>
          </a:p>
        </p:txBody>
      </p:sp>
      <p:sp>
        <p:nvSpPr>
          <p:cNvPr id="23557" name="TextBox 1"/>
          <p:cNvSpPr txBox="1">
            <a:spLocks noChangeArrowheads="1"/>
          </p:cNvSpPr>
          <p:nvPr/>
        </p:nvSpPr>
        <p:spPr bwMode="auto">
          <a:xfrm>
            <a:off x="2362200" y="5453063"/>
            <a:ext cx="4183063"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600">
                <a:solidFill>
                  <a:schemeClr val="bg1"/>
                </a:solidFill>
                <a:latin typeface="Arial" charset="0"/>
              </a:rPr>
              <a:t>Co-primary endpoints were OS and PFS</a:t>
            </a:r>
          </a:p>
        </p:txBody>
      </p:sp>
      <p:sp>
        <p:nvSpPr>
          <p:cNvPr id="19" name="Line 22"/>
          <p:cNvSpPr>
            <a:spLocks noChangeShapeType="1"/>
          </p:cNvSpPr>
          <p:nvPr/>
        </p:nvSpPr>
        <p:spPr bwMode="auto">
          <a:xfrm>
            <a:off x="4800600" y="3776663"/>
            <a:ext cx="685800" cy="609600"/>
          </a:xfrm>
          <a:prstGeom prst="line">
            <a:avLst/>
          </a:prstGeom>
          <a:noFill/>
          <a:ln w="38100">
            <a:solidFill>
              <a:schemeClr val="accent6">
                <a:lumMod val="20000"/>
                <a:lumOff val="80000"/>
              </a:schemeClr>
            </a:solidFill>
            <a:round/>
            <a:headEnd/>
            <a:tailEnd type="triangle" w="med" len="med"/>
          </a:ln>
        </p:spPr>
        <p:txBody>
          <a:bodyPr/>
          <a:lstStyle/>
          <a:p>
            <a:pPr>
              <a:defRPr/>
            </a:pPr>
            <a:endParaRPr lang="en-US">
              <a:ea typeface="ＭＳ Ｐゴシック" pitchFamily="-108" charset="-128"/>
              <a:cs typeface="+mn-cs"/>
            </a:endParaRPr>
          </a:p>
        </p:txBody>
      </p:sp>
      <p:sp>
        <p:nvSpPr>
          <p:cNvPr id="23" name="Rounded Rectangle 22"/>
          <p:cNvSpPr/>
          <p:nvPr/>
        </p:nvSpPr>
        <p:spPr bwMode="gray">
          <a:xfrm>
            <a:off x="5638800" y="1414463"/>
            <a:ext cx="3276600" cy="1389062"/>
          </a:xfrm>
          <a:prstGeom prst="roundRect">
            <a:avLst>
              <a:gd name="adj" fmla="val 0"/>
            </a:avLst>
          </a:prstGeom>
          <a:solidFill>
            <a:srgbClr val="FC841B"/>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rgbClr val="010F96"/>
                </a:solidFill>
              </a:rPr>
              <a:t>Vemurafenib</a:t>
            </a:r>
            <a:endParaRPr lang="en-GB" b="1" dirty="0">
              <a:solidFill>
                <a:srgbClr val="010F96"/>
              </a:solidFill>
            </a:endParaRPr>
          </a:p>
          <a:p>
            <a:pPr algn="ctr">
              <a:defRPr/>
            </a:pPr>
            <a:r>
              <a:rPr lang="en-GB" dirty="0">
                <a:solidFill>
                  <a:srgbClr val="010F96"/>
                </a:solidFill>
                <a:ea typeface="ＭＳ Ｐゴシック" pitchFamily="34" charset="-128"/>
              </a:rPr>
              <a:t>960 mg PO bid </a:t>
            </a:r>
          </a:p>
          <a:p>
            <a:pPr algn="ctr">
              <a:defRPr/>
            </a:pPr>
            <a:r>
              <a:rPr lang="en-GB" dirty="0">
                <a:solidFill>
                  <a:srgbClr val="010F96"/>
                </a:solidFill>
                <a:ea typeface="ＭＳ Ｐゴシック" pitchFamily="34" charset="-128"/>
              </a:rPr>
              <a:t>(n = 337) </a:t>
            </a:r>
          </a:p>
        </p:txBody>
      </p:sp>
      <p:sp>
        <p:nvSpPr>
          <p:cNvPr id="24" name="Rounded Rectangle 23"/>
          <p:cNvSpPr/>
          <p:nvPr/>
        </p:nvSpPr>
        <p:spPr bwMode="gray">
          <a:xfrm>
            <a:off x="5638800" y="3776663"/>
            <a:ext cx="3276600" cy="1389062"/>
          </a:xfrm>
          <a:prstGeom prst="roundRect">
            <a:avLst>
              <a:gd name="adj" fmla="val 0"/>
            </a:avLst>
          </a:prstGeom>
          <a:solidFill>
            <a:srgbClr val="FC841B"/>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rgbClr val="010F96"/>
                </a:solidFill>
              </a:rPr>
              <a:t>Dacarbazine</a:t>
            </a:r>
            <a:endParaRPr lang="en-GB" b="1" dirty="0">
              <a:solidFill>
                <a:srgbClr val="010F96"/>
              </a:solidFill>
            </a:endParaRPr>
          </a:p>
          <a:p>
            <a:pPr algn="ctr">
              <a:defRPr/>
            </a:pPr>
            <a:r>
              <a:rPr lang="en-GB" dirty="0">
                <a:solidFill>
                  <a:srgbClr val="010F96"/>
                </a:solidFill>
                <a:ea typeface="ＭＳ Ｐゴシック" pitchFamily="34" charset="-128"/>
              </a:rPr>
              <a:t>1000 mg/m</a:t>
            </a:r>
            <a:r>
              <a:rPr lang="en-GB" baseline="30000" dirty="0">
                <a:solidFill>
                  <a:srgbClr val="010F96"/>
                </a:solidFill>
                <a:ea typeface="ＭＳ Ｐゴシック" pitchFamily="34" charset="-128"/>
              </a:rPr>
              <a:t>2</a:t>
            </a:r>
            <a:r>
              <a:rPr lang="en-GB" dirty="0">
                <a:solidFill>
                  <a:srgbClr val="010F96"/>
                </a:solidFill>
                <a:ea typeface="ＭＳ Ｐゴシック" pitchFamily="34" charset="-128"/>
              </a:rPr>
              <a:t> IV q3wk </a:t>
            </a:r>
          </a:p>
          <a:p>
            <a:pPr algn="ctr">
              <a:defRPr/>
            </a:pPr>
            <a:r>
              <a:rPr lang="en-GB" dirty="0">
                <a:solidFill>
                  <a:srgbClr val="010F96"/>
                </a:solidFill>
                <a:ea typeface="ＭＳ Ｐゴシック" pitchFamily="34" charset="-128"/>
              </a:rPr>
              <a:t>(n = 338) </a:t>
            </a:r>
          </a:p>
        </p:txBody>
      </p:sp>
      <p:sp>
        <p:nvSpPr>
          <p:cNvPr id="25" name="Rounded Rectangle 24"/>
          <p:cNvSpPr/>
          <p:nvPr/>
        </p:nvSpPr>
        <p:spPr bwMode="gray">
          <a:xfrm>
            <a:off x="228600" y="1414463"/>
            <a:ext cx="3048000" cy="3962400"/>
          </a:xfrm>
          <a:prstGeom prst="roundRect">
            <a:avLst>
              <a:gd name="adj" fmla="val 0"/>
            </a:avLst>
          </a:prstGeom>
          <a:solidFill>
            <a:srgbClr val="012A5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rPr>
              <a:t>Screening</a:t>
            </a:r>
          </a:p>
          <a:p>
            <a:pPr algn="ctr">
              <a:defRPr/>
            </a:pPr>
            <a:endParaRPr lang="en-GB" sz="2000" b="1" dirty="0">
              <a:solidFill>
                <a:schemeClr val="bg1"/>
              </a:solidFill>
            </a:endParaRPr>
          </a:p>
          <a:p>
            <a:pPr algn="ctr">
              <a:defRPr/>
            </a:pPr>
            <a:endParaRPr lang="en-GB" sz="2000" b="1" dirty="0">
              <a:solidFill>
                <a:schemeClr val="bg1"/>
              </a:solidFill>
            </a:endParaRPr>
          </a:p>
          <a:p>
            <a:pPr algn="ctr">
              <a:defRPr/>
            </a:pPr>
            <a:r>
              <a:rPr lang="en-GB" sz="2000" i="1" dirty="0">
                <a:solidFill>
                  <a:schemeClr val="bg1"/>
                </a:solidFill>
                <a:ea typeface="ＭＳ Ｐゴシック" pitchFamily="34" charset="-128"/>
              </a:rPr>
              <a:t>BRAF</a:t>
            </a:r>
            <a:r>
              <a:rPr lang="en-GB" sz="2000" i="1" baseline="30000" dirty="0">
                <a:solidFill>
                  <a:schemeClr val="bg1"/>
                </a:solidFill>
                <a:ea typeface="ＭＳ Ｐゴシック" pitchFamily="34" charset="-128"/>
              </a:rPr>
              <a:t>V600E</a:t>
            </a:r>
            <a:r>
              <a:rPr lang="en-GB" sz="2000" dirty="0">
                <a:solidFill>
                  <a:schemeClr val="bg1"/>
                </a:solidFill>
                <a:ea typeface="ＭＳ Ｐゴシック" pitchFamily="34" charset="-128"/>
              </a:rPr>
              <a:t> mutation</a:t>
            </a:r>
          </a:p>
          <a:p>
            <a:pPr algn="ctr">
              <a:defRPr/>
            </a:pPr>
            <a:endParaRPr lang="en-GB" sz="2000" dirty="0">
              <a:solidFill>
                <a:schemeClr val="bg1"/>
              </a:solidFill>
              <a:ea typeface="ＭＳ Ｐゴシック" pitchFamily="34" charset="-128"/>
            </a:endParaRPr>
          </a:p>
          <a:p>
            <a:pPr algn="ctr">
              <a:defRPr/>
            </a:pPr>
            <a:endParaRPr lang="en-GB" sz="2000" dirty="0">
              <a:solidFill>
                <a:schemeClr val="bg1"/>
              </a:solidFill>
              <a:ea typeface="ＭＳ Ｐゴシック" pitchFamily="34" charset="-128"/>
            </a:endParaRPr>
          </a:p>
          <a:p>
            <a:pPr algn="ctr">
              <a:defRPr/>
            </a:pPr>
            <a:r>
              <a:rPr lang="en-GB" sz="2000" dirty="0">
                <a:solidFill>
                  <a:schemeClr val="bg1"/>
                </a:solidFill>
                <a:ea typeface="ＭＳ Ｐゴシック" pitchFamily="34" charset="-128"/>
              </a:rPr>
              <a:t>Stratification:</a:t>
            </a:r>
          </a:p>
          <a:p>
            <a:pPr algn="ctr">
              <a:buFontTx/>
              <a:buChar char="•"/>
              <a:defRPr/>
            </a:pPr>
            <a:r>
              <a:rPr lang="en-GB" sz="2000" dirty="0">
                <a:solidFill>
                  <a:schemeClr val="bg1"/>
                </a:solidFill>
                <a:ea typeface="ＭＳ Ｐゴシック" pitchFamily="34" charset="-128"/>
              </a:rPr>
              <a:t> Stage</a:t>
            </a:r>
          </a:p>
          <a:p>
            <a:pPr algn="ctr">
              <a:buFontTx/>
              <a:buChar char="•"/>
              <a:defRPr/>
            </a:pPr>
            <a:r>
              <a:rPr lang="en-GB" sz="2000" dirty="0">
                <a:solidFill>
                  <a:schemeClr val="bg1"/>
                </a:solidFill>
                <a:ea typeface="ＭＳ Ｐゴシック" pitchFamily="34" charset="-128"/>
              </a:rPr>
              <a:t> ECOG PS (0 </a:t>
            </a:r>
            <a:r>
              <a:rPr lang="en-GB" sz="2000" dirty="0" err="1">
                <a:solidFill>
                  <a:schemeClr val="bg1"/>
                </a:solidFill>
                <a:ea typeface="ＭＳ Ｐゴシック" pitchFamily="34" charset="-128"/>
              </a:rPr>
              <a:t>vs</a:t>
            </a:r>
            <a:r>
              <a:rPr lang="en-GB" sz="2000" dirty="0">
                <a:solidFill>
                  <a:schemeClr val="bg1"/>
                </a:solidFill>
                <a:ea typeface="ＭＳ Ｐゴシック" pitchFamily="34" charset="-128"/>
              </a:rPr>
              <a:t> 1)</a:t>
            </a:r>
          </a:p>
          <a:p>
            <a:pPr algn="ctr">
              <a:buFontTx/>
              <a:buChar char="•"/>
              <a:defRPr/>
            </a:pPr>
            <a:r>
              <a:rPr lang="en-GB" sz="2000" dirty="0">
                <a:solidFill>
                  <a:schemeClr val="bg1"/>
                </a:solidFill>
                <a:ea typeface="ＭＳ Ｐゴシック" pitchFamily="34" charset="-128"/>
              </a:rPr>
              <a:t> LDH (elevated </a:t>
            </a:r>
            <a:br>
              <a:rPr lang="en-GB" sz="2000" dirty="0">
                <a:solidFill>
                  <a:schemeClr val="bg1"/>
                </a:solidFill>
                <a:ea typeface="ＭＳ Ｐゴシック" pitchFamily="34" charset="-128"/>
              </a:rPr>
            </a:br>
            <a:r>
              <a:rPr lang="en-GB" sz="2000" dirty="0">
                <a:solidFill>
                  <a:schemeClr val="bg1"/>
                </a:solidFill>
                <a:ea typeface="ＭＳ Ｐゴシック" pitchFamily="34" charset="-128"/>
              </a:rPr>
              <a:t>  </a:t>
            </a:r>
            <a:r>
              <a:rPr lang="en-GB" sz="2000" dirty="0" err="1">
                <a:solidFill>
                  <a:schemeClr val="bg1"/>
                </a:solidFill>
                <a:ea typeface="ＭＳ Ｐゴシック" pitchFamily="34" charset="-128"/>
              </a:rPr>
              <a:t>vs</a:t>
            </a:r>
            <a:r>
              <a:rPr lang="en-GB" sz="2000" dirty="0">
                <a:solidFill>
                  <a:schemeClr val="bg1"/>
                </a:solidFill>
                <a:ea typeface="ＭＳ Ｐゴシック" pitchFamily="34" charset="-128"/>
              </a:rPr>
              <a:t> normal)</a:t>
            </a:r>
          </a:p>
          <a:p>
            <a:pPr algn="ctr">
              <a:buFontTx/>
              <a:buChar char="•"/>
              <a:defRPr/>
            </a:pPr>
            <a:r>
              <a:rPr lang="en-GB" sz="2000" dirty="0">
                <a:solidFill>
                  <a:schemeClr val="bg1"/>
                </a:solidFill>
                <a:ea typeface="ＭＳ Ｐゴシック" pitchFamily="34" charset="-128"/>
              </a:rPr>
              <a:t> Geographic region</a:t>
            </a:r>
          </a:p>
        </p:txBody>
      </p:sp>
      <p:cxnSp>
        <p:nvCxnSpPr>
          <p:cNvPr id="26" name="Straight Arrow Connector 25"/>
          <p:cNvCxnSpPr>
            <a:cxnSpLocks noChangeShapeType="1"/>
          </p:cNvCxnSpPr>
          <p:nvPr/>
        </p:nvCxnSpPr>
        <p:spPr bwMode="auto">
          <a:xfrm rot="5400000">
            <a:off x="1558926" y="2216150"/>
            <a:ext cx="385762" cy="1587"/>
          </a:xfrm>
          <a:prstGeom prst="straightConnector1">
            <a:avLst/>
          </a:prstGeom>
          <a:noFill/>
          <a:ln w="38100">
            <a:solidFill>
              <a:schemeClr val="bg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27" name="Straight Arrow Connector 26"/>
          <p:cNvCxnSpPr>
            <a:cxnSpLocks noChangeShapeType="1"/>
          </p:cNvCxnSpPr>
          <p:nvPr/>
        </p:nvCxnSpPr>
        <p:spPr bwMode="auto">
          <a:xfrm rot="5400000">
            <a:off x="1558926" y="3130550"/>
            <a:ext cx="385762" cy="1587"/>
          </a:xfrm>
          <a:prstGeom prst="straightConnector1">
            <a:avLst/>
          </a:prstGeom>
          <a:noFill/>
          <a:ln w="38100">
            <a:solidFill>
              <a:srgbClr val="FFFFF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29" name="Line 22"/>
          <p:cNvSpPr>
            <a:spLocks noChangeShapeType="1"/>
          </p:cNvSpPr>
          <p:nvPr/>
        </p:nvSpPr>
        <p:spPr bwMode="auto">
          <a:xfrm>
            <a:off x="3276600" y="3167063"/>
            <a:ext cx="609600" cy="0"/>
          </a:xfrm>
          <a:prstGeom prst="line">
            <a:avLst/>
          </a:prstGeom>
          <a:noFill/>
          <a:ln w="38100">
            <a:solidFill>
              <a:schemeClr val="accent6">
                <a:lumMod val="20000"/>
                <a:lumOff val="80000"/>
              </a:schemeClr>
            </a:solidFill>
            <a:round/>
            <a:headEnd/>
            <a:tailEnd type="triangle" w="med" len="med"/>
          </a:ln>
        </p:spPr>
        <p:txBody>
          <a:bodyPr/>
          <a:lstStyle/>
          <a:p>
            <a:pPr>
              <a:defRPr/>
            </a:pPr>
            <a:endParaRPr lang="en-US">
              <a:ea typeface="ＭＳ Ｐゴシック" pitchFamily="-108" charset="-128"/>
              <a:cs typeface="+mn-cs"/>
            </a:endParaRPr>
          </a:p>
        </p:txBody>
      </p:sp>
    </p:spTree>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BFAF9"/>
                </a:solidFill>
                <a:ea typeface="ＭＳ Ｐゴシック" charset="0"/>
                <a:cs typeface="ＭＳ Ｐゴシック" charset="0"/>
              </a:rPr>
              <a:t>BRIM3: Best Tumor Response by Individual </a:t>
            </a:r>
            <a:r>
              <a:rPr lang="en-US" dirty="0" smtClean="0">
                <a:solidFill>
                  <a:srgbClr val="BBFAF9"/>
                </a:solidFill>
                <a:ea typeface="ＭＳ Ｐゴシック" charset="0"/>
                <a:cs typeface="ＭＳ Ｐゴシック" charset="0"/>
              </a:rPr>
              <a:t>Patient</a:t>
            </a:r>
            <a:endParaRPr lang="en-US" dirty="0"/>
          </a:p>
        </p:txBody>
      </p:sp>
      <p:sp>
        <p:nvSpPr>
          <p:cNvPr id="3" name="Content Placeholder 2"/>
          <p:cNvSpPr>
            <a:spLocks noGrp="1"/>
          </p:cNvSpPr>
          <p:nvPr>
            <p:ph idx="1"/>
          </p:nvPr>
        </p:nvSpPr>
        <p:spPr>
          <a:xfrm>
            <a:off x="2133600" y="3886200"/>
            <a:ext cx="6781800" cy="1295400"/>
          </a:xfrm>
        </p:spPr>
        <p:txBody>
          <a:bodyPr numCol="1" spcCol="274320"/>
          <a:lstStyle/>
          <a:p>
            <a:pPr marL="0" indent="0">
              <a:spcBef>
                <a:spcPts val="500"/>
              </a:spcBef>
              <a:spcAft>
                <a:spcPts val="0"/>
              </a:spcAft>
              <a:buNone/>
            </a:pPr>
            <a:r>
              <a:rPr lang="en-US" sz="2200" b="1" dirty="0" err="1" smtClean="0">
                <a:solidFill>
                  <a:srgbClr val="FFC314"/>
                </a:solidFill>
              </a:rPr>
              <a:t>Dacarbazine</a:t>
            </a:r>
            <a:endParaRPr lang="en-US" sz="2200" b="1" dirty="0">
              <a:solidFill>
                <a:srgbClr val="FFC314"/>
              </a:solidFill>
            </a:endParaRPr>
          </a:p>
          <a:p>
            <a:pPr>
              <a:spcBef>
                <a:spcPts val="500"/>
              </a:spcBef>
              <a:spcAft>
                <a:spcPts val="0"/>
              </a:spcAft>
            </a:pPr>
            <a:r>
              <a:rPr lang="en-US" sz="2200" dirty="0" smtClean="0"/>
              <a:t>5% </a:t>
            </a:r>
            <a:r>
              <a:rPr lang="en-US" sz="2200" dirty="0"/>
              <a:t>confirmed objective response (NEJM 2011)</a:t>
            </a:r>
          </a:p>
          <a:p>
            <a:pPr>
              <a:spcBef>
                <a:spcPts val="500"/>
              </a:spcBef>
              <a:spcAft>
                <a:spcPts val="0"/>
              </a:spcAft>
            </a:pPr>
            <a:r>
              <a:rPr lang="en-US" sz="2200" dirty="0" smtClean="0"/>
              <a:t>8.6</a:t>
            </a:r>
            <a:r>
              <a:rPr lang="en-US" sz="2200" dirty="0"/>
              <a:t>% confirmed objective response (ASCO 2012</a:t>
            </a:r>
            <a:r>
              <a:rPr lang="en-US" sz="2200" dirty="0" smtClean="0"/>
              <a:t>)</a:t>
            </a:r>
            <a:endParaRPr lang="en-US" sz="2200" dirty="0"/>
          </a:p>
        </p:txBody>
      </p:sp>
      <p:sp>
        <p:nvSpPr>
          <p:cNvPr id="5" name="Footer Placeholder 628"/>
          <p:cNvSpPr txBox="1">
            <a:spLocks/>
          </p:cNvSpPr>
          <p:nvPr/>
        </p:nvSpPr>
        <p:spPr>
          <a:xfrm>
            <a:off x="0" y="5562600"/>
            <a:ext cx="9144000" cy="1295400"/>
          </a:xfrm>
          <a:prstGeom prst="rect">
            <a:avLst/>
          </a:prstGeom>
        </p:spPr>
        <p:txBody>
          <a:bodyPr anchor="b"/>
          <a:lstStyle/>
          <a:p>
            <a:pPr lvl="0">
              <a:spcBef>
                <a:spcPts val="400"/>
              </a:spcBef>
              <a:defRPr/>
            </a:pPr>
            <a:r>
              <a:rPr lang="en-US" sz="1600" dirty="0" smtClean="0">
                <a:solidFill>
                  <a:schemeClr val="bg1"/>
                </a:solidFill>
                <a:latin typeface="Arial"/>
                <a:cs typeface="Arial"/>
              </a:rPr>
              <a:t>From </a:t>
            </a:r>
            <a:r>
              <a:rPr lang="en-US" sz="1600" i="1" dirty="0" smtClean="0">
                <a:solidFill>
                  <a:schemeClr val="bg1"/>
                </a:solidFill>
                <a:latin typeface="Arial"/>
                <a:cs typeface="Arial"/>
              </a:rPr>
              <a:t>The New England Journal of Medicine</a:t>
            </a:r>
            <a:r>
              <a:rPr lang="en-US" sz="1600" dirty="0" smtClean="0">
                <a:solidFill>
                  <a:schemeClr val="bg1"/>
                </a:solidFill>
                <a:latin typeface="Arial"/>
                <a:cs typeface="Arial"/>
              </a:rPr>
              <a:t>, Chapman PB et al, Improved Survival with </a:t>
            </a:r>
            <a:r>
              <a:rPr lang="en-US" sz="1600" dirty="0" err="1" smtClean="0">
                <a:solidFill>
                  <a:schemeClr val="bg1"/>
                </a:solidFill>
                <a:latin typeface="Arial"/>
                <a:cs typeface="Arial"/>
              </a:rPr>
              <a:t>Vemurafenib</a:t>
            </a:r>
            <a:r>
              <a:rPr lang="en-US" sz="1600" dirty="0" smtClean="0">
                <a:solidFill>
                  <a:schemeClr val="bg1"/>
                </a:solidFill>
                <a:latin typeface="Arial"/>
                <a:cs typeface="Arial"/>
              </a:rPr>
              <a:t> in Melanoma with BRAF V600E Mutation, Volume 364, Pages 2507-</a:t>
            </a:r>
            <a:r>
              <a:rPr lang="en-US" sz="1600" dirty="0" smtClean="0">
                <a:solidFill>
                  <a:schemeClr val="bg1"/>
                </a:solidFill>
                <a:latin typeface="Arial"/>
                <a:cs typeface="Arial"/>
              </a:rPr>
              <a:t>16. </a:t>
            </a:r>
            <a:br>
              <a:rPr lang="en-US" sz="1600" dirty="0" smtClean="0">
                <a:solidFill>
                  <a:schemeClr val="bg1"/>
                </a:solidFill>
                <a:latin typeface="Arial"/>
                <a:cs typeface="Arial"/>
              </a:rPr>
            </a:br>
            <a:r>
              <a:rPr lang="en-US" sz="1600" dirty="0" smtClean="0">
                <a:solidFill>
                  <a:schemeClr val="bg1"/>
                </a:solidFill>
                <a:latin typeface="Arial"/>
                <a:cs typeface="Arial"/>
              </a:rPr>
              <a:t>Copyright </a:t>
            </a:r>
            <a:r>
              <a:rPr lang="en-US" sz="1600" dirty="0" smtClean="0">
                <a:solidFill>
                  <a:schemeClr val="bg1"/>
                </a:solidFill>
                <a:latin typeface="Arial"/>
                <a:cs typeface="Arial"/>
              </a:rPr>
              <a:t>© 2013 Massachusetts Medical Society</a:t>
            </a:r>
            <a:r>
              <a:rPr lang="en-US" sz="1600" dirty="0" smtClean="0">
                <a:solidFill>
                  <a:schemeClr val="bg1"/>
                </a:solidFill>
                <a:latin typeface="Arial"/>
                <a:cs typeface="Arial"/>
              </a:rPr>
              <a:t>. Reprinted </a:t>
            </a:r>
            <a:r>
              <a:rPr lang="en-US" sz="1600" dirty="0" smtClean="0">
                <a:solidFill>
                  <a:schemeClr val="bg1"/>
                </a:solidFill>
                <a:latin typeface="Arial"/>
                <a:cs typeface="Arial"/>
              </a:rPr>
              <a:t>with permission from</a:t>
            </a:r>
            <a:r>
              <a:rPr lang="en-US" sz="1600" dirty="0" smtClean="0">
                <a:solidFill>
                  <a:schemeClr val="bg1"/>
                </a:solidFill>
                <a:latin typeface="Arial"/>
                <a:cs typeface="Arial"/>
              </a:rPr>
              <a:t> </a:t>
            </a:r>
            <a:br>
              <a:rPr lang="en-US" sz="1600" dirty="0" smtClean="0">
                <a:solidFill>
                  <a:schemeClr val="bg1"/>
                </a:solidFill>
                <a:latin typeface="Arial"/>
                <a:cs typeface="Arial"/>
              </a:rPr>
            </a:br>
            <a:r>
              <a:rPr lang="en-US" sz="1600" dirty="0" smtClean="0">
                <a:solidFill>
                  <a:schemeClr val="bg1"/>
                </a:solidFill>
                <a:latin typeface="Arial"/>
                <a:cs typeface="Arial"/>
              </a:rPr>
              <a:t>Massachusetts </a:t>
            </a:r>
            <a:r>
              <a:rPr lang="en-US" sz="1600" dirty="0" smtClean="0">
                <a:solidFill>
                  <a:schemeClr val="bg1"/>
                </a:solidFill>
                <a:latin typeface="Arial"/>
                <a:cs typeface="Arial"/>
              </a:rPr>
              <a:t>Medical </a:t>
            </a:r>
            <a:r>
              <a:rPr lang="en-US" sz="1600" dirty="0" smtClean="0">
                <a:solidFill>
                  <a:schemeClr val="bg1"/>
                </a:solidFill>
                <a:latin typeface="Arial"/>
                <a:cs typeface="Arial"/>
              </a:rPr>
              <a:t>Society</a:t>
            </a:r>
          </a:p>
          <a:p>
            <a:pPr lvl="0">
              <a:spcBef>
                <a:spcPts val="400"/>
              </a:spcBef>
              <a:defRPr/>
            </a:pPr>
            <a:r>
              <a:rPr kumimoji="0" lang="en-US" sz="1600" b="0" i="0" u="none" strike="noStrike" kern="1200" cap="none" spc="0" normalizeH="0" baseline="0" noProof="0" dirty="0" smtClean="0">
                <a:ln>
                  <a:noFill/>
                </a:ln>
                <a:solidFill>
                  <a:schemeClr val="bg1"/>
                </a:solidFill>
                <a:effectLst/>
                <a:uLnTx/>
                <a:uFillTx/>
                <a:latin typeface="Arial"/>
                <a:ea typeface="ＭＳ Ｐゴシック" charset="0"/>
                <a:cs typeface="Arial"/>
              </a:rPr>
              <a:t>Chapman </a:t>
            </a:r>
            <a:r>
              <a:rPr kumimoji="0" lang="en-US" sz="1600" b="0" i="0" u="none" strike="noStrike" kern="1200" cap="none" spc="0" normalizeH="0" baseline="0" noProof="0" dirty="0" smtClean="0">
                <a:ln>
                  <a:noFill/>
                </a:ln>
                <a:solidFill>
                  <a:schemeClr val="bg1"/>
                </a:solidFill>
                <a:effectLst/>
                <a:uLnTx/>
                <a:uFillTx/>
                <a:latin typeface="Arial"/>
                <a:ea typeface="ＭＳ Ｐゴシック" charset="0"/>
                <a:cs typeface="Arial"/>
              </a:rPr>
              <a:t>PB et al. </a:t>
            </a:r>
            <a:r>
              <a:rPr kumimoji="0" lang="en-US" sz="1600" b="0" i="1" u="none" strike="noStrike" kern="1200" cap="none" spc="0" normalizeH="0" baseline="0" noProof="0" dirty="0" smtClean="0">
                <a:ln>
                  <a:noFill/>
                </a:ln>
                <a:solidFill>
                  <a:schemeClr val="bg1"/>
                </a:solidFill>
                <a:effectLst/>
                <a:uLnTx/>
                <a:uFillTx/>
                <a:latin typeface="Arial"/>
                <a:ea typeface="ＭＳ Ｐゴシック" charset="0"/>
                <a:cs typeface="Arial"/>
              </a:rPr>
              <a:t>Proc ASCO </a:t>
            </a:r>
            <a:r>
              <a:rPr kumimoji="0" lang="en-US" sz="1600" b="0" i="0" u="none" strike="noStrike" kern="1200" cap="none" spc="0" normalizeH="0" baseline="0" noProof="0" dirty="0" smtClean="0">
                <a:ln>
                  <a:noFill/>
                </a:ln>
                <a:solidFill>
                  <a:schemeClr val="bg1"/>
                </a:solidFill>
                <a:effectLst/>
                <a:uLnTx/>
                <a:uFillTx/>
                <a:latin typeface="Arial"/>
                <a:ea typeface="ＭＳ Ｐゴシック" charset="0"/>
                <a:cs typeface="Arial"/>
              </a:rPr>
              <a:t>2012;Abstract 8502</a:t>
            </a:r>
            <a:r>
              <a:rPr kumimoji="0" lang="en-US" sz="1600" b="0" i="0" u="none" strike="noStrike" kern="1200" cap="none" spc="0" normalizeH="0" baseline="0" noProof="0" dirty="0" smtClean="0">
                <a:ln>
                  <a:noFill/>
                </a:ln>
                <a:solidFill>
                  <a:schemeClr val="bg1"/>
                </a:solidFill>
                <a:effectLst/>
                <a:uLnTx/>
                <a:uFillTx/>
                <a:latin typeface="Arial"/>
                <a:ea typeface="ＭＳ Ｐゴシック" charset="0"/>
                <a:cs typeface="Arial"/>
              </a:rPr>
              <a:t>. </a:t>
            </a:r>
            <a:endParaRPr kumimoji="0" lang="en-US" sz="1600" b="0" i="0" u="none" strike="noStrike" kern="1200" cap="none" spc="0" normalizeH="0" baseline="0" noProof="0" dirty="0">
              <a:ln>
                <a:noFill/>
              </a:ln>
              <a:solidFill>
                <a:schemeClr val="bg1"/>
              </a:solidFill>
              <a:effectLst/>
              <a:uLnTx/>
              <a:uFillTx/>
              <a:latin typeface="Arial"/>
              <a:ea typeface="ＭＳ Ｐゴシック" charset="0"/>
              <a:cs typeface="Arial"/>
            </a:endParaRPr>
          </a:p>
        </p:txBody>
      </p:sp>
      <p:grpSp>
        <p:nvGrpSpPr>
          <p:cNvPr id="6" name="Group 397"/>
          <p:cNvGrpSpPr/>
          <p:nvPr/>
        </p:nvGrpSpPr>
        <p:grpSpPr>
          <a:xfrm>
            <a:off x="2395207" y="1611390"/>
            <a:ext cx="6109466" cy="1678907"/>
            <a:chOff x="1293813" y="1585913"/>
            <a:chExt cx="7504112" cy="2062162"/>
          </a:xfrm>
          <a:solidFill>
            <a:srgbClr val="FFFF66"/>
          </a:solidFill>
        </p:grpSpPr>
        <p:sp>
          <p:nvSpPr>
            <p:cNvPr id="7" name="Rectangle 38"/>
            <p:cNvSpPr>
              <a:spLocks noChangeArrowheads="1"/>
            </p:cNvSpPr>
            <p:nvPr/>
          </p:nvSpPr>
          <p:spPr bwMode="auto">
            <a:xfrm>
              <a:off x="1404938" y="2105025"/>
              <a:ext cx="23812" cy="4508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 name="Rectangle 39"/>
            <p:cNvSpPr>
              <a:spLocks noChangeArrowheads="1"/>
            </p:cNvSpPr>
            <p:nvPr/>
          </p:nvSpPr>
          <p:spPr bwMode="auto">
            <a:xfrm>
              <a:off x="1293813" y="1585913"/>
              <a:ext cx="23812" cy="969962"/>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 name="Rectangle 42"/>
            <p:cNvSpPr>
              <a:spLocks noChangeArrowheads="1"/>
            </p:cNvSpPr>
            <p:nvPr/>
          </p:nvSpPr>
          <p:spPr bwMode="auto">
            <a:xfrm>
              <a:off x="1441450" y="2228850"/>
              <a:ext cx="26988" cy="3270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 name="Rectangle 43"/>
            <p:cNvSpPr>
              <a:spLocks noChangeArrowheads="1"/>
            </p:cNvSpPr>
            <p:nvPr/>
          </p:nvSpPr>
          <p:spPr bwMode="auto">
            <a:xfrm>
              <a:off x="1330325" y="1693863"/>
              <a:ext cx="26988" cy="862012"/>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 name="Rectangle 44"/>
            <p:cNvSpPr>
              <a:spLocks noChangeArrowheads="1"/>
            </p:cNvSpPr>
            <p:nvPr/>
          </p:nvSpPr>
          <p:spPr bwMode="auto">
            <a:xfrm>
              <a:off x="1552575" y="2489200"/>
              <a:ext cx="26988" cy="666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 name="Rectangle 47"/>
            <p:cNvSpPr>
              <a:spLocks noChangeArrowheads="1"/>
            </p:cNvSpPr>
            <p:nvPr/>
          </p:nvSpPr>
          <p:spPr bwMode="auto">
            <a:xfrm>
              <a:off x="1516063" y="2371725"/>
              <a:ext cx="28575" cy="1841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 name="Rectangle 59"/>
            <p:cNvSpPr>
              <a:spLocks noChangeArrowheads="1"/>
            </p:cNvSpPr>
            <p:nvPr/>
          </p:nvSpPr>
          <p:spPr bwMode="auto">
            <a:xfrm>
              <a:off x="1779588" y="2555875"/>
              <a:ext cx="23812" cy="857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4" name="Rectangle 60"/>
            <p:cNvSpPr>
              <a:spLocks noChangeArrowheads="1"/>
            </p:cNvSpPr>
            <p:nvPr/>
          </p:nvSpPr>
          <p:spPr bwMode="auto">
            <a:xfrm>
              <a:off x="1814513" y="2555875"/>
              <a:ext cx="28575" cy="857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5" name="Rectangle 61"/>
            <p:cNvSpPr>
              <a:spLocks noChangeArrowheads="1"/>
            </p:cNvSpPr>
            <p:nvPr/>
          </p:nvSpPr>
          <p:spPr bwMode="auto">
            <a:xfrm>
              <a:off x="1854200" y="2555875"/>
              <a:ext cx="23813" cy="936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6" name="Rectangle 62"/>
            <p:cNvSpPr>
              <a:spLocks noChangeArrowheads="1"/>
            </p:cNvSpPr>
            <p:nvPr/>
          </p:nvSpPr>
          <p:spPr bwMode="auto">
            <a:xfrm>
              <a:off x="1890713" y="2555875"/>
              <a:ext cx="26987" cy="1016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7" name="Rectangle 63"/>
            <p:cNvSpPr>
              <a:spLocks noChangeArrowheads="1"/>
            </p:cNvSpPr>
            <p:nvPr/>
          </p:nvSpPr>
          <p:spPr bwMode="auto">
            <a:xfrm>
              <a:off x="1925638" y="2555875"/>
              <a:ext cx="28575" cy="1016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8" name="Rectangle 64"/>
            <p:cNvSpPr>
              <a:spLocks noChangeArrowheads="1"/>
            </p:cNvSpPr>
            <p:nvPr/>
          </p:nvSpPr>
          <p:spPr bwMode="auto">
            <a:xfrm>
              <a:off x="2112963" y="2555875"/>
              <a:ext cx="28575" cy="1158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9" name="Rectangle 65"/>
            <p:cNvSpPr>
              <a:spLocks noChangeArrowheads="1"/>
            </p:cNvSpPr>
            <p:nvPr/>
          </p:nvSpPr>
          <p:spPr bwMode="auto">
            <a:xfrm>
              <a:off x="2152650" y="2555875"/>
              <a:ext cx="23813" cy="1158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0" name="Rectangle 66"/>
            <p:cNvSpPr>
              <a:spLocks noChangeArrowheads="1"/>
            </p:cNvSpPr>
            <p:nvPr/>
          </p:nvSpPr>
          <p:spPr bwMode="auto">
            <a:xfrm>
              <a:off x="2189163" y="2555875"/>
              <a:ext cx="26987" cy="1190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1" name="Rectangle 67"/>
            <p:cNvSpPr>
              <a:spLocks noChangeArrowheads="1"/>
            </p:cNvSpPr>
            <p:nvPr/>
          </p:nvSpPr>
          <p:spPr bwMode="auto">
            <a:xfrm>
              <a:off x="2263775" y="2555875"/>
              <a:ext cx="28575" cy="1397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2" name="Rectangle 68"/>
            <p:cNvSpPr>
              <a:spLocks noChangeArrowheads="1"/>
            </p:cNvSpPr>
            <p:nvPr/>
          </p:nvSpPr>
          <p:spPr bwMode="auto">
            <a:xfrm>
              <a:off x="2303463" y="2555875"/>
              <a:ext cx="23812" cy="1492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3" name="Rectangle 69"/>
            <p:cNvSpPr>
              <a:spLocks noChangeArrowheads="1"/>
            </p:cNvSpPr>
            <p:nvPr/>
          </p:nvSpPr>
          <p:spPr bwMode="auto">
            <a:xfrm>
              <a:off x="2339975" y="2555875"/>
              <a:ext cx="23813" cy="1508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4" name="Rectangle 70"/>
            <p:cNvSpPr>
              <a:spLocks noChangeArrowheads="1"/>
            </p:cNvSpPr>
            <p:nvPr/>
          </p:nvSpPr>
          <p:spPr bwMode="auto">
            <a:xfrm>
              <a:off x="2376488" y="2555875"/>
              <a:ext cx="26987" cy="1555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5" name="Rectangle 71"/>
            <p:cNvSpPr>
              <a:spLocks noChangeArrowheads="1"/>
            </p:cNvSpPr>
            <p:nvPr/>
          </p:nvSpPr>
          <p:spPr bwMode="auto">
            <a:xfrm>
              <a:off x="2416175" y="2555875"/>
              <a:ext cx="23813" cy="1555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6" name="Rectangle 72"/>
            <p:cNvSpPr>
              <a:spLocks noChangeArrowheads="1"/>
            </p:cNvSpPr>
            <p:nvPr/>
          </p:nvSpPr>
          <p:spPr bwMode="auto">
            <a:xfrm>
              <a:off x="2451100" y="2555875"/>
              <a:ext cx="28575" cy="1603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7" name="Rectangle 73"/>
            <p:cNvSpPr>
              <a:spLocks noChangeArrowheads="1"/>
            </p:cNvSpPr>
            <p:nvPr/>
          </p:nvSpPr>
          <p:spPr bwMode="auto">
            <a:xfrm>
              <a:off x="2490788" y="2555875"/>
              <a:ext cx="23812" cy="1682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8" name="Rectangle 74"/>
            <p:cNvSpPr>
              <a:spLocks noChangeArrowheads="1"/>
            </p:cNvSpPr>
            <p:nvPr/>
          </p:nvSpPr>
          <p:spPr bwMode="auto">
            <a:xfrm>
              <a:off x="2527300" y="2555875"/>
              <a:ext cx="23813" cy="1730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29" name="Rectangle 75"/>
            <p:cNvSpPr>
              <a:spLocks noChangeArrowheads="1"/>
            </p:cNvSpPr>
            <p:nvPr/>
          </p:nvSpPr>
          <p:spPr bwMode="auto">
            <a:xfrm>
              <a:off x="2562225" y="2555875"/>
              <a:ext cx="28575" cy="1730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0" name="Rectangle 76"/>
            <p:cNvSpPr>
              <a:spLocks noChangeArrowheads="1"/>
            </p:cNvSpPr>
            <p:nvPr/>
          </p:nvSpPr>
          <p:spPr bwMode="auto">
            <a:xfrm>
              <a:off x="2601913" y="2555875"/>
              <a:ext cx="23812" cy="1841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1" name="Rectangle 77"/>
            <p:cNvSpPr>
              <a:spLocks noChangeArrowheads="1"/>
            </p:cNvSpPr>
            <p:nvPr/>
          </p:nvSpPr>
          <p:spPr bwMode="auto">
            <a:xfrm>
              <a:off x="2638425" y="2555875"/>
              <a:ext cx="26988" cy="1936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2" name="Rectangle 78"/>
            <p:cNvSpPr>
              <a:spLocks noChangeArrowheads="1"/>
            </p:cNvSpPr>
            <p:nvPr/>
          </p:nvSpPr>
          <p:spPr bwMode="auto">
            <a:xfrm>
              <a:off x="2678113" y="2555875"/>
              <a:ext cx="23812" cy="2143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3" name="Rectangle 79"/>
            <p:cNvSpPr>
              <a:spLocks noChangeArrowheads="1"/>
            </p:cNvSpPr>
            <p:nvPr/>
          </p:nvSpPr>
          <p:spPr bwMode="auto">
            <a:xfrm>
              <a:off x="2789238" y="2555875"/>
              <a:ext cx="23812" cy="2317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4" name="Rectangle 80"/>
            <p:cNvSpPr>
              <a:spLocks noChangeArrowheads="1"/>
            </p:cNvSpPr>
            <p:nvPr/>
          </p:nvSpPr>
          <p:spPr bwMode="auto">
            <a:xfrm>
              <a:off x="2825750" y="2555875"/>
              <a:ext cx="26988" cy="2317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5" name="Rectangle 81"/>
            <p:cNvSpPr>
              <a:spLocks noChangeArrowheads="1"/>
            </p:cNvSpPr>
            <p:nvPr/>
          </p:nvSpPr>
          <p:spPr bwMode="auto">
            <a:xfrm>
              <a:off x="2936875" y="2555875"/>
              <a:ext cx="26988" cy="2381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6" name="Rectangle 82"/>
            <p:cNvSpPr>
              <a:spLocks noChangeArrowheads="1"/>
            </p:cNvSpPr>
            <p:nvPr/>
          </p:nvSpPr>
          <p:spPr bwMode="auto">
            <a:xfrm>
              <a:off x="2976563" y="2555875"/>
              <a:ext cx="23812" cy="2381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7" name="Rectangle 83"/>
            <p:cNvSpPr>
              <a:spLocks noChangeArrowheads="1"/>
            </p:cNvSpPr>
            <p:nvPr/>
          </p:nvSpPr>
          <p:spPr bwMode="auto">
            <a:xfrm>
              <a:off x="3011488" y="2555875"/>
              <a:ext cx="28575" cy="2428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8" name="Rectangle 84"/>
            <p:cNvSpPr>
              <a:spLocks noChangeArrowheads="1"/>
            </p:cNvSpPr>
            <p:nvPr/>
          </p:nvSpPr>
          <p:spPr bwMode="auto">
            <a:xfrm>
              <a:off x="3051175" y="2555875"/>
              <a:ext cx="23813" cy="2476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39" name="Rectangle 85"/>
            <p:cNvSpPr>
              <a:spLocks noChangeArrowheads="1"/>
            </p:cNvSpPr>
            <p:nvPr/>
          </p:nvSpPr>
          <p:spPr bwMode="auto">
            <a:xfrm>
              <a:off x="3122613" y="2555875"/>
              <a:ext cx="28575" cy="2508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0" name="Rectangle 86"/>
            <p:cNvSpPr>
              <a:spLocks noChangeArrowheads="1"/>
            </p:cNvSpPr>
            <p:nvPr/>
          </p:nvSpPr>
          <p:spPr bwMode="auto">
            <a:xfrm>
              <a:off x="3275013" y="2555875"/>
              <a:ext cx="26987" cy="2714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1" name="Rectangle 87"/>
            <p:cNvSpPr>
              <a:spLocks noChangeArrowheads="1"/>
            </p:cNvSpPr>
            <p:nvPr/>
          </p:nvSpPr>
          <p:spPr bwMode="auto">
            <a:xfrm>
              <a:off x="3309938" y="2555875"/>
              <a:ext cx="28575" cy="2762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2" name="Rectangle 88"/>
            <p:cNvSpPr>
              <a:spLocks noChangeArrowheads="1"/>
            </p:cNvSpPr>
            <p:nvPr/>
          </p:nvSpPr>
          <p:spPr bwMode="auto">
            <a:xfrm>
              <a:off x="3386138" y="2555875"/>
              <a:ext cx="26987" cy="2762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3" name="Rectangle 89"/>
            <p:cNvSpPr>
              <a:spLocks noChangeArrowheads="1"/>
            </p:cNvSpPr>
            <p:nvPr/>
          </p:nvSpPr>
          <p:spPr bwMode="auto">
            <a:xfrm>
              <a:off x="3536950" y="2555875"/>
              <a:ext cx="23813" cy="3048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4" name="Rectangle 90"/>
            <p:cNvSpPr>
              <a:spLocks noChangeArrowheads="1"/>
            </p:cNvSpPr>
            <p:nvPr/>
          </p:nvSpPr>
          <p:spPr bwMode="auto">
            <a:xfrm>
              <a:off x="3573463" y="2555875"/>
              <a:ext cx="26987" cy="3127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5" name="Rectangle 91"/>
            <p:cNvSpPr>
              <a:spLocks noChangeArrowheads="1"/>
            </p:cNvSpPr>
            <p:nvPr/>
          </p:nvSpPr>
          <p:spPr bwMode="auto">
            <a:xfrm>
              <a:off x="3613150" y="2555875"/>
              <a:ext cx="23813" cy="3190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6" name="Rectangle 92"/>
            <p:cNvSpPr>
              <a:spLocks noChangeArrowheads="1"/>
            </p:cNvSpPr>
            <p:nvPr/>
          </p:nvSpPr>
          <p:spPr bwMode="auto">
            <a:xfrm>
              <a:off x="3724275" y="2555875"/>
              <a:ext cx="23813" cy="3270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7" name="Rectangle 93"/>
            <p:cNvSpPr>
              <a:spLocks noChangeArrowheads="1"/>
            </p:cNvSpPr>
            <p:nvPr/>
          </p:nvSpPr>
          <p:spPr bwMode="auto">
            <a:xfrm>
              <a:off x="3798888" y="2555875"/>
              <a:ext cx="23812" cy="3429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8" name="Rectangle 94"/>
            <p:cNvSpPr>
              <a:spLocks noChangeArrowheads="1"/>
            </p:cNvSpPr>
            <p:nvPr/>
          </p:nvSpPr>
          <p:spPr bwMode="auto">
            <a:xfrm>
              <a:off x="3835400" y="2555875"/>
              <a:ext cx="26988" cy="3460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49" name="Rectangle 95"/>
            <p:cNvSpPr>
              <a:spLocks noChangeArrowheads="1"/>
            </p:cNvSpPr>
            <p:nvPr/>
          </p:nvSpPr>
          <p:spPr bwMode="auto">
            <a:xfrm>
              <a:off x="3911600" y="2555875"/>
              <a:ext cx="23813" cy="3556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0" name="Rectangle 96"/>
            <p:cNvSpPr>
              <a:spLocks noChangeArrowheads="1"/>
            </p:cNvSpPr>
            <p:nvPr/>
          </p:nvSpPr>
          <p:spPr bwMode="auto">
            <a:xfrm>
              <a:off x="3946525" y="2555875"/>
              <a:ext cx="28575" cy="3556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1" name="Rectangle 97"/>
            <p:cNvSpPr>
              <a:spLocks noChangeArrowheads="1"/>
            </p:cNvSpPr>
            <p:nvPr/>
          </p:nvSpPr>
          <p:spPr bwMode="auto">
            <a:xfrm>
              <a:off x="4057650" y="2555875"/>
              <a:ext cx="28575" cy="3762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2" name="Rectangle 98"/>
            <p:cNvSpPr>
              <a:spLocks noChangeArrowheads="1"/>
            </p:cNvSpPr>
            <p:nvPr/>
          </p:nvSpPr>
          <p:spPr bwMode="auto">
            <a:xfrm>
              <a:off x="4097338" y="2555875"/>
              <a:ext cx="23812" cy="3794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3" name="Rectangle 99"/>
            <p:cNvSpPr>
              <a:spLocks noChangeArrowheads="1"/>
            </p:cNvSpPr>
            <p:nvPr/>
          </p:nvSpPr>
          <p:spPr bwMode="auto">
            <a:xfrm>
              <a:off x="4208463" y="2555875"/>
              <a:ext cx="28575" cy="3952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4" name="Rectangle 100"/>
            <p:cNvSpPr>
              <a:spLocks noChangeArrowheads="1"/>
            </p:cNvSpPr>
            <p:nvPr/>
          </p:nvSpPr>
          <p:spPr bwMode="auto">
            <a:xfrm>
              <a:off x="4248150" y="2555875"/>
              <a:ext cx="23813" cy="3952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5" name="Rectangle 101"/>
            <p:cNvSpPr>
              <a:spLocks noChangeArrowheads="1"/>
            </p:cNvSpPr>
            <p:nvPr/>
          </p:nvSpPr>
          <p:spPr bwMode="auto">
            <a:xfrm>
              <a:off x="4321175" y="2555875"/>
              <a:ext cx="26988" cy="4000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6" name="Rectangle 102"/>
            <p:cNvSpPr>
              <a:spLocks noChangeArrowheads="1"/>
            </p:cNvSpPr>
            <p:nvPr/>
          </p:nvSpPr>
          <p:spPr bwMode="auto">
            <a:xfrm>
              <a:off x="4395788" y="2555875"/>
              <a:ext cx="28575" cy="4175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7" name="Rectangle 103"/>
            <p:cNvSpPr>
              <a:spLocks noChangeArrowheads="1"/>
            </p:cNvSpPr>
            <p:nvPr/>
          </p:nvSpPr>
          <p:spPr bwMode="auto">
            <a:xfrm>
              <a:off x="4506913" y="2555875"/>
              <a:ext cx="28575" cy="4206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8" name="Rectangle 104"/>
            <p:cNvSpPr>
              <a:spLocks noChangeArrowheads="1"/>
            </p:cNvSpPr>
            <p:nvPr/>
          </p:nvSpPr>
          <p:spPr bwMode="auto">
            <a:xfrm>
              <a:off x="4546600" y="2555875"/>
              <a:ext cx="23813" cy="4206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59" name="Rectangle 105"/>
            <p:cNvSpPr>
              <a:spLocks noChangeArrowheads="1"/>
            </p:cNvSpPr>
            <p:nvPr/>
          </p:nvSpPr>
          <p:spPr bwMode="auto">
            <a:xfrm>
              <a:off x="4622800" y="2555875"/>
              <a:ext cx="23813" cy="4333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0" name="Rectangle 106"/>
            <p:cNvSpPr>
              <a:spLocks noChangeArrowheads="1"/>
            </p:cNvSpPr>
            <p:nvPr/>
          </p:nvSpPr>
          <p:spPr bwMode="auto">
            <a:xfrm>
              <a:off x="4659313" y="2555875"/>
              <a:ext cx="26987" cy="4381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1" name="Rectangle 107"/>
            <p:cNvSpPr>
              <a:spLocks noChangeArrowheads="1"/>
            </p:cNvSpPr>
            <p:nvPr/>
          </p:nvSpPr>
          <p:spPr bwMode="auto">
            <a:xfrm>
              <a:off x="4733925" y="2555875"/>
              <a:ext cx="23813" cy="4429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2" name="Rectangle 108"/>
            <p:cNvSpPr>
              <a:spLocks noChangeArrowheads="1"/>
            </p:cNvSpPr>
            <p:nvPr/>
          </p:nvSpPr>
          <p:spPr bwMode="auto">
            <a:xfrm>
              <a:off x="4770438" y="2555875"/>
              <a:ext cx="26987" cy="4540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3" name="Rectangle 109"/>
            <p:cNvSpPr>
              <a:spLocks noChangeArrowheads="1"/>
            </p:cNvSpPr>
            <p:nvPr/>
          </p:nvSpPr>
          <p:spPr bwMode="auto">
            <a:xfrm>
              <a:off x="4810125" y="2555875"/>
              <a:ext cx="23813" cy="4587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4" name="Rectangle 110"/>
            <p:cNvSpPr>
              <a:spLocks noChangeArrowheads="1"/>
            </p:cNvSpPr>
            <p:nvPr/>
          </p:nvSpPr>
          <p:spPr bwMode="auto">
            <a:xfrm>
              <a:off x="4845050" y="2555875"/>
              <a:ext cx="28575" cy="4619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5" name="Rectangle 111"/>
            <p:cNvSpPr>
              <a:spLocks noChangeArrowheads="1"/>
            </p:cNvSpPr>
            <p:nvPr/>
          </p:nvSpPr>
          <p:spPr bwMode="auto">
            <a:xfrm>
              <a:off x="4881563" y="2555875"/>
              <a:ext cx="26987" cy="4619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6" name="Rectangle 112"/>
            <p:cNvSpPr>
              <a:spLocks noChangeArrowheads="1"/>
            </p:cNvSpPr>
            <p:nvPr/>
          </p:nvSpPr>
          <p:spPr bwMode="auto">
            <a:xfrm>
              <a:off x="4921250" y="2555875"/>
              <a:ext cx="23813" cy="4667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7" name="Rectangle 113"/>
            <p:cNvSpPr>
              <a:spLocks noChangeArrowheads="1"/>
            </p:cNvSpPr>
            <p:nvPr/>
          </p:nvSpPr>
          <p:spPr bwMode="auto">
            <a:xfrm>
              <a:off x="4995863" y="2555875"/>
              <a:ext cx="23812" cy="4667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8" name="Rectangle 114"/>
            <p:cNvSpPr>
              <a:spLocks noChangeArrowheads="1"/>
            </p:cNvSpPr>
            <p:nvPr/>
          </p:nvSpPr>
          <p:spPr bwMode="auto">
            <a:xfrm>
              <a:off x="5032375" y="2555875"/>
              <a:ext cx="28575" cy="4762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69" name="Rectangle 115"/>
            <p:cNvSpPr>
              <a:spLocks noChangeArrowheads="1"/>
            </p:cNvSpPr>
            <p:nvPr/>
          </p:nvSpPr>
          <p:spPr bwMode="auto">
            <a:xfrm>
              <a:off x="5068888" y="2555875"/>
              <a:ext cx="26987" cy="4699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0" name="Rectangle 116"/>
            <p:cNvSpPr>
              <a:spLocks noChangeArrowheads="1"/>
            </p:cNvSpPr>
            <p:nvPr/>
          </p:nvSpPr>
          <p:spPr bwMode="auto">
            <a:xfrm>
              <a:off x="5108575" y="2555875"/>
              <a:ext cx="23813" cy="4762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1" name="Rectangle 117"/>
            <p:cNvSpPr>
              <a:spLocks noChangeArrowheads="1"/>
            </p:cNvSpPr>
            <p:nvPr/>
          </p:nvSpPr>
          <p:spPr bwMode="auto">
            <a:xfrm>
              <a:off x="5143500" y="2555875"/>
              <a:ext cx="28575" cy="4841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2" name="Rectangle 118"/>
            <p:cNvSpPr>
              <a:spLocks noChangeArrowheads="1"/>
            </p:cNvSpPr>
            <p:nvPr/>
          </p:nvSpPr>
          <p:spPr bwMode="auto">
            <a:xfrm>
              <a:off x="5183188" y="2555875"/>
              <a:ext cx="23812" cy="4841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3" name="Rectangle 119"/>
            <p:cNvSpPr>
              <a:spLocks noChangeArrowheads="1"/>
            </p:cNvSpPr>
            <p:nvPr/>
          </p:nvSpPr>
          <p:spPr bwMode="auto">
            <a:xfrm>
              <a:off x="5219700" y="2555875"/>
              <a:ext cx="26988" cy="4841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4" name="Rectangle 120"/>
            <p:cNvSpPr>
              <a:spLocks noChangeArrowheads="1"/>
            </p:cNvSpPr>
            <p:nvPr/>
          </p:nvSpPr>
          <p:spPr bwMode="auto">
            <a:xfrm>
              <a:off x="5254625" y="2555875"/>
              <a:ext cx="28575" cy="4873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5" name="Rectangle 121"/>
            <p:cNvSpPr>
              <a:spLocks noChangeArrowheads="1"/>
            </p:cNvSpPr>
            <p:nvPr/>
          </p:nvSpPr>
          <p:spPr bwMode="auto">
            <a:xfrm>
              <a:off x="5294313" y="2555875"/>
              <a:ext cx="23812" cy="4921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6" name="Rectangle 122"/>
            <p:cNvSpPr>
              <a:spLocks noChangeArrowheads="1"/>
            </p:cNvSpPr>
            <p:nvPr/>
          </p:nvSpPr>
          <p:spPr bwMode="auto">
            <a:xfrm>
              <a:off x="5405438" y="2555875"/>
              <a:ext cx="28575" cy="4953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7" name="Rectangle 123"/>
            <p:cNvSpPr>
              <a:spLocks noChangeArrowheads="1"/>
            </p:cNvSpPr>
            <p:nvPr/>
          </p:nvSpPr>
          <p:spPr bwMode="auto">
            <a:xfrm>
              <a:off x="5441950" y="2555875"/>
              <a:ext cx="28575" cy="5000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8" name="Rectangle 124"/>
            <p:cNvSpPr>
              <a:spLocks noChangeArrowheads="1"/>
            </p:cNvSpPr>
            <p:nvPr/>
          </p:nvSpPr>
          <p:spPr bwMode="auto">
            <a:xfrm>
              <a:off x="5481638" y="2555875"/>
              <a:ext cx="23812" cy="5032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79" name="Rectangle 125"/>
            <p:cNvSpPr>
              <a:spLocks noChangeArrowheads="1"/>
            </p:cNvSpPr>
            <p:nvPr/>
          </p:nvSpPr>
          <p:spPr bwMode="auto">
            <a:xfrm>
              <a:off x="5518150" y="2555875"/>
              <a:ext cx="26988" cy="5032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0" name="Rectangle 126"/>
            <p:cNvSpPr>
              <a:spLocks noChangeArrowheads="1"/>
            </p:cNvSpPr>
            <p:nvPr/>
          </p:nvSpPr>
          <p:spPr bwMode="auto">
            <a:xfrm>
              <a:off x="5592763" y="2555875"/>
              <a:ext cx="28575" cy="5127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1" name="Rectangle 127"/>
            <p:cNvSpPr>
              <a:spLocks noChangeArrowheads="1"/>
            </p:cNvSpPr>
            <p:nvPr/>
          </p:nvSpPr>
          <p:spPr bwMode="auto">
            <a:xfrm>
              <a:off x="5629275" y="2555875"/>
              <a:ext cx="26988" cy="5127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2" name="Rectangle 128"/>
            <p:cNvSpPr>
              <a:spLocks noChangeArrowheads="1"/>
            </p:cNvSpPr>
            <p:nvPr/>
          </p:nvSpPr>
          <p:spPr bwMode="auto">
            <a:xfrm>
              <a:off x="5668963" y="2555875"/>
              <a:ext cx="23812" cy="5127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3" name="Rectangle 129"/>
            <p:cNvSpPr>
              <a:spLocks noChangeArrowheads="1"/>
            </p:cNvSpPr>
            <p:nvPr/>
          </p:nvSpPr>
          <p:spPr bwMode="auto">
            <a:xfrm>
              <a:off x="5703888" y="2555875"/>
              <a:ext cx="28575" cy="5127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4" name="Rectangle 130"/>
            <p:cNvSpPr>
              <a:spLocks noChangeArrowheads="1"/>
            </p:cNvSpPr>
            <p:nvPr/>
          </p:nvSpPr>
          <p:spPr bwMode="auto">
            <a:xfrm>
              <a:off x="5743575" y="2555875"/>
              <a:ext cx="23813" cy="5175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5" name="Rectangle 131"/>
            <p:cNvSpPr>
              <a:spLocks noChangeArrowheads="1"/>
            </p:cNvSpPr>
            <p:nvPr/>
          </p:nvSpPr>
          <p:spPr bwMode="auto">
            <a:xfrm>
              <a:off x="5816600" y="2555875"/>
              <a:ext cx="26988" cy="5286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6" name="Rectangle 132"/>
            <p:cNvSpPr>
              <a:spLocks noChangeArrowheads="1"/>
            </p:cNvSpPr>
            <p:nvPr/>
          </p:nvSpPr>
          <p:spPr bwMode="auto">
            <a:xfrm>
              <a:off x="5856288" y="2555875"/>
              <a:ext cx="23812" cy="5365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7" name="Rectangle 133"/>
            <p:cNvSpPr>
              <a:spLocks noChangeArrowheads="1"/>
            </p:cNvSpPr>
            <p:nvPr/>
          </p:nvSpPr>
          <p:spPr bwMode="auto">
            <a:xfrm>
              <a:off x="5891213" y="2555875"/>
              <a:ext cx="28575" cy="5413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8" name="Rectangle 134"/>
            <p:cNvSpPr>
              <a:spLocks noChangeArrowheads="1"/>
            </p:cNvSpPr>
            <p:nvPr/>
          </p:nvSpPr>
          <p:spPr bwMode="auto">
            <a:xfrm>
              <a:off x="5930900" y="2555875"/>
              <a:ext cx="23813" cy="5445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89" name="Rectangle 135"/>
            <p:cNvSpPr>
              <a:spLocks noChangeArrowheads="1"/>
            </p:cNvSpPr>
            <p:nvPr/>
          </p:nvSpPr>
          <p:spPr bwMode="auto">
            <a:xfrm>
              <a:off x="5967413" y="2555875"/>
              <a:ext cx="26987" cy="5445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0" name="Rectangle 136"/>
            <p:cNvSpPr>
              <a:spLocks noChangeArrowheads="1"/>
            </p:cNvSpPr>
            <p:nvPr/>
          </p:nvSpPr>
          <p:spPr bwMode="auto">
            <a:xfrm>
              <a:off x="6118225" y="2555875"/>
              <a:ext cx="23813" cy="5778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1" name="Rectangle 137"/>
            <p:cNvSpPr>
              <a:spLocks noChangeArrowheads="1"/>
            </p:cNvSpPr>
            <p:nvPr/>
          </p:nvSpPr>
          <p:spPr bwMode="auto">
            <a:xfrm>
              <a:off x="6153150" y="2555875"/>
              <a:ext cx="28575" cy="5778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2" name="Rectangle 138"/>
            <p:cNvSpPr>
              <a:spLocks noChangeArrowheads="1"/>
            </p:cNvSpPr>
            <p:nvPr/>
          </p:nvSpPr>
          <p:spPr bwMode="auto">
            <a:xfrm>
              <a:off x="6194425" y="2555875"/>
              <a:ext cx="23813" cy="5826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3" name="Rectangle 139"/>
            <p:cNvSpPr>
              <a:spLocks noChangeArrowheads="1"/>
            </p:cNvSpPr>
            <p:nvPr/>
          </p:nvSpPr>
          <p:spPr bwMode="auto">
            <a:xfrm>
              <a:off x="6229350" y="2555875"/>
              <a:ext cx="23813" cy="5826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4" name="Rectangle 140"/>
            <p:cNvSpPr>
              <a:spLocks noChangeArrowheads="1"/>
            </p:cNvSpPr>
            <p:nvPr/>
          </p:nvSpPr>
          <p:spPr bwMode="auto">
            <a:xfrm>
              <a:off x="6305550" y="2555875"/>
              <a:ext cx="23813" cy="5905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5" name="Rectangle 141"/>
            <p:cNvSpPr>
              <a:spLocks noChangeArrowheads="1"/>
            </p:cNvSpPr>
            <p:nvPr/>
          </p:nvSpPr>
          <p:spPr bwMode="auto">
            <a:xfrm>
              <a:off x="6380163" y="2555875"/>
              <a:ext cx="23812" cy="5953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6" name="Rectangle 142"/>
            <p:cNvSpPr>
              <a:spLocks noChangeArrowheads="1"/>
            </p:cNvSpPr>
            <p:nvPr/>
          </p:nvSpPr>
          <p:spPr bwMode="auto">
            <a:xfrm>
              <a:off x="6451600" y="2555875"/>
              <a:ext cx="28575" cy="6064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7" name="Rectangle 143"/>
            <p:cNvSpPr>
              <a:spLocks noChangeArrowheads="1"/>
            </p:cNvSpPr>
            <p:nvPr/>
          </p:nvSpPr>
          <p:spPr bwMode="auto">
            <a:xfrm>
              <a:off x="6527800" y="2555875"/>
              <a:ext cx="26988" cy="6191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8" name="Rectangle 144"/>
            <p:cNvSpPr>
              <a:spLocks noChangeArrowheads="1"/>
            </p:cNvSpPr>
            <p:nvPr/>
          </p:nvSpPr>
          <p:spPr bwMode="auto">
            <a:xfrm>
              <a:off x="6678613" y="2555875"/>
              <a:ext cx="23812" cy="6238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99" name="Rectangle 145"/>
            <p:cNvSpPr>
              <a:spLocks noChangeArrowheads="1"/>
            </p:cNvSpPr>
            <p:nvPr/>
          </p:nvSpPr>
          <p:spPr bwMode="auto">
            <a:xfrm>
              <a:off x="6715125" y="2555875"/>
              <a:ext cx="26988" cy="6238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0" name="Rectangle 146"/>
            <p:cNvSpPr>
              <a:spLocks noChangeArrowheads="1"/>
            </p:cNvSpPr>
            <p:nvPr/>
          </p:nvSpPr>
          <p:spPr bwMode="auto">
            <a:xfrm>
              <a:off x="6754813" y="2555875"/>
              <a:ext cx="23812" cy="6270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1" name="Rectangle 147"/>
            <p:cNvSpPr>
              <a:spLocks noChangeArrowheads="1"/>
            </p:cNvSpPr>
            <p:nvPr/>
          </p:nvSpPr>
          <p:spPr bwMode="auto">
            <a:xfrm>
              <a:off x="6789738" y="2555875"/>
              <a:ext cx="28575" cy="6270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2" name="Rectangle 148"/>
            <p:cNvSpPr>
              <a:spLocks noChangeArrowheads="1"/>
            </p:cNvSpPr>
            <p:nvPr/>
          </p:nvSpPr>
          <p:spPr bwMode="auto">
            <a:xfrm>
              <a:off x="6826250" y="2555875"/>
              <a:ext cx="26988" cy="6318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3" name="Rectangle 149"/>
            <p:cNvSpPr>
              <a:spLocks noChangeArrowheads="1"/>
            </p:cNvSpPr>
            <p:nvPr/>
          </p:nvSpPr>
          <p:spPr bwMode="auto">
            <a:xfrm>
              <a:off x="6865938" y="2555875"/>
              <a:ext cx="23812" cy="6381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4" name="Rectangle 150"/>
            <p:cNvSpPr>
              <a:spLocks noChangeArrowheads="1"/>
            </p:cNvSpPr>
            <p:nvPr/>
          </p:nvSpPr>
          <p:spPr bwMode="auto">
            <a:xfrm>
              <a:off x="6900863" y="2555875"/>
              <a:ext cx="28575" cy="6445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5" name="Rectangle 151"/>
            <p:cNvSpPr>
              <a:spLocks noChangeArrowheads="1"/>
            </p:cNvSpPr>
            <p:nvPr/>
          </p:nvSpPr>
          <p:spPr bwMode="auto">
            <a:xfrm>
              <a:off x="6977063" y="2555875"/>
              <a:ext cx="28575" cy="6540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6" name="Rectangle 152"/>
            <p:cNvSpPr>
              <a:spLocks noChangeArrowheads="1"/>
            </p:cNvSpPr>
            <p:nvPr/>
          </p:nvSpPr>
          <p:spPr bwMode="auto">
            <a:xfrm>
              <a:off x="7013575" y="2555875"/>
              <a:ext cx="26988" cy="6651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7" name="Rectangle 153"/>
            <p:cNvSpPr>
              <a:spLocks noChangeArrowheads="1"/>
            </p:cNvSpPr>
            <p:nvPr/>
          </p:nvSpPr>
          <p:spPr bwMode="auto">
            <a:xfrm>
              <a:off x="7053263" y="2555875"/>
              <a:ext cx="23812" cy="6873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8" name="Rectangle 154"/>
            <p:cNvSpPr>
              <a:spLocks noChangeArrowheads="1"/>
            </p:cNvSpPr>
            <p:nvPr/>
          </p:nvSpPr>
          <p:spPr bwMode="auto">
            <a:xfrm>
              <a:off x="7088188" y="2555875"/>
              <a:ext cx="28575" cy="6873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09" name="Rectangle 155"/>
            <p:cNvSpPr>
              <a:spLocks noChangeArrowheads="1"/>
            </p:cNvSpPr>
            <p:nvPr/>
          </p:nvSpPr>
          <p:spPr bwMode="auto">
            <a:xfrm>
              <a:off x="7127875" y="2555875"/>
              <a:ext cx="23813" cy="6873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0" name="Rectangle 156"/>
            <p:cNvSpPr>
              <a:spLocks noChangeArrowheads="1"/>
            </p:cNvSpPr>
            <p:nvPr/>
          </p:nvSpPr>
          <p:spPr bwMode="auto">
            <a:xfrm>
              <a:off x="7164388" y="2555875"/>
              <a:ext cx="26987" cy="6873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1" name="Rectangle 157"/>
            <p:cNvSpPr>
              <a:spLocks noChangeArrowheads="1"/>
            </p:cNvSpPr>
            <p:nvPr/>
          </p:nvSpPr>
          <p:spPr bwMode="auto">
            <a:xfrm>
              <a:off x="7199313" y="2555875"/>
              <a:ext cx="28575" cy="6873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2" name="Rectangle 158"/>
            <p:cNvSpPr>
              <a:spLocks noChangeArrowheads="1"/>
            </p:cNvSpPr>
            <p:nvPr/>
          </p:nvSpPr>
          <p:spPr bwMode="auto">
            <a:xfrm>
              <a:off x="7239000" y="2555875"/>
              <a:ext cx="23813" cy="6905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3" name="Rectangle 159"/>
            <p:cNvSpPr>
              <a:spLocks noChangeArrowheads="1"/>
            </p:cNvSpPr>
            <p:nvPr/>
          </p:nvSpPr>
          <p:spPr bwMode="auto">
            <a:xfrm>
              <a:off x="7275513" y="2555875"/>
              <a:ext cx="26987" cy="7032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4" name="Rectangle 160"/>
            <p:cNvSpPr>
              <a:spLocks noChangeArrowheads="1"/>
            </p:cNvSpPr>
            <p:nvPr/>
          </p:nvSpPr>
          <p:spPr bwMode="auto">
            <a:xfrm>
              <a:off x="7315200" y="2555875"/>
              <a:ext cx="23813" cy="7032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5" name="Rectangle 161"/>
            <p:cNvSpPr>
              <a:spLocks noChangeArrowheads="1"/>
            </p:cNvSpPr>
            <p:nvPr/>
          </p:nvSpPr>
          <p:spPr bwMode="auto">
            <a:xfrm>
              <a:off x="7351713" y="2555875"/>
              <a:ext cx="26987" cy="7112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6" name="Rectangle 162"/>
            <p:cNvSpPr>
              <a:spLocks noChangeArrowheads="1"/>
            </p:cNvSpPr>
            <p:nvPr/>
          </p:nvSpPr>
          <p:spPr bwMode="auto">
            <a:xfrm>
              <a:off x="7426325" y="2555875"/>
              <a:ext cx="23813" cy="7191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7" name="Rectangle 163"/>
            <p:cNvSpPr>
              <a:spLocks noChangeArrowheads="1"/>
            </p:cNvSpPr>
            <p:nvPr/>
          </p:nvSpPr>
          <p:spPr bwMode="auto">
            <a:xfrm>
              <a:off x="7462838" y="2555875"/>
              <a:ext cx="26987" cy="7191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8" name="Rectangle 164"/>
            <p:cNvSpPr>
              <a:spLocks noChangeArrowheads="1"/>
            </p:cNvSpPr>
            <p:nvPr/>
          </p:nvSpPr>
          <p:spPr bwMode="auto">
            <a:xfrm>
              <a:off x="7537450" y="2555875"/>
              <a:ext cx="28575" cy="7239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19" name="Rectangle 165"/>
            <p:cNvSpPr>
              <a:spLocks noChangeArrowheads="1"/>
            </p:cNvSpPr>
            <p:nvPr/>
          </p:nvSpPr>
          <p:spPr bwMode="auto">
            <a:xfrm>
              <a:off x="7573963" y="2555875"/>
              <a:ext cx="26987" cy="73183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0" name="Rectangle 166"/>
            <p:cNvSpPr>
              <a:spLocks noChangeArrowheads="1"/>
            </p:cNvSpPr>
            <p:nvPr/>
          </p:nvSpPr>
          <p:spPr bwMode="auto">
            <a:xfrm>
              <a:off x="7648575" y="2555875"/>
              <a:ext cx="28575" cy="7524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1" name="Rectangle 167"/>
            <p:cNvSpPr>
              <a:spLocks noChangeArrowheads="1"/>
            </p:cNvSpPr>
            <p:nvPr/>
          </p:nvSpPr>
          <p:spPr bwMode="auto">
            <a:xfrm>
              <a:off x="7688263" y="2555875"/>
              <a:ext cx="25400" cy="7620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2" name="Rectangle 168"/>
            <p:cNvSpPr>
              <a:spLocks noChangeArrowheads="1"/>
            </p:cNvSpPr>
            <p:nvPr/>
          </p:nvSpPr>
          <p:spPr bwMode="auto">
            <a:xfrm>
              <a:off x="7724775" y="2555875"/>
              <a:ext cx="28575" cy="7635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3" name="Rectangle 169"/>
            <p:cNvSpPr>
              <a:spLocks noChangeArrowheads="1"/>
            </p:cNvSpPr>
            <p:nvPr/>
          </p:nvSpPr>
          <p:spPr bwMode="auto">
            <a:xfrm>
              <a:off x="7764463" y="2555875"/>
              <a:ext cx="23812" cy="763588"/>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4" name="Rectangle 170"/>
            <p:cNvSpPr>
              <a:spLocks noChangeArrowheads="1"/>
            </p:cNvSpPr>
            <p:nvPr/>
          </p:nvSpPr>
          <p:spPr bwMode="auto">
            <a:xfrm>
              <a:off x="7800975" y="2555875"/>
              <a:ext cx="23813" cy="7731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5" name="Rectangle 171"/>
            <p:cNvSpPr>
              <a:spLocks noChangeArrowheads="1"/>
            </p:cNvSpPr>
            <p:nvPr/>
          </p:nvSpPr>
          <p:spPr bwMode="auto">
            <a:xfrm>
              <a:off x="7835900" y="2555875"/>
              <a:ext cx="28575" cy="7731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6" name="Rectangle 172"/>
            <p:cNvSpPr>
              <a:spLocks noChangeArrowheads="1"/>
            </p:cNvSpPr>
            <p:nvPr/>
          </p:nvSpPr>
          <p:spPr bwMode="auto">
            <a:xfrm>
              <a:off x="7912100" y="2555875"/>
              <a:ext cx="26988" cy="7778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7" name="Rectangle 173"/>
            <p:cNvSpPr>
              <a:spLocks noChangeArrowheads="1"/>
            </p:cNvSpPr>
            <p:nvPr/>
          </p:nvSpPr>
          <p:spPr bwMode="auto">
            <a:xfrm>
              <a:off x="7951788" y="2555875"/>
              <a:ext cx="23812" cy="8064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8" name="Rectangle 174"/>
            <p:cNvSpPr>
              <a:spLocks noChangeArrowheads="1"/>
            </p:cNvSpPr>
            <p:nvPr/>
          </p:nvSpPr>
          <p:spPr bwMode="auto">
            <a:xfrm>
              <a:off x="7986713" y="2555875"/>
              <a:ext cx="23812" cy="8112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29" name="Rectangle 175"/>
            <p:cNvSpPr>
              <a:spLocks noChangeArrowheads="1"/>
            </p:cNvSpPr>
            <p:nvPr/>
          </p:nvSpPr>
          <p:spPr bwMode="auto">
            <a:xfrm>
              <a:off x="8023225" y="2555875"/>
              <a:ext cx="26988" cy="8112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0" name="Rectangle 176"/>
            <p:cNvSpPr>
              <a:spLocks noChangeArrowheads="1"/>
            </p:cNvSpPr>
            <p:nvPr/>
          </p:nvSpPr>
          <p:spPr bwMode="auto">
            <a:xfrm>
              <a:off x="8062913" y="2555875"/>
              <a:ext cx="23812" cy="81121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1" name="Rectangle 177"/>
            <p:cNvSpPr>
              <a:spLocks noChangeArrowheads="1"/>
            </p:cNvSpPr>
            <p:nvPr/>
          </p:nvSpPr>
          <p:spPr bwMode="auto">
            <a:xfrm>
              <a:off x="8099425" y="2555875"/>
              <a:ext cx="26988" cy="8350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2" name="Rectangle 178"/>
            <p:cNvSpPr>
              <a:spLocks noChangeArrowheads="1"/>
            </p:cNvSpPr>
            <p:nvPr/>
          </p:nvSpPr>
          <p:spPr bwMode="auto">
            <a:xfrm>
              <a:off x="8139113" y="2555875"/>
              <a:ext cx="23812" cy="8382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3" name="Rectangle 179"/>
            <p:cNvSpPr>
              <a:spLocks noChangeArrowheads="1"/>
            </p:cNvSpPr>
            <p:nvPr/>
          </p:nvSpPr>
          <p:spPr bwMode="auto">
            <a:xfrm>
              <a:off x="8174038" y="2555875"/>
              <a:ext cx="28575" cy="9017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4" name="Rectangle 180"/>
            <p:cNvSpPr>
              <a:spLocks noChangeArrowheads="1"/>
            </p:cNvSpPr>
            <p:nvPr/>
          </p:nvSpPr>
          <p:spPr bwMode="auto">
            <a:xfrm>
              <a:off x="8285163" y="2555875"/>
              <a:ext cx="28575" cy="94297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5" name="Rectangle 181"/>
            <p:cNvSpPr>
              <a:spLocks noChangeArrowheads="1"/>
            </p:cNvSpPr>
            <p:nvPr/>
          </p:nvSpPr>
          <p:spPr bwMode="auto">
            <a:xfrm>
              <a:off x="8361363" y="2555875"/>
              <a:ext cx="26987" cy="969963"/>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6" name="Rectangle 182"/>
            <p:cNvSpPr>
              <a:spLocks noChangeArrowheads="1"/>
            </p:cNvSpPr>
            <p:nvPr/>
          </p:nvSpPr>
          <p:spPr bwMode="auto">
            <a:xfrm>
              <a:off x="8396288" y="2555875"/>
              <a:ext cx="28575" cy="98425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7" name="Rectangle 183"/>
            <p:cNvSpPr>
              <a:spLocks noChangeArrowheads="1"/>
            </p:cNvSpPr>
            <p:nvPr/>
          </p:nvSpPr>
          <p:spPr bwMode="auto">
            <a:xfrm>
              <a:off x="8435975" y="2555875"/>
              <a:ext cx="23813" cy="987425"/>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8" name="Rectangle 184"/>
            <p:cNvSpPr>
              <a:spLocks noChangeArrowheads="1"/>
            </p:cNvSpPr>
            <p:nvPr/>
          </p:nvSpPr>
          <p:spPr bwMode="auto">
            <a:xfrm>
              <a:off x="8512175" y="2555875"/>
              <a:ext cx="23813" cy="10922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39" name="Rectangle 185"/>
            <p:cNvSpPr>
              <a:spLocks noChangeArrowheads="1"/>
            </p:cNvSpPr>
            <p:nvPr/>
          </p:nvSpPr>
          <p:spPr bwMode="auto">
            <a:xfrm>
              <a:off x="8548688" y="2555875"/>
              <a:ext cx="26987" cy="10922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40" name="Rectangle 186"/>
            <p:cNvSpPr>
              <a:spLocks noChangeArrowheads="1"/>
            </p:cNvSpPr>
            <p:nvPr/>
          </p:nvSpPr>
          <p:spPr bwMode="auto">
            <a:xfrm>
              <a:off x="8734425" y="2555875"/>
              <a:ext cx="28575" cy="10922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sp>
          <p:nvSpPr>
            <p:cNvPr id="141" name="Rectangle 187"/>
            <p:cNvSpPr>
              <a:spLocks noChangeArrowheads="1"/>
            </p:cNvSpPr>
            <p:nvPr/>
          </p:nvSpPr>
          <p:spPr bwMode="auto">
            <a:xfrm>
              <a:off x="8770938" y="2555875"/>
              <a:ext cx="26987" cy="1092200"/>
            </a:xfrm>
            <a:prstGeom prst="rect">
              <a:avLst/>
            </a:prstGeom>
            <a:grpFill/>
            <a:ln w="9525">
              <a:noFill/>
              <a:miter lim="800000"/>
              <a:headEnd/>
              <a:tailEnd/>
            </a:ln>
          </p:spPr>
          <p:txBody>
            <a:bodyPr/>
            <a:lstStyle/>
            <a:p>
              <a:pPr defTabSz="457200">
                <a:defRPr/>
              </a:pPr>
              <a:endParaRPr lang="en-GB" sz="1200" b="1">
                <a:solidFill>
                  <a:schemeClr val="bg1"/>
                </a:solidFill>
                <a:latin typeface="Arial"/>
                <a:ea typeface="ヒラギノ角ゴ Pro W3" charset="-128"/>
                <a:cs typeface="Arial"/>
              </a:endParaRPr>
            </a:p>
          </p:txBody>
        </p:sp>
      </p:grpSp>
      <p:grpSp>
        <p:nvGrpSpPr>
          <p:cNvPr id="142" name="Group 398"/>
          <p:cNvGrpSpPr>
            <a:grpSpLocks/>
          </p:cNvGrpSpPr>
          <p:nvPr/>
        </p:nvGrpSpPr>
        <p:grpSpPr bwMode="auto">
          <a:xfrm>
            <a:off x="2395538" y="1611313"/>
            <a:ext cx="6108700" cy="1679575"/>
            <a:chOff x="1293813" y="1585913"/>
            <a:chExt cx="7504112" cy="2062162"/>
          </a:xfrm>
        </p:grpSpPr>
        <p:sp>
          <p:nvSpPr>
            <p:cNvPr id="143" name="Rectangle 38"/>
            <p:cNvSpPr>
              <a:spLocks noChangeArrowheads="1"/>
            </p:cNvSpPr>
            <p:nvPr/>
          </p:nvSpPr>
          <p:spPr bwMode="auto">
            <a:xfrm>
              <a:off x="1404938" y="2105025"/>
              <a:ext cx="23812" cy="4508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44" name="Rectangle 39"/>
            <p:cNvSpPr>
              <a:spLocks noChangeArrowheads="1"/>
            </p:cNvSpPr>
            <p:nvPr/>
          </p:nvSpPr>
          <p:spPr bwMode="auto">
            <a:xfrm>
              <a:off x="1293813" y="1585913"/>
              <a:ext cx="23812" cy="969962"/>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45" name="Rectangle 42"/>
            <p:cNvSpPr>
              <a:spLocks noChangeArrowheads="1"/>
            </p:cNvSpPr>
            <p:nvPr/>
          </p:nvSpPr>
          <p:spPr bwMode="auto">
            <a:xfrm>
              <a:off x="1441450" y="2228850"/>
              <a:ext cx="26988" cy="3270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46" name="Rectangle 43"/>
            <p:cNvSpPr>
              <a:spLocks noChangeArrowheads="1"/>
            </p:cNvSpPr>
            <p:nvPr/>
          </p:nvSpPr>
          <p:spPr bwMode="auto">
            <a:xfrm>
              <a:off x="1330325" y="1693863"/>
              <a:ext cx="26988" cy="862012"/>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47" name="Rectangle 44"/>
            <p:cNvSpPr>
              <a:spLocks noChangeArrowheads="1"/>
            </p:cNvSpPr>
            <p:nvPr/>
          </p:nvSpPr>
          <p:spPr bwMode="auto">
            <a:xfrm>
              <a:off x="1552575" y="2489200"/>
              <a:ext cx="26988" cy="666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48" name="Rectangle 47"/>
            <p:cNvSpPr>
              <a:spLocks noChangeArrowheads="1"/>
            </p:cNvSpPr>
            <p:nvPr/>
          </p:nvSpPr>
          <p:spPr bwMode="auto">
            <a:xfrm>
              <a:off x="1516063" y="2371725"/>
              <a:ext cx="28575" cy="1841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49" name="Rectangle 59"/>
            <p:cNvSpPr>
              <a:spLocks noChangeArrowheads="1"/>
            </p:cNvSpPr>
            <p:nvPr/>
          </p:nvSpPr>
          <p:spPr bwMode="auto">
            <a:xfrm>
              <a:off x="1779588" y="2555875"/>
              <a:ext cx="23812" cy="857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0" name="Rectangle 60"/>
            <p:cNvSpPr>
              <a:spLocks noChangeArrowheads="1"/>
            </p:cNvSpPr>
            <p:nvPr/>
          </p:nvSpPr>
          <p:spPr bwMode="auto">
            <a:xfrm>
              <a:off x="1814513" y="2555875"/>
              <a:ext cx="28575" cy="857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1" name="Rectangle 61"/>
            <p:cNvSpPr>
              <a:spLocks noChangeArrowheads="1"/>
            </p:cNvSpPr>
            <p:nvPr/>
          </p:nvSpPr>
          <p:spPr bwMode="auto">
            <a:xfrm>
              <a:off x="1854200" y="2555875"/>
              <a:ext cx="23813" cy="936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2" name="Rectangle 62"/>
            <p:cNvSpPr>
              <a:spLocks noChangeArrowheads="1"/>
            </p:cNvSpPr>
            <p:nvPr/>
          </p:nvSpPr>
          <p:spPr bwMode="auto">
            <a:xfrm>
              <a:off x="1890713" y="2555875"/>
              <a:ext cx="26987" cy="1016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3" name="Rectangle 63"/>
            <p:cNvSpPr>
              <a:spLocks noChangeArrowheads="1"/>
            </p:cNvSpPr>
            <p:nvPr/>
          </p:nvSpPr>
          <p:spPr bwMode="auto">
            <a:xfrm>
              <a:off x="1925638" y="2555875"/>
              <a:ext cx="28575" cy="1016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4" name="Rectangle 64"/>
            <p:cNvSpPr>
              <a:spLocks noChangeArrowheads="1"/>
            </p:cNvSpPr>
            <p:nvPr/>
          </p:nvSpPr>
          <p:spPr bwMode="auto">
            <a:xfrm>
              <a:off x="2112963" y="2555875"/>
              <a:ext cx="28575" cy="1158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5" name="Rectangle 65"/>
            <p:cNvSpPr>
              <a:spLocks noChangeArrowheads="1"/>
            </p:cNvSpPr>
            <p:nvPr/>
          </p:nvSpPr>
          <p:spPr bwMode="auto">
            <a:xfrm>
              <a:off x="2152650" y="2555875"/>
              <a:ext cx="23813" cy="1158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6" name="Rectangle 66"/>
            <p:cNvSpPr>
              <a:spLocks noChangeArrowheads="1"/>
            </p:cNvSpPr>
            <p:nvPr/>
          </p:nvSpPr>
          <p:spPr bwMode="auto">
            <a:xfrm>
              <a:off x="2189163" y="2555875"/>
              <a:ext cx="26987" cy="1190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7" name="Rectangle 67"/>
            <p:cNvSpPr>
              <a:spLocks noChangeArrowheads="1"/>
            </p:cNvSpPr>
            <p:nvPr/>
          </p:nvSpPr>
          <p:spPr bwMode="auto">
            <a:xfrm>
              <a:off x="2263775" y="2555875"/>
              <a:ext cx="28575" cy="1397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8" name="Rectangle 68"/>
            <p:cNvSpPr>
              <a:spLocks noChangeArrowheads="1"/>
            </p:cNvSpPr>
            <p:nvPr/>
          </p:nvSpPr>
          <p:spPr bwMode="auto">
            <a:xfrm>
              <a:off x="2303463" y="2555875"/>
              <a:ext cx="23812" cy="1492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59" name="Rectangle 69"/>
            <p:cNvSpPr>
              <a:spLocks noChangeArrowheads="1"/>
            </p:cNvSpPr>
            <p:nvPr/>
          </p:nvSpPr>
          <p:spPr bwMode="auto">
            <a:xfrm>
              <a:off x="2339975" y="2555875"/>
              <a:ext cx="23813" cy="1508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0" name="Rectangle 70"/>
            <p:cNvSpPr>
              <a:spLocks noChangeArrowheads="1"/>
            </p:cNvSpPr>
            <p:nvPr/>
          </p:nvSpPr>
          <p:spPr bwMode="auto">
            <a:xfrm>
              <a:off x="2376488" y="2555875"/>
              <a:ext cx="26987" cy="1555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1" name="Rectangle 71"/>
            <p:cNvSpPr>
              <a:spLocks noChangeArrowheads="1"/>
            </p:cNvSpPr>
            <p:nvPr/>
          </p:nvSpPr>
          <p:spPr bwMode="auto">
            <a:xfrm>
              <a:off x="2416175" y="2555875"/>
              <a:ext cx="23813" cy="1555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2" name="Rectangle 72"/>
            <p:cNvSpPr>
              <a:spLocks noChangeArrowheads="1"/>
            </p:cNvSpPr>
            <p:nvPr/>
          </p:nvSpPr>
          <p:spPr bwMode="auto">
            <a:xfrm>
              <a:off x="2451100" y="2555875"/>
              <a:ext cx="28575" cy="1603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3" name="Rectangle 73"/>
            <p:cNvSpPr>
              <a:spLocks noChangeArrowheads="1"/>
            </p:cNvSpPr>
            <p:nvPr/>
          </p:nvSpPr>
          <p:spPr bwMode="auto">
            <a:xfrm>
              <a:off x="2490788" y="2555875"/>
              <a:ext cx="23812" cy="1682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4" name="Rectangle 74"/>
            <p:cNvSpPr>
              <a:spLocks noChangeArrowheads="1"/>
            </p:cNvSpPr>
            <p:nvPr/>
          </p:nvSpPr>
          <p:spPr bwMode="auto">
            <a:xfrm>
              <a:off x="2527300" y="2555875"/>
              <a:ext cx="23813" cy="1730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5" name="Rectangle 75"/>
            <p:cNvSpPr>
              <a:spLocks noChangeArrowheads="1"/>
            </p:cNvSpPr>
            <p:nvPr/>
          </p:nvSpPr>
          <p:spPr bwMode="auto">
            <a:xfrm>
              <a:off x="2562225" y="2555875"/>
              <a:ext cx="28575" cy="1730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6" name="Rectangle 76"/>
            <p:cNvSpPr>
              <a:spLocks noChangeArrowheads="1"/>
            </p:cNvSpPr>
            <p:nvPr/>
          </p:nvSpPr>
          <p:spPr bwMode="auto">
            <a:xfrm>
              <a:off x="2601913" y="2555875"/>
              <a:ext cx="23812" cy="1841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7" name="Rectangle 77"/>
            <p:cNvSpPr>
              <a:spLocks noChangeArrowheads="1"/>
            </p:cNvSpPr>
            <p:nvPr/>
          </p:nvSpPr>
          <p:spPr bwMode="auto">
            <a:xfrm>
              <a:off x="2638425" y="2555875"/>
              <a:ext cx="26988" cy="1936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8" name="Rectangle 78"/>
            <p:cNvSpPr>
              <a:spLocks noChangeArrowheads="1"/>
            </p:cNvSpPr>
            <p:nvPr/>
          </p:nvSpPr>
          <p:spPr bwMode="auto">
            <a:xfrm>
              <a:off x="2678113" y="2555875"/>
              <a:ext cx="23812" cy="2143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69" name="Rectangle 79"/>
            <p:cNvSpPr>
              <a:spLocks noChangeArrowheads="1"/>
            </p:cNvSpPr>
            <p:nvPr/>
          </p:nvSpPr>
          <p:spPr bwMode="auto">
            <a:xfrm>
              <a:off x="2789238" y="2555875"/>
              <a:ext cx="23812" cy="2317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0" name="Rectangle 80"/>
            <p:cNvSpPr>
              <a:spLocks noChangeArrowheads="1"/>
            </p:cNvSpPr>
            <p:nvPr/>
          </p:nvSpPr>
          <p:spPr bwMode="auto">
            <a:xfrm>
              <a:off x="2825750" y="2555875"/>
              <a:ext cx="26988" cy="2317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1" name="Rectangle 81"/>
            <p:cNvSpPr>
              <a:spLocks noChangeArrowheads="1"/>
            </p:cNvSpPr>
            <p:nvPr/>
          </p:nvSpPr>
          <p:spPr bwMode="auto">
            <a:xfrm>
              <a:off x="2936875" y="2555875"/>
              <a:ext cx="26988" cy="2381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2" name="Rectangle 82"/>
            <p:cNvSpPr>
              <a:spLocks noChangeArrowheads="1"/>
            </p:cNvSpPr>
            <p:nvPr/>
          </p:nvSpPr>
          <p:spPr bwMode="auto">
            <a:xfrm>
              <a:off x="2976563" y="2555875"/>
              <a:ext cx="23812" cy="2381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3" name="Rectangle 83"/>
            <p:cNvSpPr>
              <a:spLocks noChangeArrowheads="1"/>
            </p:cNvSpPr>
            <p:nvPr/>
          </p:nvSpPr>
          <p:spPr bwMode="auto">
            <a:xfrm>
              <a:off x="3011488" y="2555875"/>
              <a:ext cx="28575" cy="2428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4" name="Rectangle 84"/>
            <p:cNvSpPr>
              <a:spLocks noChangeArrowheads="1"/>
            </p:cNvSpPr>
            <p:nvPr/>
          </p:nvSpPr>
          <p:spPr bwMode="auto">
            <a:xfrm>
              <a:off x="3051175" y="2555875"/>
              <a:ext cx="23813" cy="2476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5" name="Rectangle 85"/>
            <p:cNvSpPr>
              <a:spLocks noChangeArrowheads="1"/>
            </p:cNvSpPr>
            <p:nvPr/>
          </p:nvSpPr>
          <p:spPr bwMode="auto">
            <a:xfrm>
              <a:off x="3122613" y="2555875"/>
              <a:ext cx="28575" cy="2508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6" name="Rectangle 86"/>
            <p:cNvSpPr>
              <a:spLocks noChangeArrowheads="1"/>
            </p:cNvSpPr>
            <p:nvPr/>
          </p:nvSpPr>
          <p:spPr bwMode="auto">
            <a:xfrm>
              <a:off x="3275013" y="2555875"/>
              <a:ext cx="26987" cy="2714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7" name="Rectangle 87"/>
            <p:cNvSpPr>
              <a:spLocks noChangeArrowheads="1"/>
            </p:cNvSpPr>
            <p:nvPr/>
          </p:nvSpPr>
          <p:spPr bwMode="auto">
            <a:xfrm>
              <a:off x="3309938" y="2555875"/>
              <a:ext cx="28575" cy="2762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8" name="Rectangle 88"/>
            <p:cNvSpPr>
              <a:spLocks noChangeArrowheads="1"/>
            </p:cNvSpPr>
            <p:nvPr/>
          </p:nvSpPr>
          <p:spPr bwMode="auto">
            <a:xfrm>
              <a:off x="3386138" y="2555875"/>
              <a:ext cx="26987" cy="2762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79" name="Rectangle 89"/>
            <p:cNvSpPr>
              <a:spLocks noChangeArrowheads="1"/>
            </p:cNvSpPr>
            <p:nvPr/>
          </p:nvSpPr>
          <p:spPr bwMode="auto">
            <a:xfrm>
              <a:off x="3536950" y="2555875"/>
              <a:ext cx="23813" cy="3048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0" name="Rectangle 90"/>
            <p:cNvSpPr>
              <a:spLocks noChangeArrowheads="1"/>
            </p:cNvSpPr>
            <p:nvPr/>
          </p:nvSpPr>
          <p:spPr bwMode="auto">
            <a:xfrm>
              <a:off x="3573463" y="2555875"/>
              <a:ext cx="26987" cy="3127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1" name="Rectangle 91"/>
            <p:cNvSpPr>
              <a:spLocks noChangeArrowheads="1"/>
            </p:cNvSpPr>
            <p:nvPr/>
          </p:nvSpPr>
          <p:spPr bwMode="auto">
            <a:xfrm>
              <a:off x="3613150" y="2555875"/>
              <a:ext cx="23813" cy="3190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2" name="Rectangle 92"/>
            <p:cNvSpPr>
              <a:spLocks noChangeArrowheads="1"/>
            </p:cNvSpPr>
            <p:nvPr/>
          </p:nvSpPr>
          <p:spPr bwMode="auto">
            <a:xfrm>
              <a:off x="3724275" y="2555875"/>
              <a:ext cx="23813" cy="3270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3" name="Rectangle 93"/>
            <p:cNvSpPr>
              <a:spLocks noChangeArrowheads="1"/>
            </p:cNvSpPr>
            <p:nvPr/>
          </p:nvSpPr>
          <p:spPr bwMode="auto">
            <a:xfrm>
              <a:off x="3798888" y="2555875"/>
              <a:ext cx="23812" cy="3429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4" name="Rectangle 94"/>
            <p:cNvSpPr>
              <a:spLocks noChangeArrowheads="1"/>
            </p:cNvSpPr>
            <p:nvPr/>
          </p:nvSpPr>
          <p:spPr bwMode="auto">
            <a:xfrm>
              <a:off x="3835400" y="2555875"/>
              <a:ext cx="26988" cy="3460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5" name="Rectangle 95"/>
            <p:cNvSpPr>
              <a:spLocks noChangeArrowheads="1"/>
            </p:cNvSpPr>
            <p:nvPr/>
          </p:nvSpPr>
          <p:spPr bwMode="auto">
            <a:xfrm>
              <a:off x="3911600" y="2555875"/>
              <a:ext cx="23813" cy="3556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6" name="Rectangle 96"/>
            <p:cNvSpPr>
              <a:spLocks noChangeArrowheads="1"/>
            </p:cNvSpPr>
            <p:nvPr/>
          </p:nvSpPr>
          <p:spPr bwMode="auto">
            <a:xfrm>
              <a:off x="3946525" y="2555875"/>
              <a:ext cx="28575" cy="3556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7" name="Rectangle 97"/>
            <p:cNvSpPr>
              <a:spLocks noChangeArrowheads="1"/>
            </p:cNvSpPr>
            <p:nvPr/>
          </p:nvSpPr>
          <p:spPr bwMode="auto">
            <a:xfrm>
              <a:off x="4057650" y="2555875"/>
              <a:ext cx="28575" cy="3762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8" name="Rectangle 98"/>
            <p:cNvSpPr>
              <a:spLocks noChangeArrowheads="1"/>
            </p:cNvSpPr>
            <p:nvPr/>
          </p:nvSpPr>
          <p:spPr bwMode="auto">
            <a:xfrm>
              <a:off x="4097338" y="2555875"/>
              <a:ext cx="23812" cy="3794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89" name="Rectangle 99"/>
            <p:cNvSpPr>
              <a:spLocks noChangeArrowheads="1"/>
            </p:cNvSpPr>
            <p:nvPr/>
          </p:nvSpPr>
          <p:spPr bwMode="auto">
            <a:xfrm>
              <a:off x="4208463" y="2555875"/>
              <a:ext cx="28575" cy="3952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0" name="Rectangle 100"/>
            <p:cNvSpPr>
              <a:spLocks noChangeArrowheads="1"/>
            </p:cNvSpPr>
            <p:nvPr/>
          </p:nvSpPr>
          <p:spPr bwMode="auto">
            <a:xfrm>
              <a:off x="4248150" y="2555875"/>
              <a:ext cx="23813" cy="3952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1" name="Rectangle 101"/>
            <p:cNvSpPr>
              <a:spLocks noChangeArrowheads="1"/>
            </p:cNvSpPr>
            <p:nvPr/>
          </p:nvSpPr>
          <p:spPr bwMode="auto">
            <a:xfrm>
              <a:off x="4321175" y="2555875"/>
              <a:ext cx="26988" cy="4000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2" name="Rectangle 102"/>
            <p:cNvSpPr>
              <a:spLocks noChangeArrowheads="1"/>
            </p:cNvSpPr>
            <p:nvPr/>
          </p:nvSpPr>
          <p:spPr bwMode="auto">
            <a:xfrm>
              <a:off x="4395788" y="2555875"/>
              <a:ext cx="28575" cy="4175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3" name="Rectangle 103"/>
            <p:cNvSpPr>
              <a:spLocks noChangeArrowheads="1"/>
            </p:cNvSpPr>
            <p:nvPr/>
          </p:nvSpPr>
          <p:spPr bwMode="auto">
            <a:xfrm>
              <a:off x="4506913" y="2555875"/>
              <a:ext cx="28575" cy="4206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4" name="Rectangle 104"/>
            <p:cNvSpPr>
              <a:spLocks noChangeArrowheads="1"/>
            </p:cNvSpPr>
            <p:nvPr/>
          </p:nvSpPr>
          <p:spPr bwMode="auto">
            <a:xfrm>
              <a:off x="4546600" y="2555875"/>
              <a:ext cx="23813" cy="4206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5" name="Rectangle 105"/>
            <p:cNvSpPr>
              <a:spLocks noChangeArrowheads="1"/>
            </p:cNvSpPr>
            <p:nvPr/>
          </p:nvSpPr>
          <p:spPr bwMode="auto">
            <a:xfrm>
              <a:off x="4622800" y="2555875"/>
              <a:ext cx="23813" cy="4333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6" name="Rectangle 106"/>
            <p:cNvSpPr>
              <a:spLocks noChangeArrowheads="1"/>
            </p:cNvSpPr>
            <p:nvPr/>
          </p:nvSpPr>
          <p:spPr bwMode="auto">
            <a:xfrm>
              <a:off x="4659313" y="2555875"/>
              <a:ext cx="26987" cy="4381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7" name="Rectangle 107"/>
            <p:cNvSpPr>
              <a:spLocks noChangeArrowheads="1"/>
            </p:cNvSpPr>
            <p:nvPr/>
          </p:nvSpPr>
          <p:spPr bwMode="auto">
            <a:xfrm>
              <a:off x="4733925" y="2555875"/>
              <a:ext cx="23813" cy="4429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8" name="Rectangle 108"/>
            <p:cNvSpPr>
              <a:spLocks noChangeArrowheads="1"/>
            </p:cNvSpPr>
            <p:nvPr/>
          </p:nvSpPr>
          <p:spPr bwMode="auto">
            <a:xfrm>
              <a:off x="4770438" y="2555875"/>
              <a:ext cx="26987" cy="4540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199" name="Rectangle 109"/>
            <p:cNvSpPr>
              <a:spLocks noChangeArrowheads="1"/>
            </p:cNvSpPr>
            <p:nvPr/>
          </p:nvSpPr>
          <p:spPr bwMode="auto">
            <a:xfrm>
              <a:off x="4810125" y="2555875"/>
              <a:ext cx="23813" cy="4587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0" name="Rectangle 110"/>
            <p:cNvSpPr>
              <a:spLocks noChangeArrowheads="1"/>
            </p:cNvSpPr>
            <p:nvPr/>
          </p:nvSpPr>
          <p:spPr bwMode="auto">
            <a:xfrm>
              <a:off x="4845050" y="2555875"/>
              <a:ext cx="28575" cy="4619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1" name="Rectangle 111"/>
            <p:cNvSpPr>
              <a:spLocks noChangeArrowheads="1"/>
            </p:cNvSpPr>
            <p:nvPr/>
          </p:nvSpPr>
          <p:spPr bwMode="auto">
            <a:xfrm>
              <a:off x="4881563" y="2555875"/>
              <a:ext cx="26987" cy="4619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2" name="Rectangle 112"/>
            <p:cNvSpPr>
              <a:spLocks noChangeArrowheads="1"/>
            </p:cNvSpPr>
            <p:nvPr/>
          </p:nvSpPr>
          <p:spPr bwMode="auto">
            <a:xfrm>
              <a:off x="4921250" y="2555875"/>
              <a:ext cx="23813" cy="4667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3" name="Rectangle 113"/>
            <p:cNvSpPr>
              <a:spLocks noChangeArrowheads="1"/>
            </p:cNvSpPr>
            <p:nvPr/>
          </p:nvSpPr>
          <p:spPr bwMode="auto">
            <a:xfrm>
              <a:off x="4995863" y="2555875"/>
              <a:ext cx="23812" cy="4667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4" name="Rectangle 114"/>
            <p:cNvSpPr>
              <a:spLocks noChangeArrowheads="1"/>
            </p:cNvSpPr>
            <p:nvPr/>
          </p:nvSpPr>
          <p:spPr bwMode="auto">
            <a:xfrm>
              <a:off x="5032375" y="2555875"/>
              <a:ext cx="28575" cy="4762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5" name="Rectangle 115"/>
            <p:cNvSpPr>
              <a:spLocks noChangeArrowheads="1"/>
            </p:cNvSpPr>
            <p:nvPr/>
          </p:nvSpPr>
          <p:spPr bwMode="auto">
            <a:xfrm>
              <a:off x="5068888" y="2555875"/>
              <a:ext cx="26987" cy="4699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6" name="Rectangle 116"/>
            <p:cNvSpPr>
              <a:spLocks noChangeArrowheads="1"/>
            </p:cNvSpPr>
            <p:nvPr/>
          </p:nvSpPr>
          <p:spPr bwMode="auto">
            <a:xfrm>
              <a:off x="5108575" y="2555875"/>
              <a:ext cx="23813" cy="4762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7" name="Rectangle 117"/>
            <p:cNvSpPr>
              <a:spLocks noChangeArrowheads="1"/>
            </p:cNvSpPr>
            <p:nvPr/>
          </p:nvSpPr>
          <p:spPr bwMode="auto">
            <a:xfrm>
              <a:off x="5143500" y="2555875"/>
              <a:ext cx="28575" cy="4841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8" name="Rectangle 118"/>
            <p:cNvSpPr>
              <a:spLocks noChangeArrowheads="1"/>
            </p:cNvSpPr>
            <p:nvPr/>
          </p:nvSpPr>
          <p:spPr bwMode="auto">
            <a:xfrm>
              <a:off x="5183188" y="2555875"/>
              <a:ext cx="23812" cy="4841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09" name="Rectangle 119"/>
            <p:cNvSpPr>
              <a:spLocks noChangeArrowheads="1"/>
            </p:cNvSpPr>
            <p:nvPr/>
          </p:nvSpPr>
          <p:spPr bwMode="auto">
            <a:xfrm>
              <a:off x="5219700" y="2555875"/>
              <a:ext cx="26988" cy="4841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0" name="Rectangle 120"/>
            <p:cNvSpPr>
              <a:spLocks noChangeArrowheads="1"/>
            </p:cNvSpPr>
            <p:nvPr/>
          </p:nvSpPr>
          <p:spPr bwMode="auto">
            <a:xfrm>
              <a:off x="5254625" y="2555875"/>
              <a:ext cx="28575" cy="4873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1" name="Rectangle 121"/>
            <p:cNvSpPr>
              <a:spLocks noChangeArrowheads="1"/>
            </p:cNvSpPr>
            <p:nvPr/>
          </p:nvSpPr>
          <p:spPr bwMode="auto">
            <a:xfrm>
              <a:off x="5294313" y="2555875"/>
              <a:ext cx="23812" cy="4921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2" name="Rectangle 122"/>
            <p:cNvSpPr>
              <a:spLocks noChangeArrowheads="1"/>
            </p:cNvSpPr>
            <p:nvPr/>
          </p:nvSpPr>
          <p:spPr bwMode="auto">
            <a:xfrm>
              <a:off x="5405438" y="2555875"/>
              <a:ext cx="28575" cy="4953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3" name="Rectangle 123"/>
            <p:cNvSpPr>
              <a:spLocks noChangeArrowheads="1"/>
            </p:cNvSpPr>
            <p:nvPr/>
          </p:nvSpPr>
          <p:spPr bwMode="auto">
            <a:xfrm>
              <a:off x="5441950" y="2555875"/>
              <a:ext cx="28575" cy="5000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4" name="Rectangle 124"/>
            <p:cNvSpPr>
              <a:spLocks noChangeArrowheads="1"/>
            </p:cNvSpPr>
            <p:nvPr/>
          </p:nvSpPr>
          <p:spPr bwMode="auto">
            <a:xfrm>
              <a:off x="5481638" y="2555875"/>
              <a:ext cx="23812" cy="5032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5" name="Rectangle 125"/>
            <p:cNvSpPr>
              <a:spLocks noChangeArrowheads="1"/>
            </p:cNvSpPr>
            <p:nvPr/>
          </p:nvSpPr>
          <p:spPr bwMode="auto">
            <a:xfrm>
              <a:off x="5518150" y="2555875"/>
              <a:ext cx="26988" cy="5032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6" name="Rectangle 126"/>
            <p:cNvSpPr>
              <a:spLocks noChangeArrowheads="1"/>
            </p:cNvSpPr>
            <p:nvPr/>
          </p:nvSpPr>
          <p:spPr bwMode="auto">
            <a:xfrm>
              <a:off x="5592763" y="2555875"/>
              <a:ext cx="28575" cy="5127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7" name="Rectangle 127"/>
            <p:cNvSpPr>
              <a:spLocks noChangeArrowheads="1"/>
            </p:cNvSpPr>
            <p:nvPr/>
          </p:nvSpPr>
          <p:spPr bwMode="auto">
            <a:xfrm>
              <a:off x="5629275" y="2555875"/>
              <a:ext cx="26988" cy="5127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8" name="Rectangle 128"/>
            <p:cNvSpPr>
              <a:spLocks noChangeArrowheads="1"/>
            </p:cNvSpPr>
            <p:nvPr/>
          </p:nvSpPr>
          <p:spPr bwMode="auto">
            <a:xfrm>
              <a:off x="5668963" y="2555875"/>
              <a:ext cx="23812" cy="5127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19" name="Rectangle 129"/>
            <p:cNvSpPr>
              <a:spLocks noChangeArrowheads="1"/>
            </p:cNvSpPr>
            <p:nvPr/>
          </p:nvSpPr>
          <p:spPr bwMode="auto">
            <a:xfrm>
              <a:off x="5703888" y="2555875"/>
              <a:ext cx="28575" cy="5127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0" name="Rectangle 130"/>
            <p:cNvSpPr>
              <a:spLocks noChangeArrowheads="1"/>
            </p:cNvSpPr>
            <p:nvPr/>
          </p:nvSpPr>
          <p:spPr bwMode="auto">
            <a:xfrm>
              <a:off x="5743575" y="2555875"/>
              <a:ext cx="23813" cy="5175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1" name="Rectangle 131"/>
            <p:cNvSpPr>
              <a:spLocks noChangeArrowheads="1"/>
            </p:cNvSpPr>
            <p:nvPr/>
          </p:nvSpPr>
          <p:spPr bwMode="auto">
            <a:xfrm>
              <a:off x="5816600" y="2555875"/>
              <a:ext cx="26988" cy="5286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2" name="Rectangle 132"/>
            <p:cNvSpPr>
              <a:spLocks noChangeArrowheads="1"/>
            </p:cNvSpPr>
            <p:nvPr/>
          </p:nvSpPr>
          <p:spPr bwMode="auto">
            <a:xfrm>
              <a:off x="5856288" y="2555875"/>
              <a:ext cx="23812" cy="5365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3" name="Rectangle 133"/>
            <p:cNvSpPr>
              <a:spLocks noChangeArrowheads="1"/>
            </p:cNvSpPr>
            <p:nvPr/>
          </p:nvSpPr>
          <p:spPr bwMode="auto">
            <a:xfrm>
              <a:off x="5891213" y="2555875"/>
              <a:ext cx="28575" cy="5413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4" name="Rectangle 134"/>
            <p:cNvSpPr>
              <a:spLocks noChangeArrowheads="1"/>
            </p:cNvSpPr>
            <p:nvPr/>
          </p:nvSpPr>
          <p:spPr bwMode="auto">
            <a:xfrm>
              <a:off x="5930900" y="2555875"/>
              <a:ext cx="23813" cy="5445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5" name="Rectangle 135"/>
            <p:cNvSpPr>
              <a:spLocks noChangeArrowheads="1"/>
            </p:cNvSpPr>
            <p:nvPr/>
          </p:nvSpPr>
          <p:spPr bwMode="auto">
            <a:xfrm>
              <a:off x="5967413" y="2555875"/>
              <a:ext cx="26987" cy="5445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6" name="Rectangle 136"/>
            <p:cNvSpPr>
              <a:spLocks noChangeArrowheads="1"/>
            </p:cNvSpPr>
            <p:nvPr/>
          </p:nvSpPr>
          <p:spPr bwMode="auto">
            <a:xfrm>
              <a:off x="6118225" y="2555875"/>
              <a:ext cx="23813" cy="5778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7" name="Rectangle 137"/>
            <p:cNvSpPr>
              <a:spLocks noChangeArrowheads="1"/>
            </p:cNvSpPr>
            <p:nvPr/>
          </p:nvSpPr>
          <p:spPr bwMode="auto">
            <a:xfrm>
              <a:off x="6153150" y="2555875"/>
              <a:ext cx="28575" cy="5778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8" name="Rectangle 138"/>
            <p:cNvSpPr>
              <a:spLocks noChangeArrowheads="1"/>
            </p:cNvSpPr>
            <p:nvPr/>
          </p:nvSpPr>
          <p:spPr bwMode="auto">
            <a:xfrm>
              <a:off x="6194425" y="2555875"/>
              <a:ext cx="23813" cy="5826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29" name="Rectangle 139"/>
            <p:cNvSpPr>
              <a:spLocks noChangeArrowheads="1"/>
            </p:cNvSpPr>
            <p:nvPr/>
          </p:nvSpPr>
          <p:spPr bwMode="auto">
            <a:xfrm>
              <a:off x="6229350" y="2555875"/>
              <a:ext cx="23813" cy="5826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0" name="Rectangle 140"/>
            <p:cNvSpPr>
              <a:spLocks noChangeArrowheads="1"/>
            </p:cNvSpPr>
            <p:nvPr/>
          </p:nvSpPr>
          <p:spPr bwMode="auto">
            <a:xfrm>
              <a:off x="6305550" y="2555875"/>
              <a:ext cx="23813" cy="5905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1" name="Rectangle 141"/>
            <p:cNvSpPr>
              <a:spLocks noChangeArrowheads="1"/>
            </p:cNvSpPr>
            <p:nvPr/>
          </p:nvSpPr>
          <p:spPr bwMode="auto">
            <a:xfrm>
              <a:off x="6380163" y="2555875"/>
              <a:ext cx="23812" cy="5953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2" name="Rectangle 142"/>
            <p:cNvSpPr>
              <a:spLocks noChangeArrowheads="1"/>
            </p:cNvSpPr>
            <p:nvPr/>
          </p:nvSpPr>
          <p:spPr bwMode="auto">
            <a:xfrm>
              <a:off x="6451600" y="2555875"/>
              <a:ext cx="28575" cy="6064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3" name="Rectangle 143"/>
            <p:cNvSpPr>
              <a:spLocks noChangeArrowheads="1"/>
            </p:cNvSpPr>
            <p:nvPr/>
          </p:nvSpPr>
          <p:spPr bwMode="auto">
            <a:xfrm>
              <a:off x="6527800" y="2555875"/>
              <a:ext cx="26988" cy="6191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4" name="Rectangle 144"/>
            <p:cNvSpPr>
              <a:spLocks noChangeArrowheads="1"/>
            </p:cNvSpPr>
            <p:nvPr/>
          </p:nvSpPr>
          <p:spPr bwMode="auto">
            <a:xfrm>
              <a:off x="6678613" y="2555875"/>
              <a:ext cx="23812" cy="6238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5" name="Rectangle 145"/>
            <p:cNvSpPr>
              <a:spLocks noChangeArrowheads="1"/>
            </p:cNvSpPr>
            <p:nvPr/>
          </p:nvSpPr>
          <p:spPr bwMode="auto">
            <a:xfrm>
              <a:off x="6715125" y="2555875"/>
              <a:ext cx="26988" cy="6238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6" name="Rectangle 146"/>
            <p:cNvSpPr>
              <a:spLocks noChangeArrowheads="1"/>
            </p:cNvSpPr>
            <p:nvPr/>
          </p:nvSpPr>
          <p:spPr bwMode="auto">
            <a:xfrm>
              <a:off x="6754813" y="2555875"/>
              <a:ext cx="23812" cy="6270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7" name="Rectangle 147"/>
            <p:cNvSpPr>
              <a:spLocks noChangeArrowheads="1"/>
            </p:cNvSpPr>
            <p:nvPr/>
          </p:nvSpPr>
          <p:spPr bwMode="auto">
            <a:xfrm>
              <a:off x="6789738" y="2555875"/>
              <a:ext cx="28575" cy="6270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8" name="Rectangle 148"/>
            <p:cNvSpPr>
              <a:spLocks noChangeArrowheads="1"/>
            </p:cNvSpPr>
            <p:nvPr/>
          </p:nvSpPr>
          <p:spPr bwMode="auto">
            <a:xfrm>
              <a:off x="6826250" y="2555875"/>
              <a:ext cx="26988" cy="6318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39" name="Rectangle 149"/>
            <p:cNvSpPr>
              <a:spLocks noChangeArrowheads="1"/>
            </p:cNvSpPr>
            <p:nvPr/>
          </p:nvSpPr>
          <p:spPr bwMode="auto">
            <a:xfrm>
              <a:off x="6865938" y="2555875"/>
              <a:ext cx="23812" cy="6381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0" name="Rectangle 150"/>
            <p:cNvSpPr>
              <a:spLocks noChangeArrowheads="1"/>
            </p:cNvSpPr>
            <p:nvPr/>
          </p:nvSpPr>
          <p:spPr bwMode="auto">
            <a:xfrm>
              <a:off x="6900863" y="2555875"/>
              <a:ext cx="28575" cy="6445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1" name="Rectangle 151"/>
            <p:cNvSpPr>
              <a:spLocks noChangeArrowheads="1"/>
            </p:cNvSpPr>
            <p:nvPr/>
          </p:nvSpPr>
          <p:spPr bwMode="auto">
            <a:xfrm>
              <a:off x="6977063" y="2555875"/>
              <a:ext cx="28575" cy="6540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2" name="Rectangle 152"/>
            <p:cNvSpPr>
              <a:spLocks noChangeArrowheads="1"/>
            </p:cNvSpPr>
            <p:nvPr/>
          </p:nvSpPr>
          <p:spPr bwMode="auto">
            <a:xfrm>
              <a:off x="7013575" y="2555875"/>
              <a:ext cx="26988" cy="6651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3" name="Rectangle 153"/>
            <p:cNvSpPr>
              <a:spLocks noChangeArrowheads="1"/>
            </p:cNvSpPr>
            <p:nvPr/>
          </p:nvSpPr>
          <p:spPr bwMode="auto">
            <a:xfrm>
              <a:off x="7053263" y="2555875"/>
              <a:ext cx="23812" cy="6873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4" name="Rectangle 154"/>
            <p:cNvSpPr>
              <a:spLocks noChangeArrowheads="1"/>
            </p:cNvSpPr>
            <p:nvPr/>
          </p:nvSpPr>
          <p:spPr bwMode="auto">
            <a:xfrm>
              <a:off x="7088188" y="2555875"/>
              <a:ext cx="28575" cy="6873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5" name="Rectangle 155"/>
            <p:cNvSpPr>
              <a:spLocks noChangeArrowheads="1"/>
            </p:cNvSpPr>
            <p:nvPr/>
          </p:nvSpPr>
          <p:spPr bwMode="auto">
            <a:xfrm>
              <a:off x="7127875" y="2555875"/>
              <a:ext cx="23813" cy="6873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6" name="Rectangle 156"/>
            <p:cNvSpPr>
              <a:spLocks noChangeArrowheads="1"/>
            </p:cNvSpPr>
            <p:nvPr/>
          </p:nvSpPr>
          <p:spPr bwMode="auto">
            <a:xfrm>
              <a:off x="7164388" y="2555875"/>
              <a:ext cx="26987" cy="6873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7" name="Rectangle 157"/>
            <p:cNvSpPr>
              <a:spLocks noChangeArrowheads="1"/>
            </p:cNvSpPr>
            <p:nvPr/>
          </p:nvSpPr>
          <p:spPr bwMode="auto">
            <a:xfrm>
              <a:off x="7199313" y="2555875"/>
              <a:ext cx="28575" cy="6873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8" name="Rectangle 158"/>
            <p:cNvSpPr>
              <a:spLocks noChangeArrowheads="1"/>
            </p:cNvSpPr>
            <p:nvPr/>
          </p:nvSpPr>
          <p:spPr bwMode="auto">
            <a:xfrm>
              <a:off x="7239000" y="2555875"/>
              <a:ext cx="23813" cy="6905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49" name="Rectangle 159"/>
            <p:cNvSpPr>
              <a:spLocks noChangeArrowheads="1"/>
            </p:cNvSpPr>
            <p:nvPr/>
          </p:nvSpPr>
          <p:spPr bwMode="auto">
            <a:xfrm>
              <a:off x="7275513" y="2555875"/>
              <a:ext cx="26987" cy="7032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0" name="Rectangle 160"/>
            <p:cNvSpPr>
              <a:spLocks noChangeArrowheads="1"/>
            </p:cNvSpPr>
            <p:nvPr/>
          </p:nvSpPr>
          <p:spPr bwMode="auto">
            <a:xfrm>
              <a:off x="7315200" y="2555875"/>
              <a:ext cx="23813" cy="7032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1" name="Rectangle 161"/>
            <p:cNvSpPr>
              <a:spLocks noChangeArrowheads="1"/>
            </p:cNvSpPr>
            <p:nvPr/>
          </p:nvSpPr>
          <p:spPr bwMode="auto">
            <a:xfrm>
              <a:off x="7351713" y="2555875"/>
              <a:ext cx="26987" cy="7112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2" name="Rectangle 162"/>
            <p:cNvSpPr>
              <a:spLocks noChangeArrowheads="1"/>
            </p:cNvSpPr>
            <p:nvPr/>
          </p:nvSpPr>
          <p:spPr bwMode="auto">
            <a:xfrm>
              <a:off x="7426325" y="2555875"/>
              <a:ext cx="23813" cy="7191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3" name="Rectangle 163"/>
            <p:cNvSpPr>
              <a:spLocks noChangeArrowheads="1"/>
            </p:cNvSpPr>
            <p:nvPr/>
          </p:nvSpPr>
          <p:spPr bwMode="auto">
            <a:xfrm>
              <a:off x="7462838" y="2555875"/>
              <a:ext cx="26987" cy="7191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4" name="Rectangle 164"/>
            <p:cNvSpPr>
              <a:spLocks noChangeArrowheads="1"/>
            </p:cNvSpPr>
            <p:nvPr/>
          </p:nvSpPr>
          <p:spPr bwMode="auto">
            <a:xfrm>
              <a:off x="7537450" y="2555875"/>
              <a:ext cx="28575" cy="7239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5" name="Rectangle 165"/>
            <p:cNvSpPr>
              <a:spLocks noChangeArrowheads="1"/>
            </p:cNvSpPr>
            <p:nvPr/>
          </p:nvSpPr>
          <p:spPr bwMode="auto">
            <a:xfrm>
              <a:off x="7573963" y="2555875"/>
              <a:ext cx="26987" cy="73183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6" name="Rectangle 166"/>
            <p:cNvSpPr>
              <a:spLocks noChangeArrowheads="1"/>
            </p:cNvSpPr>
            <p:nvPr/>
          </p:nvSpPr>
          <p:spPr bwMode="auto">
            <a:xfrm>
              <a:off x="7648575" y="2555875"/>
              <a:ext cx="28575" cy="7524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7" name="Rectangle 167"/>
            <p:cNvSpPr>
              <a:spLocks noChangeArrowheads="1"/>
            </p:cNvSpPr>
            <p:nvPr/>
          </p:nvSpPr>
          <p:spPr bwMode="auto">
            <a:xfrm>
              <a:off x="7688263" y="2555875"/>
              <a:ext cx="25400" cy="7620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8" name="Rectangle 168"/>
            <p:cNvSpPr>
              <a:spLocks noChangeArrowheads="1"/>
            </p:cNvSpPr>
            <p:nvPr/>
          </p:nvSpPr>
          <p:spPr bwMode="auto">
            <a:xfrm>
              <a:off x="7724775" y="2555875"/>
              <a:ext cx="28575" cy="7635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59" name="Rectangle 169"/>
            <p:cNvSpPr>
              <a:spLocks noChangeArrowheads="1"/>
            </p:cNvSpPr>
            <p:nvPr/>
          </p:nvSpPr>
          <p:spPr bwMode="auto">
            <a:xfrm>
              <a:off x="7764463" y="2555875"/>
              <a:ext cx="23812" cy="7635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0" name="Rectangle 170"/>
            <p:cNvSpPr>
              <a:spLocks noChangeArrowheads="1"/>
            </p:cNvSpPr>
            <p:nvPr/>
          </p:nvSpPr>
          <p:spPr bwMode="auto">
            <a:xfrm>
              <a:off x="7800975" y="2555875"/>
              <a:ext cx="23813" cy="7731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1" name="Rectangle 171"/>
            <p:cNvSpPr>
              <a:spLocks noChangeArrowheads="1"/>
            </p:cNvSpPr>
            <p:nvPr/>
          </p:nvSpPr>
          <p:spPr bwMode="auto">
            <a:xfrm>
              <a:off x="7835900" y="2555875"/>
              <a:ext cx="28575" cy="7731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2" name="Rectangle 172"/>
            <p:cNvSpPr>
              <a:spLocks noChangeArrowheads="1"/>
            </p:cNvSpPr>
            <p:nvPr/>
          </p:nvSpPr>
          <p:spPr bwMode="auto">
            <a:xfrm>
              <a:off x="7912100" y="2555875"/>
              <a:ext cx="26988" cy="7778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3" name="Rectangle 173"/>
            <p:cNvSpPr>
              <a:spLocks noChangeArrowheads="1"/>
            </p:cNvSpPr>
            <p:nvPr/>
          </p:nvSpPr>
          <p:spPr bwMode="auto">
            <a:xfrm>
              <a:off x="7951788" y="2555875"/>
              <a:ext cx="23812" cy="8064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4" name="Rectangle 174"/>
            <p:cNvSpPr>
              <a:spLocks noChangeArrowheads="1"/>
            </p:cNvSpPr>
            <p:nvPr/>
          </p:nvSpPr>
          <p:spPr bwMode="auto">
            <a:xfrm>
              <a:off x="7986713" y="2555875"/>
              <a:ext cx="23812" cy="8112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5" name="Rectangle 175"/>
            <p:cNvSpPr>
              <a:spLocks noChangeArrowheads="1"/>
            </p:cNvSpPr>
            <p:nvPr/>
          </p:nvSpPr>
          <p:spPr bwMode="auto">
            <a:xfrm>
              <a:off x="8023225" y="2555875"/>
              <a:ext cx="26988" cy="8112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6" name="Rectangle 176"/>
            <p:cNvSpPr>
              <a:spLocks noChangeArrowheads="1"/>
            </p:cNvSpPr>
            <p:nvPr/>
          </p:nvSpPr>
          <p:spPr bwMode="auto">
            <a:xfrm>
              <a:off x="8062913" y="2555875"/>
              <a:ext cx="23812" cy="81121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7" name="Rectangle 177"/>
            <p:cNvSpPr>
              <a:spLocks noChangeArrowheads="1"/>
            </p:cNvSpPr>
            <p:nvPr/>
          </p:nvSpPr>
          <p:spPr bwMode="auto">
            <a:xfrm>
              <a:off x="8099425" y="2555875"/>
              <a:ext cx="26988" cy="8350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8" name="Rectangle 178"/>
            <p:cNvSpPr>
              <a:spLocks noChangeArrowheads="1"/>
            </p:cNvSpPr>
            <p:nvPr/>
          </p:nvSpPr>
          <p:spPr bwMode="auto">
            <a:xfrm>
              <a:off x="8139113" y="2555875"/>
              <a:ext cx="23812" cy="8382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69" name="Rectangle 179"/>
            <p:cNvSpPr>
              <a:spLocks noChangeArrowheads="1"/>
            </p:cNvSpPr>
            <p:nvPr/>
          </p:nvSpPr>
          <p:spPr bwMode="auto">
            <a:xfrm>
              <a:off x="8174038" y="2555875"/>
              <a:ext cx="28575" cy="9017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70" name="Rectangle 180"/>
            <p:cNvSpPr>
              <a:spLocks noChangeArrowheads="1"/>
            </p:cNvSpPr>
            <p:nvPr/>
          </p:nvSpPr>
          <p:spPr bwMode="auto">
            <a:xfrm>
              <a:off x="8285163" y="2555875"/>
              <a:ext cx="28575" cy="94297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71" name="Rectangle 181"/>
            <p:cNvSpPr>
              <a:spLocks noChangeArrowheads="1"/>
            </p:cNvSpPr>
            <p:nvPr/>
          </p:nvSpPr>
          <p:spPr bwMode="auto">
            <a:xfrm>
              <a:off x="8361363" y="2555875"/>
              <a:ext cx="26987" cy="969963"/>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72" name="Rectangle 182"/>
            <p:cNvSpPr>
              <a:spLocks noChangeArrowheads="1"/>
            </p:cNvSpPr>
            <p:nvPr/>
          </p:nvSpPr>
          <p:spPr bwMode="auto">
            <a:xfrm>
              <a:off x="8396288" y="2555875"/>
              <a:ext cx="28575" cy="98425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73" name="Rectangle 183"/>
            <p:cNvSpPr>
              <a:spLocks noChangeArrowheads="1"/>
            </p:cNvSpPr>
            <p:nvPr/>
          </p:nvSpPr>
          <p:spPr bwMode="auto">
            <a:xfrm>
              <a:off x="8435975" y="2555875"/>
              <a:ext cx="23813" cy="987425"/>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74" name="Rectangle 184"/>
            <p:cNvSpPr>
              <a:spLocks noChangeArrowheads="1"/>
            </p:cNvSpPr>
            <p:nvPr/>
          </p:nvSpPr>
          <p:spPr bwMode="auto">
            <a:xfrm>
              <a:off x="8512175" y="2555875"/>
              <a:ext cx="23813" cy="10922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75" name="Rectangle 185"/>
            <p:cNvSpPr>
              <a:spLocks noChangeArrowheads="1"/>
            </p:cNvSpPr>
            <p:nvPr/>
          </p:nvSpPr>
          <p:spPr bwMode="auto">
            <a:xfrm>
              <a:off x="8548688" y="2555875"/>
              <a:ext cx="26987" cy="10922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76" name="Rectangle 186"/>
            <p:cNvSpPr>
              <a:spLocks noChangeArrowheads="1"/>
            </p:cNvSpPr>
            <p:nvPr/>
          </p:nvSpPr>
          <p:spPr bwMode="auto">
            <a:xfrm>
              <a:off x="8734425" y="2555875"/>
              <a:ext cx="28575" cy="10922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77" name="Rectangle 187"/>
            <p:cNvSpPr>
              <a:spLocks noChangeArrowheads="1"/>
            </p:cNvSpPr>
            <p:nvPr/>
          </p:nvSpPr>
          <p:spPr bwMode="auto">
            <a:xfrm>
              <a:off x="8770938" y="2555875"/>
              <a:ext cx="26987" cy="1092200"/>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grpSp>
      <p:sp>
        <p:nvSpPr>
          <p:cNvPr id="278" name="Rectangle 7"/>
          <p:cNvSpPr>
            <a:spLocks noChangeArrowheads="1"/>
          </p:cNvSpPr>
          <p:nvPr>
            <p:custDataLst>
              <p:tags r:id="rId1"/>
            </p:custDataLst>
          </p:nvPr>
        </p:nvSpPr>
        <p:spPr bwMode="auto">
          <a:xfrm rot="16200000">
            <a:off x="1420019" y="1737519"/>
            <a:ext cx="261938" cy="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lIns="0" tIns="0" rIns="0" bIns="0">
            <a:spAutoFit/>
          </a:bodyPr>
          <a:lstStyle/>
          <a:p>
            <a:pPr defTabSz="457200"/>
            <a:endParaRPr lang="en-US" sz="1700">
              <a:solidFill>
                <a:schemeClr val="bg1"/>
              </a:solidFill>
              <a:latin typeface="Arial" charset="0"/>
              <a:cs typeface="Arial" charset="0"/>
            </a:endParaRPr>
          </a:p>
        </p:txBody>
      </p:sp>
      <p:sp>
        <p:nvSpPr>
          <p:cNvPr id="279" name="Rectangle 6"/>
          <p:cNvSpPr>
            <a:spLocks noChangeArrowheads="1"/>
          </p:cNvSpPr>
          <p:nvPr/>
        </p:nvSpPr>
        <p:spPr bwMode="auto">
          <a:xfrm rot="16200000">
            <a:off x="-319852" y="1767653"/>
            <a:ext cx="2727325" cy="13256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0000" tIns="46800" rIns="90000" bIns="46800">
            <a:spAutoFit/>
          </a:bodyPr>
          <a:lstStyle/>
          <a:p>
            <a:pPr algn="ctr"/>
            <a:r>
              <a:rPr lang="en-US" sz="2000" b="1" dirty="0">
                <a:solidFill>
                  <a:schemeClr val="bg1"/>
                </a:solidFill>
                <a:latin typeface="Arial" charset="0"/>
                <a:ea typeface="ヒラギノ角ゴ Pro W3" charset="0"/>
              </a:rPr>
              <a:t>Percent Change From Baseline in Sum of Tumor Diameters</a:t>
            </a:r>
          </a:p>
        </p:txBody>
      </p:sp>
      <p:sp>
        <p:nvSpPr>
          <p:cNvPr id="280" name="Rectangle 29"/>
          <p:cNvSpPr>
            <a:spLocks noChangeArrowheads="1"/>
          </p:cNvSpPr>
          <p:nvPr/>
        </p:nvSpPr>
        <p:spPr bwMode="auto">
          <a:xfrm>
            <a:off x="1408113" y="1412875"/>
            <a:ext cx="885825" cy="355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0000" tIns="46800" rIns="90000" bIns="46800">
            <a:spAutoFit/>
          </a:bodyPr>
          <a:lstStyle/>
          <a:p>
            <a:pPr algn="r"/>
            <a:r>
              <a:rPr lang="en-US" sz="1700" b="1">
                <a:solidFill>
                  <a:schemeClr val="bg1"/>
                </a:solidFill>
                <a:latin typeface="Arial" charset="0"/>
                <a:ea typeface="ヒラギノ角ゴ Pro W3" charset="0"/>
              </a:rPr>
              <a:t>&gt;100</a:t>
            </a:r>
          </a:p>
        </p:txBody>
      </p:sp>
      <p:sp>
        <p:nvSpPr>
          <p:cNvPr id="281" name="Rectangle 31"/>
          <p:cNvSpPr>
            <a:spLocks noChangeArrowheads="1"/>
          </p:cNvSpPr>
          <p:nvPr/>
        </p:nvSpPr>
        <p:spPr bwMode="auto">
          <a:xfrm>
            <a:off x="1724025" y="1841500"/>
            <a:ext cx="569913" cy="355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0000" tIns="46800" rIns="90000" bIns="46800">
            <a:spAutoFit/>
          </a:bodyPr>
          <a:lstStyle/>
          <a:p>
            <a:pPr algn="r"/>
            <a:r>
              <a:rPr lang="en-US" sz="1700" b="1">
                <a:solidFill>
                  <a:schemeClr val="bg1"/>
                </a:solidFill>
                <a:latin typeface="Arial" charset="0"/>
                <a:ea typeface="ヒラギノ角ゴ Pro W3" charset="0"/>
              </a:rPr>
              <a:t>50</a:t>
            </a:r>
          </a:p>
        </p:txBody>
      </p:sp>
      <p:sp>
        <p:nvSpPr>
          <p:cNvPr id="282" name="Rectangle 33"/>
          <p:cNvSpPr>
            <a:spLocks noChangeArrowheads="1"/>
          </p:cNvSpPr>
          <p:nvPr/>
        </p:nvSpPr>
        <p:spPr bwMode="auto">
          <a:xfrm>
            <a:off x="1873250" y="2293938"/>
            <a:ext cx="420688" cy="355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0000" tIns="46800" rIns="90000" bIns="46800">
            <a:spAutoFit/>
          </a:bodyPr>
          <a:lstStyle/>
          <a:p>
            <a:pPr algn="r"/>
            <a:r>
              <a:rPr lang="en-US" sz="1700" b="1">
                <a:solidFill>
                  <a:schemeClr val="bg1"/>
                </a:solidFill>
                <a:latin typeface="Arial" charset="0"/>
                <a:ea typeface="ヒラギノ角ゴ Pro W3" charset="0"/>
              </a:rPr>
              <a:t>0</a:t>
            </a:r>
          </a:p>
        </p:txBody>
      </p:sp>
      <p:sp>
        <p:nvSpPr>
          <p:cNvPr id="283" name="Rectangle 35"/>
          <p:cNvSpPr>
            <a:spLocks noChangeArrowheads="1"/>
          </p:cNvSpPr>
          <p:nvPr/>
        </p:nvSpPr>
        <p:spPr bwMode="auto">
          <a:xfrm>
            <a:off x="1636713" y="2732088"/>
            <a:ext cx="657225" cy="355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0000" tIns="46800" rIns="90000" bIns="46800">
            <a:spAutoFit/>
          </a:bodyPr>
          <a:lstStyle/>
          <a:p>
            <a:pPr algn="r"/>
            <a:r>
              <a:rPr lang="en-US" sz="1700" b="1">
                <a:solidFill>
                  <a:schemeClr val="bg1"/>
                </a:solidFill>
                <a:latin typeface="Arial" charset="0"/>
                <a:ea typeface="ヒラギノ角ゴ Pro W3" charset="0"/>
              </a:rPr>
              <a:t>-50</a:t>
            </a:r>
          </a:p>
        </p:txBody>
      </p:sp>
      <p:sp>
        <p:nvSpPr>
          <p:cNvPr id="284" name="Rectangle 37"/>
          <p:cNvSpPr>
            <a:spLocks noChangeArrowheads="1"/>
          </p:cNvSpPr>
          <p:nvPr/>
        </p:nvSpPr>
        <p:spPr bwMode="auto">
          <a:xfrm>
            <a:off x="1536700" y="3168650"/>
            <a:ext cx="757238" cy="355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0000" tIns="46800" rIns="90000" bIns="46800">
            <a:spAutoFit/>
          </a:bodyPr>
          <a:lstStyle/>
          <a:p>
            <a:pPr algn="r"/>
            <a:r>
              <a:rPr lang="en-US" sz="1700" b="1">
                <a:solidFill>
                  <a:schemeClr val="bg1"/>
                </a:solidFill>
                <a:latin typeface="Arial" charset="0"/>
                <a:ea typeface="ヒラギノ角ゴ Pro W3" charset="0"/>
              </a:rPr>
              <a:t>-100</a:t>
            </a:r>
          </a:p>
        </p:txBody>
      </p:sp>
      <p:sp>
        <p:nvSpPr>
          <p:cNvPr id="285" name="Rectangle 40"/>
          <p:cNvSpPr>
            <a:spLocks noChangeArrowheads="1"/>
          </p:cNvSpPr>
          <p:nvPr/>
        </p:nvSpPr>
        <p:spPr bwMode="auto">
          <a:xfrm>
            <a:off x="2362200" y="1570038"/>
            <a:ext cx="23813" cy="831850"/>
          </a:xfrm>
          <a:prstGeom prst="rect">
            <a:avLst/>
          </a:prstGeom>
          <a:solidFill>
            <a:srgbClr val="FFFF66"/>
          </a:solidFill>
          <a:ln w="9525">
            <a:solidFill>
              <a:schemeClr val="bg1"/>
            </a:solidFill>
            <a:miter lim="800000"/>
            <a:headEnd/>
            <a:tailEnd/>
          </a:ln>
        </p:spPr>
        <p:txBody>
          <a:bodyPr/>
          <a:lstStyle/>
          <a:p>
            <a:pPr defTabSz="457200"/>
            <a:endParaRPr lang="en-US" sz="1700" b="1">
              <a:solidFill>
                <a:schemeClr val="bg1"/>
              </a:solidFill>
              <a:latin typeface="Arial" charset="0"/>
              <a:ea typeface="ヒラギノ角ゴ Pro W3" charset="0"/>
            </a:endParaRPr>
          </a:p>
        </p:txBody>
      </p:sp>
      <p:sp>
        <p:nvSpPr>
          <p:cNvPr id="286" name="Rectangle 41"/>
          <p:cNvSpPr>
            <a:spLocks noChangeArrowheads="1"/>
          </p:cNvSpPr>
          <p:nvPr/>
        </p:nvSpPr>
        <p:spPr bwMode="auto">
          <a:xfrm>
            <a:off x="2452688" y="1992313"/>
            <a:ext cx="23812" cy="409575"/>
          </a:xfrm>
          <a:prstGeom prst="rect">
            <a:avLst/>
          </a:prstGeom>
          <a:solidFill>
            <a:srgbClr val="FFFF66"/>
          </a:solidFill>
          <a:ln w="9525">
            <a:solidFill>
              <a:schemeClr val="bg1"/>
            </a:solidFill>
            <a:miter lim="800000"/>
            <a:headEnd/>
            <a:tailEnd/>
          </a:ln>
        </p:spPr>
        <p:txBody>
          <a:bodyPr/>
          <a:lstStyle/>
          <a:p>
            <a:pPr defTabSz="457200"/>
            <a:endParaRPr lang="en-US" sz="1700" b="1">
              <a:solidFill>
                <a:schemeClr val="bg1"/>
              </a:solidFill>
              <a:latin typeface="Arial" charset="0"/>
              <a:ea typeface="ヒラギノ角ゴ Pro W3" charset="0"/>
            </a:endParaRPr>
          </a:p>
        </p:txBody>
      </p:sp>
      <p:sp>
        <p:nvSpPr>
          <p:cNvPr id="287" name="Rectangle 45"/>
          <p:cNvSpPr>
            <a:spLocks noChangeArrowheads="1"/>
          </p:cNvSpPr>
          <p:nvPr/>
        </p:nvSpPr>
        <p:spPr bwMode="auto">
          <a:xfrm>
            <a:off x="2547938" y="2238375"/>
            <a:ext cx="19050" cy="163513"/>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700" b="1">
              <a:solidFill>
                <a:schemeClr val="bg1"/>
              </a:solidFill>
              <a:latin typeface="Arial" charset="0"/>
              <a:ea typeface="ヒラギノ角ゴ Pro W3" charset="0"/>
            </a:endParaRPr>
          </a:p>
        </p:txBody>
      </p:sp>
      <p:sp>
        <p:nvSpPr>
          <p:cNvPr id="288" name="Rectangle 46"/>
          <p:cNvSpPr>
            <a:spLocks noChangeArrowheads="1"/>
          </p:cNvSpPr>
          <p:nvPr/>
        </p:nvSpPr>
        <p:spPr bwMode="auto">
          <a:xfrm>
            <a:off x="2638425" y="2363788"/>
            <a:ext cx="19050" cy="381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700" b="1">
              <a:solidFill>
                <a:schemeClr val="bg1"/>
              </a:solidFill>
              <a:latin typeface="Arial" charset="0"/>
              <a:ea typeface="ヒラギノ角ゴ Pro W3" charset="0"/>
            </a:endParaRPr>
          </a:p>
        </p:txBody>
      </p:sp>
      <p:sp>
        <p:nvSpPr>
          <p:cNvPr id="289" name="Rectangle 48"/>
          <p:cNvSpPr>
            <a:spLocks noChangeArrowheads="1"/>
          </p:cNvSpPr>
          <p:nvPr/>
        </p:nvSpPr>
        <p:spPr bwMode="auto">
          <a:xfrm>
            <a:off x="2668588" y="2401888"/>
            <a:ext cx="20637" cy="3333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700" b="1">
              <a:solidFill>
                <a:schemeClr val="bg1"/>
              </a:solidFill>
              <a:latin typeface="Arial" charset="0"/>
              <a:ea typeface="ヒラギノ角ゴ Pro W3" charset="0"/>
            </a:endParaRPr>
          </a:p>
        </p:txBody>
      </p:sp>
      <p:sp>
        <p:nvSpPr>
          <p:cNvPr id="290" name="Rectangle 49"/>
          <p:cNvSpPr>
            <a:spLocks noChangeArrowheads="1"/>
          </p:cNvSpPr>
          <p:nvPr/>
        </p:nvSpPr>
        <p:spPr bwMode="auto">
          <a:xfrm>
            <a:off x="2700338" y="2401888"/>
            <a:ext cx="19050" cy="4603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91" name="Rectangle 50"/>
          <p:cNvSpPr>
            <a:spLocks noChangeArrowheads="1"/>
          </p:cNvSpPr>
          <p:nvPr/>
        </p:nvSpPr>
        <p:spPr bwMode="auto">
          <a:xfrm>
            <a:off x="2759075" y="2401888"/>
            <a:ext cx="20638" cy="635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92" name="Rectangle 51"/>
          <p:cNvSpPr>
            <a:spLocks noChangeArrowheads="1"/>
          </p:cNvSpPr>
          <p:nvPr/>
        </p:nvSpPr>
        <p:spPr bwMode="auto">
          <a:xfrm>
            <a:off x="3033713" y="2401888"/>
            <a:ext cx="22225" cy="9048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93" name="Rectangle 52"/>
          <p:cNvSpPr>
            <a:spLocks noChangeArrowheads="1"/>
          </p:cNvSpPr>
          <p:nvPr/>
        </p:nvSpPr>
        <p:spPr bwMode="auto">
          <a:xfrm>
            <a:off x="3155950" y="2401888"/>
            <a:ext cx="20638" cy="10953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94" name="Rectangle 53"/>
          <p:cNvSpPr>
            <a:spLocks noChangeArrowheads="1"/>
          </p:cNvSpPr>
          <p:nvPr/>
        </p:nvSpPr>
        <p:spPr bwMode="auto">
          <a:xfrm>
            <a:off x="4159250" y="2401888"/>
            <a:ext cx="23813" cy="23495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95" name="Rectangle 54"/>
          <p:cNvSpPr>
            <a:spLocks noChangeArrowheads="1"/>
          </p:cNvSpPr>
          <p:nvPr/>
        </p:nvSpPr>
        <p:spPr bwMode="auto">
          <a:xfrm>
            <a:off x="4953000" y="2401888"/>
            <a:ext cx="19050" cy="33972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96" name="Rectangle 55"/>
          <p:cNvSpPr>
            <a:spLocks noChangeArrowheads="1"/>
          </p:cNvSpPr>
          <p:nvPr/>
        </p:nvSpPr>
        <p:spPr bwMode="auto">
          <a:xfrm>
            <a:off x="5073650" y="2401888"/>
            <a:ext cx="22225" cy="34607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97" name="Rectangle 56"/>
          <p:cNvSpPr>
            <a:spLocks noChangeArrowheads="1"/>
          </p:cNvSpPr>
          <p:nvPr/>
        </p:nvSpPr>
        <p:spPr bwMode="auto">
          <a:xfrm>
            <a:off x="6718300" y="2401888"/>
            <a:ext cx="22225" cy="50323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98" name="Rectangle 57"/>
          <p:cNvSpPr>
            <a:spLocks noChangeArrowheads="1"/>
          </p:cNvSpPr>
          <p:nvPr/>
        </p:nvSpPr>
        <p:spPr bwMode="auto">
          <a:xfrm>
            <a:off x="6992938" y="2401888"/>
            <a:ext cx="20637" cy="53181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299" name="Rectangle 58"/>
          <p:cNvSpPr>
            <a:spLocks noChangeArrowheads="1"/>
          </p:cNvSpPr>
          <p:nvPr/>
        </p:nvSpPr>
        <p:spPr bwMode="auto">
          <a:xfrm>
            <a:off x="8239125" y="2401888"/>
            <a:ext cx="23813" cy="81597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0" name="Rectangle 188"/>
          <p:cNvSpPr>
            <a:spLocks noChangeArrowheads="1"/>
          </p:cNvSpPr>
          <p:nvPr/>
        </p:nvSpPr>
        <p:spPr bwMode="auto">
          <a:xfrm>
            <a:off x="2728913" y="2401888"/>
            <a:ext cx="22225" cy="635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1" name="Rectangle 189"/>
          <p:cNvSpPr>
            <a:spLocks noChangeArrowheads="1"/>
          </p:cNvSpPr>
          <p:nvPr/>
        </p:nvSpPr>
        <p:spPr bwMode="auto">
          <a:xfrm>
            <a:off x="2941638" y="2401888"/>
            <a:ext cx="20637" cy="8255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2" name="Rectangle 190"/>
          <p:cNvSpPr>
            <a:spLocks noChangeArrowheads="1"/>
          </p:cNvSpPr>
          <p:nvPr/>
        </p:nvSpPr>
        <p:spPr bwMode="auto">
          <a:xfrm>
            <a:off x="2971800" y="2401888"/>
            <a:ext cx="23813" cy="9048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3" name="Rectangle 191"/>
          <p:cNvSpPr>
            <a:spLocks noChangeArrowheads="1"/>
          </p:cNvSpPr>
          <p:nvPr/>
        </p:nvSpPr>
        <p:spPr bwMode="auto">
          <a:xfrm>
            <a:off x="3675063" y="2401888"/>
            <a:ext cx="19050" cy="18891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4" name="Rectangle 192"/>
          <p:cNvSpPr>
            <a:spLocks noChangeArrowheads="1"/>
          </p:cNvSpPr>
          <p:nvPr/>
        </p:nvSpPr>
        <p:spPr bwMode="auto">
          <a:xfrm>
            <a:off x="3703638" y="2401888"/>
            <a:ext cx="22225" cy="1905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5" name="Rectangle 193"/>
          <p:cNvSpPr>
            <a:spLocks noChangeArrowheads="1"/>
          </p:cNvSpPr>
          <p:nvPr/>
        </p:nvSpPr>
        <p:spPr bwMode="auto">
          <a:xfrm>
            <a:off x="3856038" y="2401888"/>
            <a:ext cx="22225" cy="2032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6" name="Rectangle 194"/>
          <p:cNvSpPr>
            <a:spLocks noChangeArrowheads="1"/>
          </p:cNvSpPr>
          <p:nvPr/>
        </p:nvSpPr>
        <p:spPr bwMode="auto">
          <a:xfrm>
            <a:off x="3917950" y="2401888"/>
            <a:ext cx="19050" cy="21113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7" name="Rectangle 195"/>
          <p:cNvSpPr>
            <a:spLocks noChangeArrowheads="1"/>
          </p:cNvSpPr>
          <p:nvPr/>
        </p:nvSpPr>
        <p:spPr bwMode="auto">
          <a:xfrm>
            <a:off x="3978275" y="2401888"/>
            <a:ext cx="19050" cy="22066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8" name="Rectangle 196"/>
          <p:cNvSpPr>
            <a:spLocks noChangeArrowheads="1"/>
          </p:cNvSpPr>
          <p:nvPr/>
        </p:nvSpPr>
        <p:spPr bwMode="auto">
          <a:xfrm>
            <a:off x="4189413" y="2401888"/>
            <a:ext cx="22225" cy="24606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09" name="Rectangle 197"/>
          <p:cNvSpPr>
            <a:spLocks noChangeArrowheads="1"/>
          </p:cNvSpPr>
          <p:nvPr/>
        </p:nvSpPr>
        <p:spPr bwMode="auto">
          <a:xfrm>
            <a:off x="4311650" y="2401888"/>
            <a:ext cx="23813" cy="26193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0" name="Rectangle 198"/>
          <p:cNvSpPr>
            <a:spLocks noChangeArrowheads="1"/>
          </p:cNvSpPr>
          <p:nvPr/>
        </p:nvSpPr>
        <p:spPr bwMode="auto">
          <a:xfrm>
            <a:off x="4341813" y="2401888"/>
            <a:ext cx="22225" cy="26193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1" name="Rectangle 199"/>
          <p:cNvSpPr>
            <a:spLocks noChangeArrowheads="1"/>
          </p:cNvSpPr>
          <p:nvPr/>
        </p:nvSpPr>
        <p:spPr bwMode="auto">
          <a:xfrm>
            <a:off x="4706938" y="2401888"/>
            <a:ext cx="22225" cy="31432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2" name="Rectangle 200"/>
          <p:cNvSpPr>
            <a:spLocks noChangeArrowheads="1"/>
          </p:cNvSpPr>
          <p:nvPr/>
        </p:nvSpPr>
        <p:spPr bwMode="auto">
          <a:xfrm>
            <a:off x="4830763" y="2401888"/>
            <a:ext cx="19050" cy="32226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3" name="Rectangle 201"/>
          <p:cNvSpPr>
            <a:spLocks noChangeArrowheads="1"/>
          </p:cNvSpPr>
          <p:nvPr/>
        </p:nvSpPr>
        <p:spPr bwMode="auto">
          <a:xfrm>
            <a:off x="4892675" y="2401888"/>
            <a:ext cx="19050" cy="32861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4" name="Rectangle 202"/>
          <p:cNvSpPr>
            <a:spLocks noChangeArrowheads="1"/>
          </p:cNvSpPr>
          <p:nvPr/>
        </p:nvSpPr>
        <p:spPr bwMode="auto">
          <a:xfrm>
            <a:off x="6232525" y="2401888"/>
            <a:ext cx="19050" cy="44291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5" name="Rectangle 203"/>
          <p:cNvSpPr>
            <a:spLocks noChangeArrowheads="1"/>
          </p:cNvSpPr>
          <p:nvPr/>
        </p:nvSpPr>
        <p:spPr bwMode="auto">
          <a:xfrm>
            <a:off x="7354888" y="2401888"/>
            <a:ext cx="23812" cy="58102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6" name="Rectangle 204"/>
          <p:cNvSpPr>
            <a:spLocks noChangeArrowheads="1"/>
          </p:cNvSpPr>
          <p:nvPr/>
        </p:nvSpPr>
        <p:spPr bwMode="auto">
          <a:xfrm>
            <a:off x="8058150" y="2401888"/>
            <a:ext cx="20638" cy="76358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7" name="Rectangle 205"/>
          <p:cNvSpPr>
            <a:spLocks noChangeArrowheads="1"/>
          </p:cNvSpPr>
          <p:nvPr/>
        </p:nvSpPr>
        <p:spPr bwMode="auto">
          <a:xfrm>
            <a:off x="8515350" y="2401888"/>
            <a:ext cx="19050" cy="8890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8" name="Rectangle 207"/>
          <p:cNvSpPr>
            <a:spLocks noChangeArrowheads="1"/>
          </p:cNvSpPr>
          <p:nvPr/>
        </p:nvSpPr>
        <p:spPr bwMode="auto">
          <a:xfrm>
            <a:off x="3003550" y="2401888"/>
            <a:ext cx="19050" cy="9048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19" name="Rectangle 208"/>
          <p:cNvSpPr>
            <a:spLocks noChangeArrowheads="1"/>
          </p:cNvSpPr>
          <p:nvPr/>
        </p:nvSpPr>
        <p:spPr bwMode="auto">
          <a:xfrm>
            <a:off x="3551238" y="2401888"/>
            <a:ext cx="19050" cy="18097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0" name="Rectangle 209"/>
          <p:cNvSpPr>
            <a:spLocks noChangeArrowheads="1"/>
          </p:cNvSpPr>
          <p:nvPr/>
        </p:nvSpPr>
        <p:spPr bwMode="auto">
          <a:xfrm>
            <a:off x="3579813" y="2401888"/>
            <a:ext cx="23812" cy="18097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1" name="Rectangle 210"/>
          <p:cNvSpPr>
            <a:spLocks noChangeArrowheads="1"/>
          </p:cNvSpPr>
          <p:nvPr/>
        </p:nvSpPr>
        <p:spPr bwMode="auto">
          <a:xfrm>
            <a:off x="3946525" y="2401888"/>
            <a:ext cx="22225" cy="21748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2" name="Rectangle 211"/>
          <p:cNvSpPr>
            <a:spLocks noChangeArrowheads="1"/>
          </p:cNvSpPr>
          <p:nvPr/>
        </p:nvSpPr>
        <p:spPr bwMode="auto">
          <a:xfrm>
            <a:off x="4068763" y="2401888"/>
            <a:ext cx="19050" cy="22383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3" name="Rectangle 212"/>
          <p:cNvSpPr>
            <a:spLocks noChangeArrowheads="1"/>
          </p:cNvSpPr>
          <p:nvPr/>
        </p:nvSpPr>
        <p:spPr bwMode="auto">
          <a:xfrm>
            <a:off x="4130675" y="2401888"/>
            <a:ext cx="19050" cy="23177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4" name="Rectangle 213"/>
          <p:cNvSpPr>
            <a:spLocks noChangeArrowheads="1"/>
          </p:cNvSpPr>
          <p:nvPr/>
        </p:nvSpPr>
        <p:spPr bwMode="auto">
          <a:xfrm>
            <a:off x="4402138" y="2401888"/>
            <a:ext cx="23812" cy="27305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5" name="Rectangle 214"/>
          <p:cNvSpPr>
            <a:spLocks noChangeArrowheads="1"/>
          </p:cNvSpPr>
          <p:nvPr/>
        </p:nvSpPr>
        <p:spPr bwMode="auto">
          <a:xfrm>
            <a:off x="4492625" y="2401888"/>
            <a:ext cx="23813" cy="28098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6" name="Rectangle 215"/>
          <p:cNvSpPr>
            <a:spLocks noChangeArrowheads="1"/>
          </p:cNvSpPr>
          <p:nvPr/>
        </p:nvSpPr>
        <p:spPr bwMode="auto">
          <a:xfrm>
            <a:off x="4587875" y="2401888"/>
            <a:ext cx="19050" cy="29368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7" name="Rectangle 216"/>
          <p:cNvSpPr>
            <a:spLocks noChangeArrowheads="1"/>
          </p:cNvSpPr>
          <p:nvPr/>
        </p:nvSpPr>
        <p:spPr bwMode="auto">
          <a:xfrm>
            <a:off x="4616450" y="2401888"/>
            <a:ext cx="22225" cy="29368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8" name="Rectangle 217"/>
          <p:cNvSpPr>
            <a:spLocks noChangeArrowheads="1"/>
          </p:cNvSpPr>
          <p:nvPr/>
        </p:nvSpPr>
        <p:spPr bwMode="auto">
          <a:xfrm>
            <a:off x="4740275" y="2401888"/>
            <a:ext cx="19050" cy="31432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29" name="Rectangle 218"/>
          <p:cNvSpPr>
            <a:spLocks noChangeArrowheads="1"/>
          </p:cNvSpPr>
          <p:nvPr/>
        </p:nvSpPr>
        <p:spPr bwMode="auto">
          <a:xfrm>
            <a:off x="4983163" y="2401888"/>
            <a:ext cx="19050" cy="3429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0" name="Rectangle 219"/>
          <p:cNvSpPr>
            <a:spLocks noChangeArrowheads="1"/>
          </p:cNvSpPr>
          <p:nvPr/>
        </p:nvSpPr>
        <p:spPr bwMode="auto">
          <a:xfrm>
            <a:off x="5164138" y="2401888"/>
            <a:ext cx="22225" cy="36036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1" name="Rectangle 220"/>
          <p:cNvSpPr>
            <a:spLocks noChangeArrowheads="1"/>
          </p:cNvSpPr>
          <p:nvPr/>
        </p:nvSpPr>
        <p:spPr bwMode="auto">
          <a:xfrm>
            <a:off x="5376863" y="2401888"/>
            <a:ext cx="23812" cy="37941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2" name="Rectangle 221"/>
          <p:cNvSpPr>
            <a:spLocks noChangeArrowheads="1"/>
          </p:cNvSpPr>
          <p:nvPr/>
        </p:nvSpPr>
        <p:spPr bwMode="auto">
          <a:xfrm>
            <a:off x="5681663" y="2401888"/>
            <a:ext cx="22225" cy="40005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3" name="Rectangle 222"/>
          <p:cNvSpPr>
            <a:spLocks noChangeArrowheads="1"/>
          </p:cNvSpPr>
          <p:nvPr/>
        </p:nvSpPr>
        <p:spPr bwMode="auto">
          <a:xfrm>
            <a:off x="5715000" y="2401888"/>
            <a:ext cx="19050" cy="40322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4" name="Rectangle 223"/>
          <p:cNvSpPr>
            <a:spLocks noChangeArrowheads="1"/>
          </p:cNvSpPr>
          <p:nvPr/>
        </p:nvSpPr>
        <p:spPr bwMode="auto">
          <a:xfrm>
            <a:off x="5867400" y="2401888"/>
            <a:ext cx="19050" cy="41275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5" name="Rectangle 224"/>
          <p:cNvSpPr>
            <a:spLocks noChangeArrowheads="1"/>
          </p:cNvSpPr>
          <p:nvPr/>
        </p:nvSpPr>
        <p:spPr bwMode="auto">
          <a:xfrm>
            <a:off x="6048375" y="2401888"/>
            <a:ext cx="22225" cy="42227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6" name="Rectangle 225"/>
          <p:cNvSpPr>
            <a:spLocks noChangeArrowheads="1"/>
          </p:cNvSpPr>
          <p:nvPr/>
        </p:nvSpPr>
        <p:spPr bwMode="auto">
          <a:xfrm>
            <a:off x="6261100" y="2401888"/>
            <a:ext cx="19050" cy="44291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7" name="Rectangle 226"/>
          <p:cNvSpPr>
            <a:spLocks noChangeArrowheads="1"/>
          </p:cNvSpPr>
          <p:nvPr/>
        </p:nvSpPr>
        <p:spPr bwMode="auto">
          <a:xfrm>
            <a:off x="6291263" y="2401888"/>
            <a:ext cx="20637" cy="4572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8" name="Rectangle 227"/>
          <p:cNvSpPr>
            <a:spLocks noChangeArrowheads="1"/>
          </p:cNvSpPr>
          <p:nvPr/>
        </p:nvSpPr>
        <p:spPr bwMode="auto">
          <a:xfrm>
            <a:off x="6443663" y="2401888"/>
            <a:ext cx="22225" cy="47466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39" name="Rectangle 228"/>
          <p:cNvSpPr>
            <a:spLocks noChangeArrowheads="1"/>
          </p:cNvSpPr>
          <p:nvPr/>
        </p:nvSpPr>
        <p:spPr bwMode="auto">
          <a:xfrm>
            <a:off x="6503988" y="2401888"/>
            <a:ext cx="23812" cy="484187"/>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0" name="Rectangle 229"/>
          <p:cNvSpPr>
            <a:spLocks noChangeArrowheads="1"/>
          </p:cNvSpPr>
          <p:nvPr/>
        </p:nvSpPr>
        <p:spPr bwMode="auto">
          <a:xfrm>
            <a:off x="6565900" y="2401888"/>
            <a:ext cx="22225" cy="48895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1" name="Rectangle 230"/>
          <p:cNvSpPr>
            <a:spLocks noChangeArrowheads="1"/>
          </p:cNvSpPr>
          <p:nvPr/>
        </p:nvSpPr>
        <p:spPr bwMode="auto">
          <a:xfrm>
            <a:off x="6626225" y="2401888"/>
            <a:ext cx="20638" cy="49371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2" name="Rectangle 231"/>
          <p:cNvSpPr>
            <a:spLocks noChangeArrowheads="1"/>
          </p:cNvSpPr>
          <p:nvPr/>
        </p:nvSpPr>
        <p:spPr bwMode="auto">
          <a:xfrm>
            <a:off x="6688138" y="2401888"/>
            <a:ext cx="20637" cy="50165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3" name="Rectangle 232"/>
          <p:cNvSpPr>
            <a:spLocks noChangeArrowheads="1"/>
          </p:cNvSpPr>
          <p:nvPr/>
        </p:nvSpPr>
        <p:spPr bwMode="auto">
          <a:xfrm>
            <a:off x="6746875" y="2401888"/>
            <a:ext cx="23813" cy="5080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4" name="Rectangle 233"/>
          <p:cNvSpPr>
            <a:spLocks noChangeArrowheads="1"/>
          </p:cNvSpPr>
          <p:nvPr/>
        </p:nvSpPr>
        <p:spPr bwMode="auto">
          <a:xfrm>
            <a:off x="7450138" y="2401888"/>
            <a:ext cx="19050" cy="58896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5" name="Rectangle 234"/>
          <p:cNvSpPr>
            <a:spLocks noChangeArrowheads="1"/>
          </p:cNvSpPr>
          <p:nvPr/>
        </p:nvSpPr>
        <p:spPr bwMode="auto">
          <a:xfrm>
            <a:off x="7540625" y="2401888"/>
            <a:ext cx="19050" cy="60801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6" name="Rectangle 235"/>
          <p:cNvSpPr>
            <a:spLocks noChangeArrowheads="1"/>
          </p:cNvSpPr>
          <p:nvPr/>
        </p:nvSpPr>
        <p:spPr bwMode="auto">
          <a:xfrm>
            <a:off x="7753350" y="2401888"/>
            <a:ext cx="19050" cy="633412"/>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7" name="Rectangle 236"/>
          <p:cNvSpPr>
            <a:spLocks noChangeArrowheads="1"/>
          </p:cNvSpPr>
          <p:nvPr/>
        </p:nvSpPr>
        <p:spPr bwMode="auto">
          <a:xfrm>
            <a:off x="8026400" y="2401888"/>
            <a:ext cx="22225" cy="7366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8" name="Rectangle 237"/>
          <p:cNvSpPr>
            <a:spLocks noChangeArrowheads="1"/>
          </p:cNvSpPr>
          <p:nvPr/>
        </p:nvSpPr>
        <p:spPr bwMode="auto">
          <a:xfrm>
            <a:off x="8120063" y="2401888"/>
            <a:ext cx="19050" cy="784225"/>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49" name="Rectangle 238"/>
          <p:cNvSpPr>
            <a:spLocks noChangeArrowheads="1"/>
          </p:cNvSpPr>
          <p:nvPr/>
        </p:nvSpPr>
        <p:spPr bwMode="auto">
          <a:xfrm>
            <a:off x="8329613" y="2401888"/>
            <a:ext cx="23812" cy="8890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50" name="Rectangle 239"/>
          <p:cNvSpPr>
            <a:spLocks noChangeArrowheads="1"/>
          </p:cNvSpPr>
          <p:nvPr/>
        </p:nvSpPr>
        <p:spPr bwMode="auto">
          <a:xfrm>
            <a:off x="8362950" y="2401888"/>
            <a:ext cx="19050" cy="8890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51" name="Rectangle 240"/>
          <p:cNvSpPr>
            <a:spLocks noChangeArrowheads="1"/>
          </p:cNvSpPr>
          <p:nvPr/>
        </p:nvSpPr>
        <p:spPr bwMode="auto">
          <a:xfrm>
            <a:off x="8391525" y="2401888"/>
            <a:ext cx="22225" cy="8890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52" name="Rectangle 241"/>
          <p:cNvSpPr>
            <a:spLocks noChangeArrowheads="1"/>
          </p:cNvSpPr>
          <p:nvPr/>
        </p:nvSpPr>
        <p:spPr bwMode="auto">
          <a:xfrm>
            <a:off x="8424863" y="2401888"/>
            <a:ext cx="19050" cy="889000"/>
          </a:xfrm>
          <a:prstGeom prst="rect">
            <a:avLst/>
          </a:prstGeom>
          <a:solidFill>
            <a:srgbClr val="FF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53" name="Freeform 266"/>
          <p:cNvSpPr>
            <a:spLocks/>
          </p:cNvSpPr>
          <p:nvPr/>
        </p:nvSpPr>
        <p:spPr bwMode="auto">
          <a:xfrm>
            <a:off x="2343150" y="1536700"/>
            <a:ext cx="6173788" cy="1760538"/>
          </a:xfrm>
          <a:custGeom>
            <a:avLst/>
            <a:gdLst>
              <a:gd name="T0" fmla="*/ 0 w 4206"/>
              <a:gd name="T1" fmla="*/ 0 h 1984"/>
              <a:gd name="T2" fmla="*/ 0 w 4206"/>
              <a:gd name="T3" fmla="*/ 2147483647 h 1984"/>
              <a:gd name="T4" fmla="*/ 2147483647 w 4206"/>
              <a:gd name="T5" fmla="*/ 2147483647 h 1984"/>
              <a:gd name="T6" fmla="*/ 0 60000 65536"/>
              <a:gd name="T7" fmla="*/ 0 60000 65536"/>
              <a:gd name="T8" fmla="*/ 0 60000 65536"/>
              <a:gd name="T9" fmla="*/ 0 w 4206"/>
              <a:gd name="T10" fmla="*/ 0 h 1984"/>
              <a:gd name="T11" fmla="*/ 4206 w 4206"/>
              <a:gd name="T12" fmla="*/ 1984 h 1984"/>
            </a:gdLst>
            <a:ahLst/>
            <a:cxnLst>
              <a:cxn ang="T6">
                <a:pos x="T0" y="T1"/>
              </a:cxn>
              <a:cxn ang="T7">
                <a:pos x="T2" y="T3"/>
              </a:cxn>
              <a:cxn ang="T8">
                <a:pos x="T4" y="T5"/>
              </a:cxn>
            </a:cxnLst>
            <a:rect l="T9" t="T10" r="T11" b="T12"/>
            <a:pathLst>
              <a:path w="4206" h="1984">
                <a:moveTo>
                  <a:pt x="0" y="0"/>
                </a:moveTo>
                <a:lnTo>
                  <a:pt x="0" y="1984"/>
                </a:lnTo>
                <a:lnTo>
                  <a:pt x="4206" y="1984"/>
                </a:lnTo>
              </a:path>
            </a:pathLst>
          </a:cu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354" name="Line 260"/>
          <p:cNvSpPr>
            <a:spLocks noChangeShapeType="1"/>
          </p:cNvSpPr>
          <p:nvPr/>
        </p:nvSpPr>
        <p:spPr bwMode="auto">
          <a:xfrm flipH="1">
            <a:off x="2265363" y="1758950"/>
            <a:ext cx="85725" cy="0"/>
          </a:xfrm>
          <a:prstGeom prst="line">
            <a:avLst/>
          </a:pr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55" name="Line 261"/>
          <p:cNvSpPr>
            <a:spLocks noChangeShapeType="1"/>
          </p:cNvSpPr>
          <p:nvPr/>
        </p:nvSpPr>
        <p:spPr bwMode="auto">
          <a:xfrm flipH="1">
            <a:off x="2265363" y="1979613"/>
            <a:ext cx="85725" cy="0"/>
          </a:xfrm>
          <a:prstGeom prst="line">
            <a:avLst/>
          </a:pr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56" name="Line 262"/>
          <p:cNvSpPr>
            <a:spLocks noChangeShapeType="1"/>
          </p:cNvSpPr>
          <p:nvPr/>
        </p:nvSpPr>
        <p:spPr bwMode="auto">
          <a:xfrm flipH="1">
            <a:off x="2265363" y="2417763"/>
            <a:ext cx="85725" cy="0"/>
          </a:xfrm>
          <a:prstGeom prst="line">
            <a:avLst/>
          </a:pr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57" name="Line 263"/>
          <p:cNvSpPr>
            <a:spLocks noChangeShapeType="1"/>
          </p:cNvSpPr>
          <p:nvPr/>
        </p:nvSpPr>
        <p:spPr bwMode="auto">
          <a:xfrm flipH="1">
            <a:off x="2265363" y="2638425"/>
            <a:ext cx="85725" cy="0"/>
          </a:xfrm>
          <a:prstGeom prst="line">
            <a:avLst/>
          </a:pr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58" name="Line 264"/>
          <p:cNvSpPr>
            <a:spLocks noChangeShapeType="1"/>
          </p:cNvSpPr>
          <p:nvPr/>
        </p:nvSpPr>
        <p:spPr bwMode="auto">
          <a:xfrm flipH="1">
            <a:off x="2265363" y="3076575"/>
            <a:ext cx="85725" cy="0"/>
          </a:xfrm>
          <a:prstGeom prst="line">
            <a:avLst/>
          </a:pr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59" name="Line 265"/>
          <p:cNvSpPr>
            <a:spLocks noChangeShapeType="1"/>
          </p:cNvSpPr>
          <p:nvPr/>
        </p:nvSpPr>
        <p:spPr bwMode="auto">
          <a:xfrm flipH="1">
            <a:off x="2265363" y="3297238"/>
            <a:ext cx="85725" cy="0"/>
          </a:xfrm>
          <a:prstGeom prst="line">
            <a:avLst/>
          </a:pr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60" name="Line 285"/>
          <p:cNvSpPr>
            <a:spLocks noChangeShapeType="1"/>
          </p:cNvSpPr>
          <p:nvPr/>
        </p:nvSpPr>
        <p:spPr bwMode="auto">
          <a:xfrm flipH="1">
            <a:off x="2271713" y="1539875"/>
            <a:ext cx="84137" cy="0"/>
          </a:xfrm>
          <a:prstGeom prst="line">
            <a:avLst/>
          </a:pr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61" name="Line 286"/>
          <p:cNvSpPr>
            <a:spLocks noChangeShapeType="1"/>
          </p:cNvSpPr>
          <p:nvPr/>
        </p:nvSpPr>
        <p:spPr bwMode="auto">
          <a:xfrm flipH="1">
            <a:off x="2265363" y="2197100"/>
            <a:ext cx="85725" cy="0"/>
          </a:xfrm>
          <a:prstGeom prst="line">
            <a:avLst/>
          </a:pr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62" name="Line 287"/>
          <p:cNvSpPr>
            <a:spLocks noChangeShapeType="1"/>
          </p:cNvSpPr>
          <p:nvPr/>
        </p:nvSpPr>
        <p:spPr bwMode="auto">
          <a:xfrm flipH="1">
            <a:off x="2265363" y="2857500"/>
            <a:ext cx="85725" cy="0"/>
          </a:xfrm>
          <a:prstGeom prst="line">
            <a:avLst/>
          </a:prstGeom>
          <a:noFill/>
          <a:ln w="31750">
            <a:solidFill>
              <a:schemeClr val="bg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63" name="TextBox 438"/>
          <p:cNvSpPr txBox="1">
            <a:spLocks noChangeArrowheads="1"/>
          </p:cNvSpPr>
          <p:nvPr/>
        </p:nvSpPr>
        <p:spPr bwMode="auto">
          <a:xfrm>
            <a:off x="2667000" y="1143000"/>
            <a:ext cx="4724400" cy="6463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err="1">
                <a:solidFill>
                  <a:srgbClr val="FFFFFF"/>
                </a:solidFill>
                <a:latin typeface="Arial"/>
                <a:cs typeface="Arial"/>
              </a:rPr>
              <a:t>Vemurafenib</a:t>
            </a:r>
            <a:r>
              <a:rPr lang="en-US" sz="1800" b="1" dirty="0">
                <a:solidFill>
                  <a:srgbClr val="FFFFFF"/>
                </a:solidFill>
                <a:latin typeface="Arial"/>
                <a:cs typeface="Arial"/>
              </a:rPr>
              <a:t>: </a:t>
            </a:r>
            <a:r>
              <a:rPr lang="en-US" sz="1800" dirty="0">
                <a:solidFill>
                  <a:srgbClr val="FFFFFF"/>
                </a:solidFill>
                <a:latin typeface="Arial"/>
                <a:cs typeface="Arial"/>
              </a:rPr>
              <a:t>48.4% confirmed objective </a:t>
            </a:r>
            <a:r>
              <a:rPr lang="en-US" sz="1800" dirty="0" smtClean="0">
                <a:solidFill>
                  <a:srgbClr val="FFFFFF"/>
                </a:solidFill>
                <a:latin typeface="Arial"/>
                <a:cs typeface="Arial"/>
              </a:rPr>
              <a:t>response (ASCO 2011)</a:t>
            </a:r>
            <a:endParaRPr lang="en-US" sz="1800" dirty="0">
              <a:solidFill>
                <a:srgbClr val="FFFFFF"/>
              </a:solidFill>
              <a:latin typeface="Arial"/>
              <a:cs typeface="Arial"/>
            </a:endParaRPr>
          </a:p>
        </p:txBody>
      </p:sp>
      <p:sp>
        <p:nvSpPr>
          <p:cNvPr id="364" name="Rectangle 363"/>
          <p:cNvSpPr>
            <a:spLocks noChangeArrowheads="1"/>
          </p:cNvSpPr>
          <p:nvPr/>
        </p:nvSpPr>
        <p:spPr bwMode="auto">
          <a:xfrm>
            <a:off x="7956550" y="1412875"/>
            <a:ext cx="73025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0000" tIns="46800" rIns="90000" bIns="46800">
            <a:spAutoFit/>
          </a:bodyPr>
          <a:lstStyle/>
          <a:p>
            <a:r>
              <a:rPr lang="en-US" sz="2200" b="1" dirty="0">
                <a:solidFill>
                  <a:schemeClr val="bg1"/>
                </a:solidFill>
                <a:latin typeface="Arial" charset="0"/>
                <a:ea typeface="ヒラギノ角ゴ Pro W3" charset="0"/>
              </a:rPr>
              <a:t>M1c</a:t>
            </a:r>
          </a:p>
        </p:txBody>
      </p:sp>
      <p:sp>
        <p:nvSpPr>
          <p:cNvPr id="365" name="Rectangle 370"/>
          <p:cNvSpPr>
            <a:spLocks noChangeArrowheads="1"/>
          </p:cNvSpPr>
          <p:nvPr/>
        </p:nvSpPr>
        <p:spPr bwMode="auto">
          <a:xfrm>
            <a:off x="7766050" y="1552575"/>
            <a:ext cx="152400" cy="128588"/>
          </a:xfrm>
          <a:prstGeom prst="rect">
            <a:avLst/>
          </a:prstGeom>
          <a:solidFill>
            <a:srgbClr val="FF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457200"/>
            <a:endParaRPr lang="en-US" sz="1200" b="1">
              <a:solidFill>
                <a:schemeClr val="bg1"/>
              </a:solidFill>
              <a:latin typeface="Arial" charset="0"/>
              <a:ea typeface="ヒラギノ角ゴ Pro W3" charset="0"/>
            </a:endParaRPr>
          </a:p>
        </p:txBody>
      </p:sp>
      <p:sp>
        <p:nvSpPr>
          <p:cNvPr id="366" name="Line 18"/>
          <p:cNvSpPr>
            <a:spLocks noChangeShapeType="1"/>
          </p:cNvSpPr>
          <p:nvPr/>
        </p:nvSpPr>
        <p:spPr bwMode="auto">
          <a:xfrm>
            <a:off x="2349500" y="2403475"/>
            <a:ext cx="6184900" cy="0"/>
          </a:xfrm>
          <a:prstGeom prst="line">
            <a:avLst/>
          </a:prstGeom>
          <a:noFill/>
          <a:ln w="15875">
            <a:solidFill>
              <a:schemeClr val="bg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67" name="TextBox 366"/>
          <p:cNvSpPr txBox="1"/>
          <p:nvPr/>
        </p:nvSpPr>
        <p:spPr>
          <a:xfrm>
            <a:off x="4191000" y="1752600"/>
            <a:ext cx="3657600" cy="646331"/>
          </a:xfrm>
          <a:prstGeom prst="rect">
            <a:avLst/>
          </a:prstGeom>
          <a:noFill/>
        </p:spPr>
        <p:txBody>
          <a:bodyPr wrap="square" rtlCol="0">
            <a:spAutoFit/>
          </a:bodyPr>
          <a:lstStyle/>
          <a:p>
            <a:r>
              <a:rPr lang="en-US" sz="1800" dirty="0" smtClean="0">
                <a:solidFill>
                  <a:srgbClr val="FFFF00"/>
                </a:solidFill>
                <a:latin typeface="Arial"/>
                <a:cs typeface="Arial"/>
              </a:rPr>
              <a:t>57.0% </a:t>
            </a:r>
            <a:r>
              <a:rPr lang="en-US" sz="1800" dirty="0">
                <a:solidFill>
                  <a:srgbClr val="FFFF00"/>
                </a:solidFill>
                <a:latin typeface="Arial"/>
                <a:cs typeface="Arial"/>
              </a:rPr>
              <a:t>confirmed objective </a:t>
            </a:r>
            <a:r>
              <a:rPr lang="en-US" sz="1800" dirty="0" smtClean="0">
                <a:solidFill>
                  <a:srgbClr val="FFFF00"/>
                </a:solidFill>
                <a:latin typeface="Arial"/>
                <a:cs typeface="Arial"/>
              </a:rPr>
              <a:t>response (ASCO 2012)</a:t>
            </a:r>
            <a:endParaRPr lang="en-US" sz="1800" dirty="0">
              <a:solidFill>
                <a:srgbClr val="FFFF00"/>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948075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Subtitle 2"/>
          <p:cNvSpPr txBox="1">
            <a:spLocks/>
          </p:cNvSpPr>
          <p:nvPr/>
        </p:nvSpPr>
        <p:spPr bwMode="auto">
          <a:xfrm>
            <a:off x="1828800" y="457200"/>
            <a:ext cx="7315200" cy="1981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ts val="2175"/>
              </a:lnSpc>
            </a:pPr>
            <a:r>
              <a:rPr lang="en-US" sz="1900">
                <a:solidFill>
                  <a:schemeClr val="accent1"/>
                </a:solidFill>
                <a:latin typeface="Arial" charset="0"/>
              </a:rPr>
              <a:t>Keith T Flaherty, MD</a:t>
            </a:r>
            <a:endParaRPr lang="en-US" sz="1900">
              <a:solidFill>
                <a:schemeClr val="bg1"/>
              </a:solidFill>
              <a:latin typeface="Arial" charset="0"/>
            </a:endParaRPr>
          </a:p>
          <a:p>
            <a:pPr>
              <a:lnSpc>
                <a:spcPts val="2175"/>
              </a:lnSpc>
            </a:pPr>
            <a:r>
              <a:rPr lang="en-US" sz="1900">
                <a:solidFill>
                  <a:schemeClr val="bg1"/>
                </a:solidFill>
                <a:latin typeface="Arial" charset="0"/>
              </a:rPr>
              <a:t>Director, Henri and Belinda </a:t>
            </a:r>
            <a:br>
              <a:rPr lang="en-US" sz="1900">
                <a:solidFill>
                  <a:schemeClr val="bg1"/>
                </a:solidFill>
                <a:latin typeface="Arial" charset="0"/>
              </a:rPr>
            </a:br>
            <a:r>
              <a:rPr lang="en-US" sz="1900">
                <a:solidFill>
                  <a:schemeClr val="bg1"/>
                </a:solidFill>
                <a:latin typeface="Arial" charset="0"/>
              </a:rPr>
              <a:t>Termeer Center </a:t>
            </a:r>
            <a:br>
              <a:rPr lang="en-US" sz="1900">
                <a:solidFill>
                  <a:schemeClr val="bg1"/>
                </a:solidFill>
                <a:latin typeface="Arial" charset="0"/>
              </a:rPr>
            </a:br>
            <a:r>
              <a:rPr lang="en-US" sz="1900">
                <a:solidFill>
                  <a:schemeClr val="bg1"/>
                </a:solidFill>
                <a:latin typeface="Arial" charset="0"/>
              </a:rPr>
              <a:t>for Targeted Therapies</a:t>
            </a:r>
          </a:p>
          <a:p>
            <a:pPr>
              <a:lnSpc>
                <a:spcPts val="2175"/>
              </a:lnSpc>
            </a:pPr>
            <a:r>
              <a:rPr lang="en-US" sz="1900">
                <a:solidFill>
                  <a:schemeClr val="bg1"/>
                </a:solidFill>
                <a:latin typeface="Arial" charset="0"/>
              </a:rPr>
              <a:t>Massachusetts General Hospital Cancer Center</a:t>
            </a:r>
          </a:p>
          <a:p>
            <a:pPr>
              <a:lnSpc>
                <a:spcPts val="2175"/>
              </a:lnSpc>
            </a:pPr>
            <a:r>
              <a:rPr lang="en-US" sz="1900">
                <a:solidFill>
                  <a:schemeClr val="bg1"/>
                </a:solidFill>
                <a:latin typeface="Arial" charset="0"/>
              </a:rPr>
              <a:t>Associate Professor, Harvard Medical School</a:t>
            </a:r>
          </a:p>
          <a:p>
            <a:pPr>
              <a:lnSpc>
                <a:spcPts val="2175"/>
              </a:lnSpc>
            </a:pPr>
            <a:r>
              <a:rPr lang="en-US" sz="1900">
                <a:solidFill>
                  <a:schemeClr val="bg1"/>
                </a:solidFill>
                <a:latin typeface="Arial" charset="0"/>
              </a:rPr>
              <a:t>Director of Developmental Therapeutics</a:t>
            </a:r>
          </a:p>
          <a:p>
            <a:pPr>
              <a:lnSpc>
                <a:spcPts val="2175"/>
              </a:lnSpc>
            </a:pPr>
            <a:r>
              <a:rPr lang="en-US" sz="1900">
                <a:solidFill>
                  <a:schemeClr val="bg1"/>
                </a:solidFill>
                <a:latin typeface="Arial" charset="0"/>
              </a:rPr>
              <a:t>Boston, Massachusetts</a:t>
            </a:r>
          </a:p>
        </p:txBody>
      </p:sp>
      <p:sp>
        <p:nvSpPr>
          <p:cNvPr id="10242" name="Subtitle 2"/>
          <p:cNvSpPr txBox="1">
            <a:spLocks/>
          </p:cNvSpPr>
          <p:nvPr/>
        </p:nvSpPr>
        <p:spPr bwMode="auto">
          <a:xfrm>
            <a:off x="1828800" y="2895600"/>
            <a:ext cx="7200900" cy="2286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ts val="2175"/>
              </a:lnSpc>
            </a:pPr>
            <a:r>
              <a:rPr lang="en-US" sz="1900">
                <a:solidFill>
                  <a:schemeClr val="accent1"/>
                </a:solidFill>
                <a:latin typeface="Arial" charset="0"/>
              </a:rPr>
              <a:t>Anna C Pavlick, MS, DO</a:t>
            </a:r>
          </a:p>
          <a:p>
            <a:pPr>
              <a:lnSpc>
                <a:spcPts val="2175"/>
              </a:lnSpc>
            </a:pPr>
            <a:r>
              <a:rPr lang="en-US" sz="1900">
                <a:solidFill>
                  <a:schemeClr val="bg1"/>
                </a:solidFill>
                <a:latin typeface="Arial" charset="0"/>
              </a:rPr>
              <a:t>Associate Professor of Medicine and Dermatology</a:t>
            </a:r>
          </a:p>
          <a:p>
            <a:pPr>
              <a:lnSpc>
                <a:spcPts val="2175"/>
              </a:lnSpc>
            </a:pPr>
            <a:r>
              <a:rPr lang="en-US" sz="1900">
                <a:solidFill>
                  <a:schemeClr val="bg1"/>
                </a:solidFill>
                <a:latin typeface="Arial" charset="0"/>
              </a:rPr>
              <a:t>Director, NYU Melanoma Program</a:t>
            </a:r>
          </a:p>
          <a:p>
            <a:pPr>
              <a:lnSpc>
                <a:spcPts val="2175"/>
              </a:lnSpc>
            </a:pPr>
            <a:r>
              <a:rPr lang="en-US" sz="1900">
                <a:solidFill>
                  <a:schemeClr val="bg1"/>
                </a:solidFill>
                <a:latin typeface="Arial" charset="0"/>
              </a:rPr>
              <a:t>Director, NYU Clinical Trials Office</a:t>
            </a:r>
            <a:br>
              <a:rPr lang="en-US" sz="1900">
                <a:solidFill>
                  <a:schemeClr val="bg1"/>
                </a:solidFill>
                <a:latin typeface="Arial" charset="0"/>
              </a:rPr>
            </a:br>
            <a:r>
              <a:rPr lang="en-US" sz="1900">
                <a:solidFill>
                  <a:schemeClr val="bg1"/>
                </a:solidFill>
                <a:latin typeface="Arial" charset="0"/>
              </a:rPr>
              <a:t>Assistant Director for Clinical Research and Education</a:t>
            </a:r>
          </a:p>
          <a:p>
            <a:pPr>
              <a:lnSpc>
                <a:spcPts val="2175"/>
              </a:lnSpc>
            </a:pPr>
            <a:r>
              <a:rPr lang="en-US" sz="1900">
                <a:solidFill>
                  <a:schemeClr val="bg1"/>
                </a:solidFill>
                <a:latin typeface="Arial" charset="0"/>
              </a:rPr>
              <a:t>New York University Langone Medical Center</a:t>
            </a:r>
          </a:p>
          <a:p>
            <a:pPr>
              <a:lnSpc>
                <a:spcPts val="2175"/>
              </a:lnSpc>
            </a:pPr>
            <a:r>
              <a:rPr lang="en-US" sz="1900">
                <a:solidFill>
                  <a:schemeClr val="bg1"/>
                </a:solidFill>
                <a:latin typeface="Arial" charset="0"/>
              </a:rPr>
              <a:t>New York, New York</a:t>
            </a:r>
          </a:p>
        </p:txBody>
      </p:sp>
      <p:sp>
        <p:nvSpPr>
          <p:cNvPr id="10243" name="Subtitle 2"/>
          <p:cNvSpPr txBox="1">
            <a:spLocks/>
          </p:cNvSpPr>
          <p:nvPr/>
        </p:nvSpPr>
        <p:spPr bwMode="auto">
          <a:xfrm>
            <a:off x="1828800" y="5257800"/>
            <a:ext cx="6210300" cy="152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ts val="2175"/>
              </a:lnSpc>
              <a:spcBef>
                <a:spcPct val="20000"/>
              </a:spcBef>
            </a:pPr>
            <a:r>
              <a:rPr lang="en-US" sz="1900">
                <a:solidFill>
                  <a:srgbClr val="CCFFFF"/>
                </a:solidFill>
                <a:latin typeface="Arial" charset="0"/>
              </a:rPr>
              <a:t>Neil Love, MD</a:t>
            </a:r>
            <a:br>
              <a:rPr lang="en-US" sz="1900">
                <a:solidFill>
                  <a:srgbClr val="CCFFFF"/>
                </a:solidFill>
                <a:latin typeface="Arial" charset="0"/>
              </a:rPr>
            </a:br>
            <a:r>
              <a:rPr lang="en-US" sz="1900">
                <a:solidFill>
                  <a:schemeClr val="bg1"/>
                </a:solidFill>
                <a:latin typeface="Arial" charset="0"/>
              </a:rPr>
              <a:t>Research To Practice</a:t>
            </a:r>
            <a:br>
              <a:rPr lang="en-US" sz="1900">
                <a:solidFill>
                  <a:schemeClr val="bg1"/>
                </a:solidFill>
                <a:latin typeface="Arial" charset="0"/>
              </a:rPr>
            </a:br>
            <a:r>
              <a:rPr lang="en-US" sz="1900">
                <a:solidFill>
                  <a:schemeClr val="bg1"/>
                </a:solidFill>
                <a:latin typeface="Arial" charset="0"/>
              </a:rPr>
              <a:t>Miami, Florida</a:t>
            </a:r>
          </a:p>
        </p:txBody>
      </p:sp>
      <p:pic>
        <p:nvPicPr>
          <p:cNvPr id="3" name="Picture 2" descr="FlahertyKeith.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 y="533400"/>
            <a:ext cx="1143000" cy="1143000"/>
          </a:xfrm>
          <a:prstGeom prst="rect">
            <a:avLst/>
          </a:prstGeom>
          <a:effectLst>
            <a:outerShdw blurRad="63500" dist="38100" dir="2700000" algn="tl" rotWithShape="0">
              <a:prstClr val="black">
                <a:alpha val="40000"/>
              </a:prstClr>
            </a:outerShdw>
          </a:effectLst>
        </p:spPr>
      </p:pic>
      <p:pic>
        <p:nvPicPr>
          <p:cNvPr id="4" name="Picture 3" descr="Neil_Love.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 y="5334000"/>
            <a:ext cx="1143000" cy="1143000"/>
          </a:xfrm>
          <a:prstGeom prst="rect">
            <a:avLst/>
          </a:prstGeom>
          <a:effectLst>
            <a:outerShdw blurRad="63500" dist="38100" dir="2700000" algn="tl" rotWithShape="0">
              <a:prstClr val="black">
                <a:alpha val="40000"/>
              </a:prstClr>
            </a:outerShdw>
          </a:effectLst>
        </p:spPr>
      </p:pic>
      <p:pic>
        <p:nvPicPr>
          <p:cNvPr id="5" name="Picture 4" descr="PavlickAnna.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 y="3048000"/>
            <a:ext cx="1143000" cy="1143000"/>
          </a:xfrm>
          <a:prstGeom prst="rect">
            <a:avLst/>
          </a:prstGeom>
          <a:effectLst>
            <a:outerShdw blurRad="635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BBFAF9"/>
                </a:solidFill>
                <a:ea typeface="ＭＳ Ｐゴシック" charset="0"/>
                <a:cs typeface="ＭＳ Ｐゴシック" charset="0"/>
              </a:rPr>
              <a:t>BRIM3: Overall Survival </a:t>
            </a:r>
            <a:r>
              <a:rPr lang="en-US" dirty="0">
                <a:solidFill>
                  <a:srgbClr val="BBFAF9"/>
                </a:solidFill>
                <a:ea typeface="ＭＳ Ｐゴシック" charset="0"/>
                <a:cs typeface="ＭＳ Ｐゴシック" charset="0"/>
              </a:rPr>
              <a:t>at February 1, 2012 Cutoff, </a:t>
            </a:r>
            <a:r>
              <a:rPr lang="en-GB" dirty="0">
                <a:solidFill>
                  <a:srgbClr val="BBFAF9"/>
                </a:solidFill>
                <a:ea typeface="ＭＳ Ｐゴシック" charset="0"/>
                <a:cs typeface="ＭＳ Ｐゴシック" charset="0"/>
              </a:rPr>
              <a:t>Censored at Crossover</a:t>
            </a:r>
            <a:endParaRPr lang="en-US" dirty="0"/>
          </a:p>
        </p:txBody>
      </p:sp>
      <p:sp>
        <p:nvSpPr>
          <p:cNvPr id="5" name="Rectangle 52"/>
          <p:cNvSpPr>
            <a:spLocks noChangeArrowheads="1"/>
          </p:cNvSpPr>
          <p:nvPr/>
        </p:nvSpPr>
        <p:spPr bwMode="auto">
          <a:xfrm>
            <a:off x="381000" y="1981200"/>
            <a:ext cx="8534400" cy="2438400"/>
          </a:xfrm>
          <a:prstGeom prst="rect">
            <a:avLst/>
          </a:prstGeom>
          <a:solidFill>
            <a:srgbClr val="9CCBED"/>
          </a:solidFill>
          <a:ln w="9525">
            <a:solidFill>
              <a:schemeClr val="tx1">
                <a:alpha val="50195"/>
              </a:schemeClr>
            </a:solidFill>
            <a:miter lim="800000"/>
            <a:headEnd/>
            <a:tailEnd/>
          </a:ln>
        </p:spPr>
        <p:txBody>
          <a:bodyPr wrap="none" anchor="ctr"/>
          <a:lstStyle/>
          <a:p>
            <a:pPr algn="ctr"/>
            <a:endParaRPr lang="en-US" baseline="-25000"/>
          </a:p>
        </p:txBody>
      </p:sp>
      <p:graphicFrame>
        <p:nvGraphicFramePr>
          <p:cNvPr id="6" name="Table Placeholder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0557032"/>
              </p:ext>
            </p:extLst>
          </p:nvPr>
        </p:nvGraphicFramePr>
        <p:xfrm>
          <a:off x="533400" y="2133600"/>
          <a:ext cx="8229601" cy="2133600"/>
        </p:xfrm>
        <a:graphic>
          <a:graphicData uri="http://schemas.openxmlformats.org/drawingml/2006/table">
            <a:tbl>
              <a:tblPr firstRow="1" bandRow="1">
                <a:tableStyleId>{5C22544A-7EE6-4342-B048-85BDC9FD1C3A}</a:tableStyleId>
              </a:tblPr>
              <a:tblGrid>
                <a:gridCol w="1371600"/>
                <a:gridCol w="1981200"/>
                <a:gridCol w="1828800"/>
                <a:gridCol w="1295400"/>
                <a:gridCol w="1752601"/>
              </a:tblGrid>
              <a:tr h="1049864">
                <a:tc>
                  <a:txBody>
                    <a:bodyPr/>
                    <a:lstStyle/>
                    <a:p>
                      <a:endParaRPr lang="en-US" sz="1900" dirty="0">
                        <a:solidFill>
                          <a:srgbClr val="FFFFFF"/>
                        </a:solidFill>
                      </a:endParaRPr>
                    </a:p>
                  </a:txBody>
                  <a:tcPr marL="84327" marR="84327" marT="40958" marB="40958" anchor="b">
                    <a:solidFill>
                      <a:srgbClr val="012A50"/>
                    </a:solidFill>
                  </a:tcPr>
                </a:tc>
                <a:tc>
                  <a:txBody>
                    <a:bodyPr/>
                    <a:lstStyle/>
                    <a:p>
                      <a:pPr algn="ctr"/>
                      <a:r>
                        <a:rPr lang="en-US" sz="1900" i="0" dirty="0" err="1" smtClean="0">
                          <a:solidFill>
                            <a:srgbClr val="FFFFFF"/>
                          </a:solidFill>
                        </a:rPr>
                        <a:t>Vemurafenib</a:t>
                      </a:r>
                      <a:r>
                        <a:rPr lang="en-US" sz="1900" i="0" dirty="0" smtClean="0">
                          <a:solidFill>
                            <a:srgbClr val="FFFFFF"/>
                          </a:solidFill>
                        </a:rPr>
                        <a:t/>
                      </a:r>
                      <a:br>
                        <a:rPr lang="en-US" sz="1900" i="0" dirty="0" smtClean="0">
                          <a:solidFill>
                            <a:srgbClr val="FFFFFF"/>
                          </a:solidFill>
                        </a:rPr>
                      </a:br>
                      <a:r>
                        <a:rPr lang="en-US" sz="1900" i="0" dirty="0" smtClean="0">
                          <a:solidFill>
                            <a:srgbClr val="FFFFFF"/>
                          </a:solidFill>
                        </a:rPr>
                        <a:t>(n = 337)</a:t>
                      </a:r>
                      <a:endParaRPr lang="en-US" sz="1900" i="0" baseline="0" dirty="0">
                        <a:solidFill>
                          <a:srgbClr val="FFFFFF"/>
                        </a:solidFill>
                      </a:endParaRPr>
                    </a:p>
                  </a:txBody>
                  <a:tcPr marL="84327" marR="84327" marT="40958" marB="40958" anchor="b">
                    <a:solidFill>
                      <a:srgbClr val="012A50"/>
                    </a:solidFill>
                  </a:tcPr>
                </a:tc>
                <a:tc>
                  <a:txBody>
                    <a:bodyPr/>
                    <a:lstStyle/>
                    <a:p>
                      <a:pPr marL="0" algn="ctr" defTabSz="457200" rtl="0" eaLnBrk="1" latinLnBrk="0" hangingPunct="1"/>
                      <a:r>
                        <a:rPr lang="en-US" sz="1900" b="1" i="0" kern="1200" baseline="0" dirty="0" err="1" smtClean="0">
                          <a:solidFill>
                            <a:srgbClr val="FFFFFF"/>
                          </a:solidFill>
                          <a:latin typeface="+mn-lt"/>
                          <a:ea typeface="+mn-ea"/>
                          <a:cs typeface="+mn-cs"/>
                        </a:rPr>
                        <a:t>Dacarbazine</a:t>
                      </a:r>
                      <a:r>
                        <a:rPr lang="en-US" sz="1900" b="1" i="0" kern="1200" baseline="0" dirty="0" smtClean="0">
                          <a:solidFill>
                            <a:srgbClr val="FFFFFF"/>
                          </a:solidFill>
                          <a:latin typeface="+mn-lt"/>
                          <a:ea typeface="+mn-ea"/>
                          <a:cs typeface="+mn-cs"/>
                        </a:rPr>
                        <a:t/>
                      </a:r>
                      <a:br>
                        <a:rPr lang="en-US" sz="1900" b="1" i="0" kern="1200" baseline="0" dirty="0" smtClean="0">
                          <a:solidFill>
                            <a:srgbClr val="FFFFFF"/>
                          </a:solidFill>
                          <a:latin typeface="+mn-lt"/>
                          <a:ea typeface="+mn-ea"/>
                          <a:cs typeface="+mn-cs"/>
                        </a:rPr>
                      </a:br>
                      <a:r>
                        <a:rPr lang="en-US" sz="1900" b="1" i="0" kern="1200" baseline="0" dirty="0" smtClean="0">
                          <a:solidFill>
                            <a:srgbClr val="FFFFFF"/>
                          </a:solidFill>
                          <a:latin typeface="+mn-lt"/>
                          <a:ea typeface="+mn-ea"/>
                          <a:cs typeface="+mn-cs"/>
                        </a:rPr>
                        <a:t>(n = 338)</a:t>
                      </a:r>
                      <a:endParaRPr lang="en-US" sz="1900" b="1" i="0" kern="1200" baseline="0" dirty="0">
                        <a:solidFill>
                          <a:srgbClr val="FFFFFF"/>
                        </a:solidFill>
                        <a:latin typeface="+mn-lt"/>
                        <a:ea typeface="+mn-ea"/>
                        <a:cs typeface="+mn-cs"/>
                      </a:endParaRPr>
                    </a:p>
                  </a:txBody>
                  <a:tcPr marL="84327" marR="84327" marT="40958" marB="40958" anchor="b">
                    <a:solidFill>
                      <a:srgbClr val="012A50"/>
                    </a:solidFill>
                  </a:tcPr>
                </a:tc>
                <a:tc>
                  <a:txBody>
                    <a:bodyPr/>
                    <a:lstStyle/>
                    <a:p>
                      <a:pPr marL="0" algn="ctr" defTabSz="457200" rtl="0" eaLnBrk="1" latinLnBrk="0" hangingPunct="1"/>
                      <a:r>
                        <a:rPr lang="en-US" sz="1900" b="1" i="0" kern="1200" baseline="0" dirty="0" smtClean="0">
                          <a:solidFill>
                            <a:srgbClr val="FFFFFF"/>
                          </a:solidFill>
                          <a:latin typeface="+mn-lt"/>
                          <a:ea typeface="+mn-ea"/>
                          <a:cs typeface="+mn-cs"/>
                        </a:rPr>
                        <a:t>Hazard ratio</a:t>
                      </a:r>
                      <a:endParaRPr lang="en-US" sz="1900" b="1" i="0" kern="1200" baseline="0" dirty="0">
                        <a:solidFill>
                          <a:srgbClr val="FFFFFF"/>
                        </a:solidFill>
                        <a:latin typeface="+mn-lt"/>
                        <a:ea typeface="+mn-ea"/>
                        <a:cs typeface="+mn-cs"/>
                      </a:endParaRPr>
                    </a:p>
                  </a:txBody>
                  <a:tcPr marL="84327" marR="84327" marT="40958" marB="40958" anchor="b">
                    <a:solidFill>
                      <a:srgbClr val="012A50"/>
                    </a:solidFill>
                  </a:tcPr>
                </a:tc>
                <a:tc>
                  <a:txBody>
                    <a:bodyPr/>
                    <a:lstStyle/>
                    <a:p>
                      <a:pPr marL="0" algn="ctr" defTabSz="457200" rtl="0" eaLnBrk="1" latinLnBrk="0" hangingPunct="1"/>
                      <a:r>
                        <a:rPr lang="en-US" sz="1900" b="1" i="0" kern="1200" baseline="0" dirty="0" smtClean="0">
                          <a:solidFill>
                            <a:srgbClr val="FFFFFF"/>
                          </a:solidFill>
                          <a:latin typeface="+mn-lt"/>
                          <a:ea typeface="+mn-ea"/>
                          <a:cs typeface="+mn-cs"/>
                        </a:rPr>
                        <a:t>Post-hoc</a:t>
                      </a:r>
                      <a:br>
                        <a:rPr lang="en-US" sz="1900" b="1" i="0" kern="1200" baseline="0" dirty="0" smtClean="0">
                          <a:solidFill>
                            <a:srgbClr val="FFFFFF"/>
                          </a:solidFill>
                          <a:latin typeface="+mn-lt"/>
                          <a:ea typeface="+mn-ea"/>
                          <a:cs typeface="+mn-cs"/>
                        </a:rPr>
                      </a:br>
                      <a:r>
                        <a:rPr lang="en-US" sz="1900" b="1" i="1" kern="1200" baseline="0" dirty="0" smtClean="0">
                          <a:solidFill>
                            <a:srgbClr val="FFFFFF"/>
                          </a:solidFill>
                          <a:latin typeface="+mn-lt"/>
                          <a:ea typeface="+mn-ea"/>
                          <a:cs typeface="+mn-cs"/>
                        </a:rPr>
                        <a:t>p</a:t>
                      </a:r>
                      <a:r>
                        <a:rPr lang="en-US" sz="1900" b="1" i="0" kern="1200" baseline="0" dirty="0" smtClean="0">
                          <a:solidFill>
                            <a:srgbClr val="FFFFFF"/>
                          </a:solidFill>
                          <a:latin typeface="+mn-lt"/>
                          <a:ea typeface="+mn-ea"/>
                          <a:cs typeface="+mn-cs"/>
                        </a:rPr>
                        <a:t>-value</a:t>
                      </a:r>
                      <a:endParaRPr lang="en-US" sz="1900" b="1" i="0" kern="1200" baseline="0" dirty="0">
                        <a:solidFill>
                          <a:srgbClr val="FFFFFF"/>
                        </a:solidFill>
                        <a:latin typeface="+mn-lt"/>
                        <a:ea typeface="+mn-ea"/>
                        <a:cs typeface="+mn-cs"/>
                      </a:endParaRPr>
                    </a:p>
                  </a:txBody>
                  <a:tcPr marL="84327" marR="84327" marT="40958" marB="40958" anchor="b">
                    <a:solidFill>
                      <a:srgbClr val="012A50"/>
                    </a:solidFill>
                  </a:tcPr>
                </a:tc>
              </a:tr>
              <a:tr h="1083736">
                <a:tc>
                  <a:txBody>
                    <a:bodyPr/>
                    <a:lstStyle/>
                    <a:p>
                      <a:r>
                        <a:rPr lang="en-US" sz="1900" dirty="0" smtClean="0">
                          <a:solidFill>
                            <a:srgbClr val="FFFFFF"/>
                          </a:solidFill>
                        </a:rPr>
                        <a:t>Overall survival</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chemeClr val="bg1"/>
                          </a:solidFill>
                        </a:rPr>
                        <a:t>13.6 </a:t>
                      </a:r>
                      <a:r>
                        <a:rPr lang="en-US" sz="1900" dirty="0" err="1" smtClean="0">
                          <a:solidFill>
                            <a:schemeClr val="bg1"/>
                          </a:solidFill>
                        </a:rPr>
                        <a:t>mo</a:t>
                      </a:r>
                      <a:endParaRPr lang="en-US" sz="1900" dirty="0">
                        <a:solidFill>
                          <a:schemeClr val="bg1"/>
                        </a:solidFill>
                      </a:endParaRPr>
                    </a:p>
                  </a:txBody>
                  <a:tcPr marL="84327" marR="84327" marT="40958" marB="40958" anchor="ctr">
                    <a:solidFill>
                      <a:srgbClr val="005796"/>
                    </a:solidFill>
                  </a:tcPr>
                </a:tc>
                <a:tc>
                  <a:txBody>
                    <a:bodyPr/>
                    <a:lstStyle/>
                    <a:p>
                      <a:pPr algn="ctr"/>
                      <a:r>
                        <a:rPr lang="en-US" sz="1900" dirty="0" smtClean="0">
                          <a:solidFill>
                            <a:srgbClr val="FFFFFF"/>
                          </a:solidFill>
                        </a:rPr>
                        <a:t>9.7 </a:t>
                      </a:r>
                      <a:r>
                        <a:rPr lang="en-US" sz="1900" dirty="0" err="1" smtClean="0">
                          <a:solidFill>
                            <a:srgbClr val="FFFFFF"/>
                          </a:solidFill>
                        </a:rPr>
                        <a:t>mo</a:t>
                      </a:r>
                      <a:endParaRPr lang="en-US" sz="1900" dirty="0">
                        <a:solidFill>
                          <a:srgbClr val="FFC314"/>
                        </a:solidFill>
                      </a:endParaRPr>
                    </a:p>
                  </a:txBody>
                  <a:tcPr marL="84327" marR="84327" marT="40958" marB="40958" anchor="ctr">
                    <a:solidFill>
                      <a:srgbClr val="005796"/>
                    </a:solidFill>
                  </a:tcPr>
                </a:tc>
                <a:tc>
                  <a:txBody>
                    <a:bodyPr/>
                    <a:lstStyle/>
                    <a:p>
                      <a:pPr algn="ctr"/>
                      <a:r>
                        <a:rPr lang="en-US" sz="1900" dirty="0" smtClean="0">
                          <a:solidFill>
                            <a:srgbClr val="FFFFFF"/>
                          </a:solidFill>
                        </a:rPr>
                        <a:t>0.70</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FFFF"/>
                          </a:solidFill>
                        </a:rPr>
                        <a:t>&lt;0.001</a:t>
                      </a:r>
                      <a:endParaRPr lang="en-US" sz="1900" dirty="0">
                        <a:solidFill>
                          <a:srgbClr val="FFFFFF"/>
                        </a:solidFill>
                      </a:endParaRPr>
                    </a:p>
                  </a:txBody>
                  <a:tcPr marL="84327" marR="84327" marT="40958" marB="40958" anchor="ctr">
                    <a:solidFill>
                      <a:srgbClr val="005796"/>
                    </a:solidFill>
                  </a:tcPr>
                </a:tc>
              </a:tr>
            </a:tbl>
          </a:graphicData>
        </a:graphic>
      </p:graphicFrame>
      <p:sp>
        <p:nvSpPr>
          <p:cNvPr id="7" name="Footer Placeholder 7"/>
          <p:cNvSpPr txBox="1">
            <a:spLocks/>
          </p:cNvSpPr>
          <p:nvPr/>
        </p:nvSpPr>
        <p:spPr>
          <a:xfrm>
            <a:off x="0" y="6324600"/>
            <a:ext cx="8153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defRPr/>
            </a:pPr>
            <a:r>
              <a:rPr lang="en-US" sz="1600" smtClean="0">
                <a:solidFill>
                  <a:srgbClr val="FFFFFF"/>
                </a:solidFill>
                <a:latin typeface="+mn-lt"/>
              </a:rPr>
              <a:t>Chapman PB et al. </a:t>
            </a:r>
            <a:r>
              <a:rPr lang="en-US" sz="1600" i="1" smtClean="0">
                <a:solidFill>
                  <a:srgbClr val="FFFFFF"/>
                </a:solidFill>
                <a:latin typeface="+mn-lt"/>
              </a:rPr>
              <a:t>Proc ASCO </a:t>
            </a:r>
            <a:r>
              <a:rPr lang="en-US" sz="1600" smtClean="0">
                <a:solidFill>
                  <a:srgbClr val="FFFFFF"/>
                </a:solidFill>
                <a:latin typeface="+mn-lt"/>
              </a:rPr>
              <a:t>2012;Abstract </a:t>
            </a:r>
            <a:r>
              <a:rPr lang="en-US" sz="1600" smtClean="0">
                <a:solidFill>
                  <a:schemeClr val="bg1"/>
                </a:solidFill>
                <a:latin typeface="+mn-lt"/>
              </a:rPr>
              <a:t>8502</a:t>
            </a:r>
            <a:r>
              <a:rPr lang="en-US" smtClean="0">
                <a:solidFill>
                  <a:schemeClr val="bg1"/>
                </a:solidFill>
              </a:rPr>
              <a:t>.</a:t>
            </a:r>
            <a:endParaRPr lang="en-US" dirty="0">
              <a:solidFill>
                <a:schemeClr val="bg1"/>
              </a:solidFill>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4167043"/>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685800" y="533400"/>
            <a:ext cx="7772400" cy="2514600"/>
          </a:xfrm>
        </p:spPr>
        <p:txBody>
          <a:bodyPr anchor="b"/>
          <a:lstStyle/>
          <a:p>
            <a:r>
              <a:rPr lang="en-US" sz="3600" dirty="0">
                <a:latin typeface="Arial" charset="0"/>
                <a:ea typeface="ＭＳ Ｐゴシック" charset="0"/>
              </a:rPr>
              <a:t>Efficacy of </a:t>
            </a:r>
            <a:r>
              <a:rPr lang="en-US" sz="3600" dirty="0" err="1">
                <a:latin typeface="Arial" charset="0"/>
                <a:ea typeface="ＭＳ Ｐゴシック" charset="0"/>
              </a:rPr>
              <a:t>Vemurafenib</a:t>
            </a:r>
            <a:r>
              <a:rPr lang="en-US" sz="3600" dirty="0">
                <a:latin typeface="Arial" charset="0"/>
                <a:ea typeface="ＭＳ Ｐゴシック" charset="0"/>
              </a:rPr>
              <a:t> in BRAFV600K Mutation-Positive Melanoma Disease – Results from the Phase 3 Clinical Study BRIM3 </a:t>
            </a:r>
          </a:p>
        </p:txBody>
      </p:sp>
      <p:sp>
        <p:nvSpPr>
          <p:cNvPr id="22530" name="Content Placeholder 2"/>
          <p:cNvSpPr>
            <a:spLocks noGrp="1"/>
          </p:cNvSpPr>
          <p:nvPr>
            <p:ph idx="4294967295"/>
          </p:nvPr>
        </p:nvSpPr>
        <p:spPr>
          <a:xfrm>
            <a:off x="685800" y="3429000"/>
            <a:ext cx="7772400" cy="3200400"/>
          </a:xfrm>
        </p:spPr>
        <p:txBody>
          <a:bodyPr/>
          <a:lstStyle/>
          <a:p>
            <a:pPr marL="0" indent="0">
              <a:buFontTx/>
              <a:buNone/>
            </a:pPr>
            <a:r>
              <a:rPr lang="en-US" dirty="0" smtClean="0">
                <a:latin typeface="Arial" charset="0"/>
                <a:ea typeface="ＭＳ Ｐゴシック" charset="0"/>
              </a:rPr>
              <a:t>GA </a:t>
            </a:r>
            <a:r>
              <a:rPr lang="en-US" dirty="0">
                <a:latin typeface="Arial" charset="0"/>
                <a:ea typeface="ＭＳ Ｐゴシック" charset="0"/>
              </a:rPr>
              <a:t>McArthur, </a:t>
            </a:r>
            <a:r>
              <a:rPr lang="en-US" dirty="0" smtClean="0">
                <a:latin typeface="Arial" charset="0"/>
                <a:ea typeface="ＭＳ Ｐゴシック" charset="0"/>
              </a:rPr>
              <a:t>A </a:t>
            </a:r>
            <a:r>
              <a:rPr lang="en-US" dirty="0" err="1">
                <a:latin typeface="Arial" charset="0"/>
                <a:ea typeface="ＭＳ Ｐゴシック" charset="0"/>
              </a:rPr>
              <a:t>Hauschild</a:t>
            </a:r>
            <a:r>
              <a:rPr lang="en-US" dirty="0">
                <a:latin typeface="Arial" charset="0"/>
                <a:ea typeface="ＭＳ Ｐゴシック" charset="0"/>
              </a:rPr>
              <a:t>, </a:t>
            </a:r>
            <a:r>
              <a:rPr lang="en-US" dirty="0" smtClean="0">
                <a:latin typeface="Arial" charset="0"/>
                <a:ea typeface="ＭＳ Ｐゴシック" charset="0"/>
              </a:rPr>
              <a:t>C </a:t>
            </a:r>
            <a:r>
              <a:rPr lang="en-US" dirty="0">
                <a:latin typeface="Arial" charset="0"/>
                <a:ea typeface="ＭＳ Ｐゴシック" charset="0"/>
              </a:rPr>
              <a:t>Robert, </a:t>
            </a:r>
            <a:r>
              <a:rPr lang="en-US" dirty="0" smtClean="0">
                <a:latin typeface="Arial" charset="0"/>
                <a:ea typeface="ＭＳ Ｐゴシック" charset="0"/>
              </a:rPr>
              <a:t>J </a:t>
            </a:r>
            <a:r>
              <a:rPr lang="en-US" dirty="0">
                <a:latin typeface="Arial" charset="0"/>
                <a:ea typeface="ＭＳ Ｐゴシック" charset="0"/>
              </a:rPr>
              <a:t>Larkin, </a:t>
            </a:r>
            <a:r>
              <a:rPr lang="en-US" dirty="0" smtClean="0">
                <a:latin typeface="Arial" charset="0"/>
                <a:ea typeface="ＭＳ Ｐゴシック" charset="0"/>
              </a:rPr>
              <a:t>JB </a:t>
            </a:r>
            <a:r>
              <a:rPr lang="en-US" dirty="0" err="1">
                <a:latin typeface="Arial" charset="0"/>
                <a:ea typeface="ＭＳ Ｐゴシック" charset="0"/>
              </a:rPr>
              <a:t>Haanen</a:t>
            </a:r>
            <a:r>
              <a:rPr lang="en-US" dirty="0">
                <a:latin typeface="Arial" charset="0"/>
                <a:ea typeface="ＭＳ Ｐゴシック" charset="0"/>
              </a:rPr>
              <a:t>, </a:t>
            </a:r>
            <a:r>
              <a:rPr lang="en-US" dirty="0" smtClean="0">
                <a:latin typeface="Arial" charset="0"/>
                <a:ea typeface="ＭＳ Ｐゴシック" charset="0"/>
              </a:rPr>
              <a:t>A </a:t>
            </a:r>
            <a:r>
              <a:rPr lang="en-US" dirty="0" err="1">
                <a:latin typeface="Arial" charset="0"/>
                <a:ea typeface="ＭＳ Ｐゴシック" charset="0"/>
              </a:rPr>
              <a:t>Ribas</a:t>
            </a:r>
            <a:r>
              <a:rPr lang="en-US" dirty="0">
                <a:latin typeface="Arial" charset="0"/>
                <a:ea typeface="ＭＳ Ｐゴシック" charset="0"/>
              </a:rPr>
              <a:t>, </a:t>
            </a:r>
            <a:r>
              <a:rPr lang="en-US" dirty="0" smtClean="0">
                <a:latin typeface="Arial" charset="0"/>
                <a:ea typeface="ＭＳ Ｐゴシック" charset="0"/>
              </a:rPr>
              <a:t>D </a:t>
            </a:r>
            <a:r>
              <a:rPr lang="en-US" dirty="0">
                <a:latin typeface="Arial" charset="0"/>
                <a:ea typeface="ＭＳ Ｐゴシック" charset="0"/>
              </a:rPr>
              <a:t>Hogg, </a:t>
            </a:r>
            <a:r>
              <a:rPr lang="en-US" dirty="0" smtClean="0">
                <a:latin typeface="Arial" charset="0"/>
                <a:ea typeface="ＭＳ Ｐゴシック" charset="0"/>
              </a:rPr>
              <a:t>O Hamid, P </a:t>
            </a:r>
            <a:r>
              <a:rPr lang="en-US" dirty="0" err="1">
                <a:latin typeface="Arial" charset="0"/>
                <a:ea typeface="ＭＳ Ｐゴシック" charset="0"/>
              </a:rPr>
              <a:t>Ascierto</a:t>
            </a:r>
            <a:r>
              <a:rPr lang="en-US" dirty="0">
                <a:latin typeface="Arial" charset="0"/>
                <a:ea typeface="ＭＳ Ｐゴシック" charset="0"/>
              </a:rPr>
              <a:t>, </a:t>
            </a:r>
            <a:r>
              <a:rPr lang="en-US" dirty="0" smtClean="0">
                <a:latin typeface="Arial" charset="0"/>
                <a:ea typeface="ＭＳ Ｐゴシック" charset="0"/>
              </a:rPr>
              <a:t>A </a:t>
            </a:r>
            <a:r>
              <a:rPr lang="en-US" dirty="0" err="1">
                <a:latin typeface="Arial" charset="0"/>
                <a:ea typeface="ＭＳ Ｐゴシック" charset="0"/>
              </a:rPr>
              <a:t>Testori</a:t>
            </a:r>
            <a:r>
              <a:rPr lang="en-US" dirty="0">
                <a:latin typeface="Arial" charset="0"/>
                <a:ea typeface="ＭＳ Ｐゴシック" charset="0"/>
              </a:rPr>
              <a:t>, </a:t>
            </a:r>
            <a:r>
              <a:rPr lang="en-US" dirty="0" smtClean="0">
                <a:latin typeface="Arial" charset="0"/>
                <a:ea typeface="ＭＳ Ｐゴシック" charset="0"/>
              </a:rPr>
              <a:t>P </a:t>
            </a:r>
            <a:r>
              <a:rPr lang="en-US" dirty="0" err="1">
                <a:latin typeface="Arial" charset="0"/>
                <a:ea typeface="ＭＳ Ｐゴシック" charset="0"/>
              </a:rPr>
              <a:t>Lorigan</a:t>
            </a:r>
            <a:r>
              <a:rPr lang="en-US" dirty="0">
                <a:latin typeface="Arial" charset="0"/>
                <a:ea typeface="ＭＳ Ｐゴシック" charset="0"/>
              </a:rPr>
              <a:t>, </a:t>
            </a:r>
            <a:r>
              <a:rPr lang="en-US" dirty="0" smtClean="0">
                <a:latin typeface="Arial" charset="0"/>
                <a:ea typeface="ＭＳ Ｐゴシック" charset="0"/>
              </a:rPr>
              <a:t>R </a:t>
            </a:r>
            <a:r>
              <a:rPr lang="en-US" dirty="0" err="1">
                <a:latin typeface="Arial" charset="0"/>
                <a:ea typeface="ＭＳ Ｐゴシック" charset="0"/>
              </a:rPr>
              <a:t>Dummer</a:t>
            </a:r>
            <a:r>
              <a:rPr lang="en-US" dirty="0">
                <a:latin typeface="Arial" charset="0"/>
                <a:ea typeface="ＭＳ Ｐゴシック" charset="0"/>
              </a:rPr>
              <a:t>, </a:t>
            </a:r>
            <a:r>
              <a:rPr lang="en-US" dirty="0" smtClean="0">
                <a:latin typeface="Arial" charset="0"/>
                <a:ea typeface="ＭＳ Ｐゴシック" charset="0"/>
              </a:rPr>
              <a:t>JA </a:t>
            </a:r>
            <a:r>
              <a:rPr lang="en-US" dirty="0" err="1">
                <a:latin typeface="Arial" charset="0"/>
                <a:ea typeface="ＭＳ Ｐゴシック" charset="0"/>
              </a:rPr>
              <a:t>Sosman</a:t>
            </a:r>
            <a:r>
              <a:rPr lang="en-US" dirty="0">
                <a:latin typeface="Arial" charset="0"/>
                <a:ea typeface="ＭＳ Ｐゴシック" charset="0"/>
              </a:rPr>
              <a:t>, </a:t>
            </a:r>
            <a:r>
              <a:rPr lang="en-US" dirty="0" smtClean="0">
                <a:latin typeface="Arial" charset="0"/>
                <a:ea typeface="ＭＳ Ｐゴシック" charset="0"/>
              </a:rPr>
              <a:t>K </a:t>
            </a:r>
            <a:r>
              <a:rPr lang="en-US" dirty="0">
                <a:latin typeface="Arial" charset="0"/>
                <a:ea typeface="ＭＳ Ｐゴシック" charset="0"/>
              </a:rPr>
              <a:t>Flaherty, </a:t>
            </a:r>
            <a:r>
              <a:rPr lang="en-US" dirty="0" smtClean="0">
                <a:latin typeface="Arial" charset="0"/>
                <a:ea typeface="ＭＳ Ｐゴシック" charset="0"/>
              </a:rPr>
              <a:t>M </a:t>
            </a:r>
            <a:r>
              <a:rPr lang="en-US" dirty="0">
                <a:latin typeface="Arial" charset="0"/>
                <a:ea typeface="ＭＳ Ｐゴシック" charset="0"/>
              </a:rPr>
              <a:t>Yin, </a:t>
            </a:r>
            <a:r>
              <a:rPr lang="en-US" dirty="0" smtClean="0">
                <a:latin typeface="Arial" charset="0"/>
                <a:ea typeface="ＭＳ Ｐゴシック" charset="0"/>
              </a:rPr>
              <a:t>I </a:t>
            </a:r>
            <a:r>
              <a:rPr lang="en-US" dirty="0">
                <a:latin typeface="Arial" charset="0"/>
                <a:ea typeface="ＭＳ Ｐゴシック" charset="0"/>
              </a:rPr>
              <a:t>Caro, </a:t>
            </a:r>
            <a:r>
              <a:rPr lang="en-US" dirty="0" smtClean="0">
                <a:latin typeface="Arial" charset="0"/>
                <a:ea typeface="ＭＳ Ｐゴシック" charset="0"/>
              </a:rPr>
              <a:t>F </a:t>
            </a:r>
            <a:r>
              <a:rPr lang="en-US" dirty="0" err="1">
                <a:latin typeface="Arial" charset="0"/>
                <a:ea typeface="ＭＳ Ｐゴシック" charset="0"/>
              </a:rPr>
              <a:t>Shieh</a:t>
            </a:r>
            <a:r>
              <a:rPr lang="en-US" dirty="0">
                <a:latin typeface="Arial" charset="0"/>
                <a:ea typeface="ＭＳ Ｐゴシック" charset="0"/>
              </a:rPr>
              <a:t>, </a:t>
            </a:r>
            <a:r>
              <a:rPr lang="en-US" dirty="0" smtClean="0">
                <a:latin typeface="Arial" charset="0"/>
                <a:ea typeface="ＭＳ Ｐゴシック" charset="0"/>
              </a:rPr>
              <a:t>R </a:t>
            </a:r>
            <a:r>
              <a:rPr lang="en-US" dirty="0">
                <a:latin typeface="Arial" charset="0"/>
                <a:ea typeface="ＭＳ Ｐゴシック" charset="0"/>
              </a:rPr>
              <a:t>Schilling, </a:t>
            </a:r>
            <a:r>
              <a:rPr lang="en-US" dirty="0" smtClean="0">
                <a:latin typeface="Arial" charset="0"/>
                <a:ea typeface="ＭＳ Ｐゴシック" charset="0"/>
              </a:rPr>
              <a:t>K </a:t>
            </a:r>
            <a:r>
              <a:rPr lang="en-US" dirty="0" err="1">
                <a:latin typeface="Arial" charset="0"/>
                <a:ea typeface="ＭＳ Ｐゴシック" charset="0"/>
              </a:rPr>
              <a:t>Trunzer</a:t>
            </a:r>
            <a:r>
              <a:rPr lang="en-US" dirty="0">
                <a:latin typeface="Arial" charset="0"/>
                <a:ea typeface="ＭＳ Ｐゴシック" charset="0"/>
              </a:rPr>
              <a:t>, </a:t>
            </a:r>
            <a:r>
              <a:rPr lang="en-US" dirty="0" smtClean="0">
                <a:latin typeface="Arial" charset="0"/>
                <a:ea typeface="ＭＳ Ｐゴシック" charset="0"/>
              </a:rPr>
              <a:t>P Chapman</a:t>
            </a:r>
            <a:endParaRPr lang="en-US" dirty="0">
              <a:latin typeface="Arial" charset="0"/>
              <a:ea typeface="ＭＳ Ｐゴシック" charset="0"/>
            </a:endParaRPr>
          </a:p>
          <a:p>
            <a:pPr marL="0" indent="0">
              <a:buFontTx/>
              <a:buNone/>
            </a:pPr>
            <a:endParaRPr lang="en-US" dirty="0">
              <a:latin typeface="Arial" charset="0"/>
              <a:ea typeface="ＭＳ Ｐゴシック" charset="0"/>
            </a:endParaRPr>
          </a:p>
          <a:p>
            <a:pPr marL="0" indent="0">
              <a:buFontTx/>
              <a:buNone/>
            </a:pPr>
            <a:r>
              <a:rPr lang="en-US" dirty="0">
                <a:latin typeface="Arial" charset="0"/>
                <a:ea typeface="ＭＳ Ｐゴシック" charset="0"/>
              </a:rPr>
              <a:t>Society for Melanoma </a:t>
            </a:r>
            <a:r>
              <a:rPr lang="en-US" dirty="0" smtClean="0">
                <a:latin typeface="Arial" charset="0"/>
                <a:ea typeface="ＭＳ Ｐゴシック" charset="0"/>
              </a:rPr>
              <a:t>Research, </a:t>
            </a:r>
            <a:r>
              <a:rPr lang="en-US" dirty="0">
                <a:latin typeface="Arial" charset="0"/>
                <a:ea typeface="ＭＳ Ｐゴシック" charset="0"/>
              </a:rPr>
              <a:t>November 8-11, 2012, Hollywood, </a:t>
            </a:r>
            <a:r>
              <a:rPr lang="en-US" dirty="0" smtClean="0">
                <a:latin typeface="Arial" charset="0"/>
                <a:ea typeface="ＭＳ Ｐゴシック" charset="0"/>
              </a:rPr>
              <a:t>California</a:t>
            </a:r>
            <a:endParaRPr lang="en-US" dirty="0">
              <a:latin typeface="Arial" charset="0"/>
              <a:ea typeface="ＭＳ Ｐゴシック"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52"/>
          <p:cNvSpPr>
            <a:spLocks noChangeArrowheads="1"/>
          </p:cNvSpPr>
          <p:nvPr/>
        </p:nvSpPr>
        <p:spPr bwMode="auto">
          <a:xfrm>
            <a:off x="381000" y="1143000"/>
            <a:ext cx="8534400" cy="4267200"/>
          </a:xfrm>
          <a:prstGeom prst="rect">
            <a:avLst/>
          </a:prstGeom>
          <a:solidFill>
            <a:srgbClr val="9CCBED"/>
          </a:solidFill>
          <a:ln w="9525">
            <a:solidFill>
              <a:schemeClr val="tx1">
                <a:alpha val="50195"/>
              </a:schemeClr>
            </a:solidFill>
            <a:miter lim="800000"/>
            <a:headEnd/>
            <a:tailEnd/>
          </a:ln>
        </p:spPr>
        <p:txBody>
          <a:bodyPr wrap="none" anchor="ctr"/>
          <a:lstStyle/>
          <a:p>
            <a:pPr algn="ctr"/>
            <a:endParaRPr lang="en-US" baseline="-25000"/>
          </a:p>
        </p:txBody>
      </p:sp>
      <p:graphicFrame>
        <p:nvGraphicFramePr>
          <p:cNvPr id="4" name="Table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26079262"/>
              </p:ext>
            </p:extLst>
          </p:nvPr>
        </p:nvGraphicFramePr>
        <p:xfrm>
          <a:off x="533400" y="1288002"/>
          <a:ext cx="8229601" cy="3977196"/>
        </p:xfrm>
        <a:graphic>
          <a:graphicData uri="http://schemas.openxmlformats.org/drawingml/2006/table">
            <a:tbl>
              <a:tblPr firstRow="1" bandRow="1">
                <a:tableStyleId>{5C22544A-7EE6-4342-B048-85BDC9FD1C3A}</a:tableStyleId>
              </a:tblPr>
              <a:tblGrid>
                <a:gridCol w="1551958"/>
                <a:gridCol w="1694721"/>
                <a:gridCol w="1694721"/>
                <a:gridCol w="1621037"/>
                <a:gridCol w="1667164"/>
              </a:tblGrid>
              <a:tr h="386767">
                <a:tc>
                  <a:txBody>
                    <a:bodyPr/>
                    <a:lstStyle/>
                    <a:p>
                      <a:endParaRPr lang="en-US" sz="1900" dirty="0">
                        <a:solidFill>
                          <a:srgbClr val="FFFFFF"/>
                        </a:solidFill>
                      </a:endParaRPr>
                    </a:p>
                  </a:txBody>
                  <a:tcPr marL="84327" marR="84327" marT="40958" marB="40958">
                    <a:solidFill>
                      <a:srgbClr val="012A50"/>
                    </a:solidFill>
                  </a:tcPr>
                </a:tc>
                <a:tc gridSpan="2">
                  <a:txBody>
                    <a:bodyPr/>
                    <a:lstStyle/>
                    <a:p>
                      <a:pPr algn="ctr"/>
                      <a:r>
                        <a:rPr lang="en-US" sz="1900" i="1" dirty="0" smtClean="0">
                          <a:solidFill>
                            <a:srgbClr val="FFFFFF"/>
                          </a:solidFill>
                        </a:rPr>
                        <a:t>BRAF</a:t>
                      </a:r>
                      <a:r>
                        <a:rPr lang="en-US" sz="1900" i="1" baseline="0" dirty="0" smtClean="0">
                          <a:solidFill>
                            <a:srgbClr val="FFFFFF"/>
                          </a:solidFill>
                        </a:rPr>
                        <a:t> </a:t>
                      </a:r>
                      <a:r>
                        <a:rPr lang="en-US" sz="1900" i="0" baseline="0" dirty="0" smtClean="0">
                          <a:solidFill>
                            <a:srgbClr val="FFFFFF"/>
                          </a:solidFill>
                        </a:rPr>
                        <a:t>V600E</a:t>
                      </a:r>
                      <a:endParaRPr lang="en-US" sz="1900" i="0" baseline="0" dirty="0">
                        <a:solidFill>
                          <a:srgbClr val="FFFFFF"/>
                        </a:solidFill>
                      </a:endParaRPr>
                    </a:p>
                  </a:txBody>
                  <a:tcPr marL="84327" marR="84327" marT="40958" marB="40958">
                    <a:solidFill>
                      <a:srgbClr val="012A50"/>
                    </a:solidFill>
                  </a:tcPr>
                </a:tc>
                <a:tc hMerge="1">
                  <a:txBody>
                    <a:bodyPr/>
                    <a:lstStyle/>
                    <a:p>
                      <a:pPr algn="ctr"/>
                      <a:endParaRPr lang="en-US" sz="1800" i="0" baseline="0" dirty="0">
                        <a:solidFill>
                          <a:srgbClr val="FF0000"/>
                        </a:solidFill>
                      </a:endParaRPr>
                    </a:p>
                  </a:txBody>
                  <a:tcPr marL="91433" marR="91433" marT="45744" marB="45744">
                    <a:noFill/>
                  </a:tcPr>
                </a:tc>
                <a:tc gridSpan="2">
                  <a:txBody>
                    <a:bodyPr/>
                    <a:lstStyle/>
                    <a:p>
                      <a:pPr marL="0" algn="ctr" defTabSz="457200" rtl="0" eaLnBrk="1" latinLnBrk="0" hangingPunct="1"/>
                      <a:r>
                        <a:rPr lang="en-US" sz="1900" b="1" i="1" kern="1200" baseline="0" dirty="0" smtClean="0">
                          <a:solidFill>
                            <a:srgbClr val="FFFFFF"/>
                          </a:solidFill>
                          <a:latin typeface="+mn-lt"/>
                          <a:ea typeface="+mn-ea"/>
                          <a:cs typeface="+mn-cs"/>
                        </a:rPr>
                        <a:t>BRAF</a:t>
                      </a:r>
                      <a:r>
                        <a:rPr lang="en-US" sz="1900" b="1" i="1" kern="1200" baseline="0" dirty="0">
                          <a:solidFill>
                            <a:srgbClr val="FFFFFF"/>
                          </a:solidFill>
                          <a:latin typeface="+mn-lt"/>
                          <a:ea typeface="+mn-ea"/>
                          <a:cs typeface="+mn-cs"/>
                        </a:rPr>
                        <a:t> </a:t>
                      </a:r>
                      <a:r>
                        <a:rPr lang="en-US" sz="1900" b="1" i="0" kern="1200" baseline="0" dirty="0" smtClean="0">
                          <a:solidFill>
                            <a:srgbClr val="FFFFFF"/>
                          </a:solidFill>
                          <a:latin typeface="+mn-lt"/>
                          <a:ea typeface="+mn-ea"/>
                          <a:cs typeface="+mn-cs"/>
                        </a:rPr>
                        <a:t>V600K</a:t>
                      </a:r>
                      <a:endParaRPr lang="en-US" sz="1900" b="1" i="0" kern="1200" baseline="0" dirty="0">
                        <a:solidFill>
                          <a:srgbClr val="FFFFFF"/>
                        </a:solidFill>
                        <a:latin typeface="+mn-lt"/>
                        <a:ea typeface="+mn-ea"/>
                        <a:cs typeface="+mn-cs"/>
                      </a:endParaRPr>
                    </a:p>
                  </a:txBody>
                  <a:tcPr marL="84327" marR="84327" marT="40958" marB="40958">
                    <a:solidFill>
                      <a:srgbClr val="012A50"/>
                    </a:solidFill>
                  </a:tcPr>
                </a:tc>
                <a:tc hMerge="1">
                  <a:txBody>
                    <a:bodyPr/>
                    <a:lstStyle/>
                    <a:p>
                      <a:pPr marL="0" algn="ctr" defTabSz="457200" rtl="0" eaLnBrk="1" latinLnBrk="0" hangingPunct="1"/>
                      <a:endParaRPr lang="en-US" sz="1800" b="1" i="0" kern="1200" baseline="0" dirty="0">
                        <a:solidFill>
                          <a:srgbClr val="FF0000"/>
                        </a:solidFill>
                        <a:latin typeface="+mn-lt"/>
                        <a:ea typeface="+mn-ea"/>
                        <a:cs typeface="+mn-cs"/>
                      </a:endParaRPr>
                    </a:p>
                  </a:txBody>
                  <a:tcPr marL="91433" marR="91433" marT="45744" marB="45744">
                    <a:noFill/>
                  </a:tcPr>
                </a:tc>
              </a:tr>
              <a:tr h="386767">
                <a:tc>
                  <a:txBody>
                    <a:bodyPr/>
                    <a:lstStyle/>
                    <a:p>
                      <a:endParaRPr lang="en-US" sz="1900" dirty="0">
                        <a:solidFill>
                          <a:srgbClr val="FFFFFF"/>
                        </a:solidFill>
                      </a:endParaRPr>
                    </a:p>
                  </a:txBody>
                  <a:tcPr marL="84327" marR="84327" marT="40958" marB="40958" anchor="b">
                    <a:solidFill>
                      <a:srgbClr val="012A50"/>
                    </a:solidFill>
                  </a:tcPr>
                </a:tc>
                <a:tc>
                  <a:txBody>
                    <a:bodyPr/>
                    <a:lstStyle/>
                    <a:p>
                      <a:pPr algn="ctr"/>
                      <a:r>
                        <a:rPr lang="en-US" sz="1900" dirty="0" smtClean="0">
                          <a:solidFill>
                            <a:srgbClr val="FFFFFF"/>
                          </a:solidFill>
                        </a:rPr>
                        <a:t>Dacarbazine</a:t>
                      </a:r>
                      <a:endParaRPr lang="en-US" sz="1900" dirty="0">
                        <a:solidFill>
                          <a:srgbClr val="FFFFFF"/>
                        </a:solidFill>
                      </a:endParaRPr>
                    </a:p>
                  </a:txBody>
                  <a:tcPr marL="84327" marR="84327" marT="40958" marB="40958" anchor="b">
                    <a:solidFill>
                      <a:srgbClr val="012A50"/>
                    </a:solidFill>
                  </a:tcPr>
                </a:tc>
                <a:tc>
                  <a:txBody>
                    <a:bodyPr/>
                    <a:lstStyle/>
                    <a:p>
                      <a:pPr algn="ctr"/>
                      <a:r>
                        <a:rPr lang="en-US" sz="1900" dirty="0" smtClean="0">
                          <a:solidFill>
                            <a:srgbClr val="FFC314"/>
                          </a:solidFill>
                        </a:rPr>
                        <a:t>Vemurafenib</a:t>
                      </a:r>
                      <a:endParaRPr lang="en-US" sz="1900" dirty="0">
                        <a:solidFill>
                          <a:srgbClr val="FFC314"/>
                        </a:solidFill>
                      </a:endParaRPr>
                    </a:p>
                  </a:txBody>
                  <a:tcPr marL="84327" marR="84327" marT="40958" marB="40958" anchor="b">
                    <a:solidFill>
                      <a:srgbClr val="012A50"/>
                    </a:solidFill>
                  </a:tcPr>
                </a:tc>
                <a:tc>
                  <a:txBody>
                    <a:bodyPr/>
                    <a:lstStyle/>
                    <a:p>
                      <a:pPr algn="ctr"/>
                      <a:r>
                        <a:rPr lang="en-US" sz="1900" dirty="0" smtClean="0">
                          <a:solidFill>
                            <a:srgbClr val="FFFFFF"/>
                          </a:solidFill>
                        </a:rPr>
                        <a:t>Dacarbazine</a:t>
                      </a:r>
                      <a:endParaRPr lang="en-US" sz="1900" dirty="0">
                        <a:solidFill>
                          <a:srgbClr val="FFFFFF"/>
                        </a:solidFill>
                      </a:endParaRPr>
                    </a:p>
                  </a:txBody>
                  <a:tcPr marL="84327" marR="84327" marT="40958" marB="40958" anchor="b">
                    <a:solidFill>
                      <a:srgbClr val="012A50"/>
                    </a:solidFill>
                  </a:tcPr>
                </a:tc>
                <a:tc>
                  <a:txBody>
                    <a:bodyPr/>
                    <a:lstStyle/>
                    <a:p>
                      <a:pPr algn="ctr"/>
                      <a:r>
                        <a:rPr lang="en-US" sz="1900" dirty="0" smtClean="0">
                          <a:solidFill>
                            <a:srgbClr val="FFC314"/>
                          </a:solidFill>
                        </a:rPr>
                        <a:t>Vemurafenib</a:t>
                      </a:r>
                      <a:endParaRPr lang="en-US" sz="1900" dirty="0">
                        <a:solidFill>
                          <a:srgbClr val="FFC314"/>
                        </a:solidFill>
                      </a:endParaRPr>
                    </a:p>
                  </a:txBody>
                  <a:tcPr marL="84327" marR="84327" marT="40958" marB="40958" anchor="b">
                    <a:solidFill>
                      <a:srgbClr val="012A50"/>
                    </a:solidFill>
                  </a:tcPr>
                </a:tc>
              </a:tr>
              <a:tr h="682363">
                <a:tc>
                  <a:txBody>
                    <a:bodyPr/>
                    <a:lstStyle/>
                    <a:p>
                      <a:r>
                        <a:rPr lang="en-US" sz="1900" dirty="0" smtClean="0">
                          <a:solidFill>
                            <a:srgbClr val="FFFFFF"/>
                          </a:solidFill>
                        </a:rPr>
                        <a:t>Median OS</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FFFF"/>
                          </a:solidFill>
                        </a:rPr>
                        <a:t>10.0 </a:t>
                      </a:r>
                      <a:r>
                        <a:rPr lang="en-US" sz="1900" dirty="0" err="1" smtClean="0">
                          <a:solidFill>
                            <a:srgbClr val="FFFFFF"/>
                          </a:solidFill>
                        </a:rPr>
                        <a:t>mos</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C314"/>
                          </a:solidFill>
                        </a:rPr>
                        <a:t>13.3 </a:t>
                      </a:r>
                      <a:r>
                        <a:rPr lang="en-US" sz="1900" dirty="0" err="1" smtClean="0">
                          <a:solidFill>
                            <a:srgbClr val="FFC314"/>
                          </a:solidFill>
                        </a:rPr>
                        <a:t>mos</a:t>
                      </a:r>
                      <a:endParaRPr lang="en-US" sz="1900" dirty="0">
                        <a:solidFill>
                          <a:srgbClr val="FFC314"/>
                        </a:solidFill>
                      </a:endParaRPr>
                    </a:p>
                  </a:txBody>
                  <a:tcPr marL="84327" marR="84327" marT="40958" marB="40958" anchor="ctr">
                    <a:solidFill>
                      <a:srgbClr val="005796"/>
                    </a:solidFill>
                  </a:tcPr>
                </a:tc>
                <a:tc>
                  <a:txBody>
                    <a:bodyPr/>
                    <a:lstStyle/>
                    <a:p>
                      <a:pPr algn="ctr"/>
                      <a:r>
                        <a:rPr lang="en-US" sz="1900" dirty="0" smtClean="0">
                          <a:solidFill>
                            <a:srgbClr val="FFFFFF"/>
                          </a:solidFill>
                        </a:rPr>
                        <a:t>7.6  </a:t>
                      </a:r>
                      <a:r>
                        <a:rPr lang="en-US" sz="1900" dirty="0" err="1" smtClean="0">
                          <a:solidFill>
                            <a:srgbClr val="FFFFFF"/>
                          </a:solidFill>
                        </a:rPr>
                        <a:t>mos</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C314"/>
                          </a:solidFill>
                        </a:rPr>
                        <a:t>14.5 </a:t>
                      </a:r>
                      <a:r>
                        <a:rPr lang="en-US" sz="1900" dirty="0" err="1" smtClean="0">
                          <a:solidFill>
                            <a:srgbClr val="FFC314"/>
                          </a:solidFill>
                        </a:rPr>
                        <a:t>mos</a:t>
                      </a:r>
                      <a:endParaRPr lang="en-US" sz="1900" dirty="0">
                        <a:solidFill>
                          <a:srgbClr val="FFC314"/>
                        </a:solidFill>
                      </a:endParaRPr>
                    </a:p>
                  </a:txBody>
                  <a:tcPr marL="84327" marR="84327" marT="40958" marB="40958" anchor="ctr">
                    <a:solidFill>
                      <a:srgbClr val="005796"/>
                    </a:solidFill>
                  </a:tcPr>
                </a:tc>
              </a:tr>
              <a:tr h="372903">
                <a:tc>
                  <a:txBody>
                    <a:bodyPr/>
                    <a:lstStyle/>
                    <a:p>
                      <a:endParaRPr lang="en-US" sz="1900" dirty="0">
                        <a:solidFill>
                          <a:srgbClr val="FFFFFF"/>
                        </a:solidFill>
                      </a:endParaRPr>
                    </a:p>
                  </a:txBody>
                  <a:tcPr marL="84327" marR="84327" marT="40958" marB="40958" anchor="ctr">
                    <a:solidFill>
                      <a:srgbClr val="005796"/>
                    </a:solidFill>
                  </a:tcPr>
                </a:tc>
                <a:tc gridSpan="2">
                  <a:txBody>
                    <a:bodyPr/>
                    <a:lstStyle/>
                    <a:p>
                      <a:pPr algn="ctr"/>
                      <a:r>
                        <a:rPr lang="en-US" sz="1900" dirty="0" smtClean="0">
                          <a:solidFill>
                            <a:srgbClr val="FFFFFF"/>
                          </a:solidFill>
                        </a:rPr>
                        <a:t>Hazard ratio: 0.75</a:t>
                      </a:r>
                      <a:endParaRPr lang="en-US" sz="1900" dirty="0">
                        <a:solidFill>
                          <a:srgbClr val="FFFFFF"/>
                        </a:solidFill>
                      </a:endParaRPr>
                    </a:p>
                  </a:txBody>
                  <a:tcPr marL="84327" marR="84327" marT="40958" marB="40958" anchor="ctr">
                    <a:solidFill>
                      <a:srgbClr val="005796"/>
                    </a:solidFill>
                  </a:tcPr>
                </a:tc>
                <a:tc hMerge="1">
                  <a:txBody>
                    <a:bodyPr/>
                    <a:lstStyle/>
                    <a:p>
                      <a:pPr algn="ctr"/>
                      <a:endParaRPr lang="en-US" sz="1900" dirty="0">
                        <a:solidFill>
                          <a:srgbClr val="FFC314"/>
                        </a:solidFill>
                      </a:endParaRPr>
                    </a:p>
                  </a:txBody>
                  <a:tcPr marL="84327" marR="84327" marT="40958" marB="40958" anchor="ctr">
                    <a:solidFill>
                      <a:srgbClr val="005796"/>
                    </a:solidFill>
                  </a:tcPr>
                </a:tc>
                <a:tc gridSpan="2">
                  <a:txBody>
                    <a:bodyPr/>
                    <a:lstStyle/>
                    <a:p>
                      <a:pPr algn="ctr"/>
                      <a:r>
                        <a:rPr lang="en-US" sz="1900" dirty="0" smtClean="0">
                          <a:solidFill>
                            <a:srgbClr val="FFFFFF"/>
                          </a:solidFill>
                        </a:rPr>
                        <a:t>Hazard ratio: 0.43</a:t>
                      </a:r>
                      <a:endParaRPr lang="en-US" sz="1900" dirty="0">
                        <a:solidFill>
                          <a:srgbClr val="FFFFFF"/>
                        </a:solidFill>
                      </a:endParaRPr>
                    </a:p>
                  </a:txBody>
                  <a:tcPr marL="84327" marR="84327" marT="40958" marB="40958" anchor="ctr">
                    <a:solidFill>
                      <a:srgbClr val="005796"/>
                    </a:solidFill>
                  </a:tcPr>
                </a:tc>
                <a:tc hMerge="1">
                  <a:txBody>
                    <a:bodyPr/>
                    <a:lstStyle/>
                    <a:p>
                      <a:pPr algn="ctr"/>
                      <a:endParaRPr lang="en-US" sz="1900" dirty="0">
                        <a:solidFill>
                          <a:srgbClr val="FFC314"/>
                        </a:solidFill>
                      </a:endParaRPr>
                    </a:p>
                  </a:txBody>
                  <a:tcPr marL="84327" marR="84327" marT="40958" marB="40958" anchor="ctr">
                    <a:solidFill>
                      <a:srgbClr val="005796"/>
                    </a:solidFill>
                  </a:tcPr>
                </a:tc>
              </a:tr>
              <a:tr h="685800">
                <a:tc>
                  <a:txBody>
                    <a:bodyPr/>
                    <a:lstStyle/>
                    <a:p>
                      <a:r>
                        <a:rPr lang="en-US" sz="1900" dirty="0" smtClean="0">
                          <a:solidFill>
                            <a:srgbClr val="FFFFFF"/>
                          </a:solidFill>
                        </a:rPr>
                        <a:t>Median PFS </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FFFF"/>
                          </a:solidFill>
                        </a:rPr>
                        <a:t>1.6 </a:t>
                      </a:r>
                      <a:r>
                        <a:rPr lang="en-US" sz="1900" dirty="0" err="1" smtClean="0">
                          <a:solidFill>
                            <a:srgbClr val="FFFFFF"/>
                          </a:solidFill>
                        </a:rPr>
                        <a:t>mos</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C314"/>
                          </a:solidFill>
                        </a:rPr>
                        <a:t>6.9 </a:t>
                      </a:r>
                      <a:r>
                        <a:rPr lang="en-US" sz="1900" dirty="0" err="1" smtClean="0">
                          <a:solidFill>
                            <a:srgbClr val="FFC314"/>
                          </a:solidFill>
                        </a:rPr>
                        <a:t>mos</a:t>
                      </a:r>
                      <a:endParaRPr lang="en-US" sz="1900" dirty="0">
                        <a:solidFill>
                          <a:srgbClr val="FFC314"/>
                        </a:solidFill>
                      </a:endParaRPr>
                    </a:p>
                  </a:txBody>
                  <a:tcPr marL="84327" marR="84327" marT="40958" marB="40958" anchor="ctr">
                    <a:solidFill>
                      <a:srgbClr val="005796"/>
                    </a:solidFill>
                  </a:tcPr>
                </a:tc>
                <a:tc>
                  <a:txBody>
                    <a:bodyPr/>
                    <a:lstStyle/>
                    <a:p>
                      <a:pPr algn="ctr"/>
                      <a:r>
                        <a:rPr lang="en-US" sz="1900" dirty="0" smtClean="0">
                          <a:solidFill>
                            <a:srgbClr val="FFFFFF"/>
                          </a:solidFill>
                        </a:rPr>
                        <a:t>1.7 </a:t>
                      </a:r>
                      <a:r>
                        <a:rPr lang="en-US" sz="1900" dirty="0" err="1" smtClean="0">
                          <a:solidFill>
                            <a:srgbClr val="FFFFFF"/>
                          </a:solidFill>
                        </a:rPr>
                        <a:t>mos</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C314"/>
                          </a:solidFill>
                        </a:rPr>
                        <a:t>5.9 </a:t>
                      </a:r>
                      <a:r>
                        <a:rPr lang="en-US" sz="1900" dirty="0" err="1" smtClean="0">
                          <a:solidFill>
                            <a:srgbClr val="FFC314"/>
                          </a:solidFill>
                        </a:rPr>
                        <a:t>mos</a:t>
                      </a:r>
                      <a:endParaRPr lang="en-US" sz="1900" dirty="0">
                        <a:solidFill>
                          <a:srgbClr val="FFC314"/>
                        </a:solidFill>
                      </a:endParaRPr>
                    </a:p>
                  </a:txBody>
                  <a:tcPr marL="84327" marR="84327" marT="40958" marB="40958" anchor="ctr">
                    <a:solidFill>
                      <a:srgbClr val="005796"/>
                    </a:solidFill>
                  </a:tcPr>
                </a:tc>
              </a:tr>
              <a:tr h="406051">
                <a:tc>
                  <a:txBody>
                    <a:bodyPr/>
                    <a:lstStyle/>
                    <a:p>
                      <a:endParaRPr lang="en-US" sz="1900" dirty="0">
                        <a:solidFill>
                          <a:srgbClr val="FFFFFF"/>
                        </a:solidFill>
                      </a:endParaRPr>
                    </a:p>
                  </a:txBody>
                  <a:tcPr marL="84327" marR="84327" marT="40958" marB="40958" anchor="ctr">
                    <a:solidFill>
                      <a:srgbClr val="005796"/>
                    </a:solidFill>
                  </a:tcPr>
                </a:tc>
                <a:tc gridSpan="2">
                  <a:txBody>
                    <a:bodyPr/>
                    <a:lstStyle/>
                    <a:p>
                      <a:pPr algn="ctr"/>
                      <a:r>
                        <a:rPr lang="en-US" sz="1900" dirty="0" smtClean="0">
                          <a:solidFill>
                            <a:srgbClr val="FFFFFF"/>
                          </a:solidFill>
                        </a:rPr>
                        <a:t>Hazard ratio:</a:t>
                      </a:r>
                      <a:r>
                        <a:rPr lang="en-US" sz="1900" baseline="0" dirty="0" smtClean="0">
                          <a:solidFill>
                            <a:srgbClr val="FFFFFF"/>
                          </a:solidFill>
                        </a:rPr>
                        <a:t> 0.39</a:t>
                      </a:r>
                      <a:endParaRPr lang="en-US" sz="1900" dirty="0">
                        <a:solidFill>
                          <a:srgbClr val="FFFFFF"/>
                        </a:solidFill>
                      </a:endParaRPr>
                    </a:p>
                  </a:txBody>
                  <a:tcPr marL="84327" marR="84327" marT="40958" marB="40958" anchor="ctr">
                    <a:solidFill>
                      <a:srgbClr val="005796"/>
                    </a:solidFill>
                  </a:tcPr>
                </a:tc>
                <a:tc hMerge="1">
                  <a:txBody>
                    <a:bodyPr/>
                    <a:lstStyle/>
                    <a:p>
                      <a:pPr algn="ctr"/>
                      <a:endParaRPr lang="en-US" sz="1900" dirty="0">
                        <a:solidFill>
                          <a:srgbClr val="FFC314"/>
                        </a:solidFill>
                      </a:endParaRPr>
                    </a:p>
                  </a:txBody>
                  <a:tcPr marL="84327" marR="84327" marT="40958" marB="40958" anchor="ctr">
                    <a:solidFill>
                      <a:srgbClr val="005796"/>
                    </a:solidFill>
                  </a:tcPr>
                </a:tc>
                <a:tc gridSpan="2">
                  <a:txBody>
                    <a:bodyPr/>
                    <a:lstStyle/>
                    <a:p>
                      <a:pPr algn="ctr"/>
                      <a:r>
                        <a:rPr lang="en-US" sz="1900" dirty="0" smtClean="0">
                          <a:solidFill>
                            <a:srgbClr val="FFFFFF"/>
                          </a:solidFill>
                        </a:rPr>
                        <a:t>Hazard ratio: 0.30</a:t>
                      </a:r>
                      <a:endParaRPr lang="en-US" sz="1900" dirty="0">
                        <a:solidFill>
                          <a:srgbClr val="FFFFFF"/>
                        </a:solidFill>
                      </a:endParaRPr>
                    </a:p>
                  </a:txBody>
                  <a:tcPr marL="84327" marR="84327" marT="40958" marB="40958" anchor="ctr">
                    <a:solidFill>
                      <a:srgbClr val="005796"/>
                    </a:solidFill>
                  </a:tcPr>
                </a:tc>
                <a:tc hMerge="1">
                  <a:txBody>
                    <a:bodyPr/>
                    <a:lstStyle/>
                    <a:p>
                      <a:pPr algn="ctr"/>
                      <a:endParaRPr lang="en-US" sz="1900" dirty="0">
                        <a:solidFill>
                          <a:srgbClr val="FFC314"/>
                        </a:solidFill>
                      </a:endParaRPr>
                    </a:p>
                  </a:txBody>
                  <a:tcPr marL="84327" marR="84327" marT="40958" marB="40958" anchor="ctr">
                    <a:solidFill>
                      <a:srgbClr val="005796"/>
                    </a:solidFill>
                  </a:tcPr>
                </a:tc>
              </a:tr>
              <a:tr h="660749">
                <a:tc>
                  <a:txBody>
                    <a:bodyPr/>
                    <a:lstStyle/>
                    <a:p>
                      <a:r>
                        <a:rPr lang="en-US" sz="1900" dirty="0" smtClean="0">
                          <a:solidFill>
                            <a:srgbClr val="FFFFFF"/>
                          </a:solidFill>
                        </a:rPr>
                        <a:t>Best ORR </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FFFF"/>
                          </a:solidFill>
                        </a:rPr>
                        <a:t>11%</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C314"/>
                          </a:solidFill>
                        </a:rPr>
                        <a:t>59%</a:t>
                      </a:r>
                      <a:endParaRPr lang="en-US" sz="1900" dirty="0">
                        <a:solidFill>
                          <a:srgbClr val="FFC314"/>
                        </a:solidFill>
                      </a:endParaRPr>
                    </a:p>
                  </a:txBody>
                  <a:tcPr marL="84327" marR="84327" marT="40958" marB="40958" anchor="ctr">
                    <a:solidFill>
                      <a:srgbClr val="005796"/>
                    </a:solidFill>
                  </a:tcPr>
                </a:tc>
                <a:tc>
                  <a:txBody>
                    <a:bodyPr/>
                    <a:lstStyle/>
                    <a:p>
                      <a:pPr algn="ctr"/>
                      <a:r>
                        <a:rPr lang="en-US" sz="1900" dirty="0" smtClean="0">
                          <a:solidFill>
                            <a:srgbClr val="FFFFFF"/>
                          </a:solidFill>
                        </a:rPr>
                        <a:t>4%</a:t>
                      </a:r>
                      <a:endParaRPr lang="en-US" sz="1900" dirty="0">
                        <a:solidFill>
                          <a:srgbClr val="FFFFFF"/>
                        </a:solidFill>
                      </a:endParaRPr>
                    </a:p>
                  </a:txBody>
                  <a:tcPr marL="84327" marR="84327" marT="40958" marB="40958" anchor="ctr">
                    <a:solidFill>
                      <a:srgbClr val="005796"/>
                    </a:solidFill>
                  </a:tcPr>
                </a:tc>
                <a:tc>
                  <a:txBody>
                    <a:bodyPr/>
                    <a:lstStyle/>
                    <a:p>
                      <a:pPr algn="ctr"/>
                      <a:r>
                        <a:rPr lang="en-US" sz="1900" dirty="0" smtClean="0">
                          <a:solidFill>
                            <a:srgbClr val="FFC314"/>
                          </a:solidFill>
                        </a:rPr>
                        <a:t>45%</a:t>
                      </a:r>
                      <a:endParaRPr lang="en-US" sz="1900" dirty="0">
                        <a:solidFill>
                          <a:srgbClr val="FFC314"/>
                        </a:solidFill>
                      </a:endParaRPr>
                    </a:p>
                  </a:txBody>
                  <a:tcPr marL="84327" marR="84327" marT="40958" marB="40958" anchor="ctr">
                    <a:solidFill>
                      <a:srgbClr val="005796"/>
                    </a:solidFill>
                  </a:tcPr>
                </a:tc>
              </a:tr>
              <a:tr h="395796">
                <a:tc>
                  <a:txBody>
                    <a:bodyPr/>
                    <a:lstStyle/>
                    <a:p>
                      <a:endParaRPr lang="en-US" sz="1900" dirty="0">
                        <a:solidFill>
                          <a:srgbClr val="FFFFFF"/>
                        </a:solidFill>
                      </a:endParaRPr>
                    </a:p>
                  </a:txBody>
                  <a:tcPr marL="84327" marR="84327" marT="40958" marB="40958" anchor="ctr">
                    <a:solidFill>
                      <a:srgbClr val="005796"/>
                    </a:solidFill>
                  </a:tcPr>
                </a:tc>
                <a:tc gridSpan="2">
                  <a:txBody>
                    <a:bodyPr/>
                    <a:lstStyle/>
                    <a:p>
                      <a:pPr algn="ctr"/>
                      <a:r>
                        <a:rPr lang="en-US" sz="1900" dirty="0" smtClean="0">
                          <a:solidFill>
                            <a:srgbClr val="FFFFFF"/>
                          </a:solidFill>
                        </a:rPr>
                        <a:t>Odds ratio: 11.2</a:t>
                      </a:r>
                      <a:endParaRPr lang="en-US" sz="1900" dirty="0">
                        <a:solidFill>
                          <a:srgbClr val="FFFFFF"/>
                        </a:solidFill>
                      </a:endParaRPr>
                    </a:p>
                  </a:txBody>
                  <a:tcPr marL="84327" marR="84327" marT="40958" marB="40958" anchor="ctr">
                    <a:solidFill>
                      <a:srgbClr val="005796"/>
                    </a:solidFill>
                  </a:tcPr>
                </a:tc>
                <a:tc hMerge="1">
                  <a:txBody>
                    <a:bodyPr/>
                    <a:lstStyle/>
                    <a:p>
                      <a:pPr algn="ctr"/>
                      <a:endParaRPr lang="en-US" sz="1900" dirty="0">
                        <a:solidFill>
                          <a:srgbClr val="FFC314"/>
                        </a:solidFill>
                      </a:endParaRPr>
                    </a:p>
                  </a:txBody>
                  <a:tcPr marL="84327" marR="84327" marT="40958" marB="40958" anchor="ctr">
                    <a:solidFill>
                      <a:srgbClr val="005796"/>
                    </a:solidFill>
                  </a:tcPr>
                </a:tc>
                <a:tc gridSpan="2">
                  <a:txBody>
                    <a:bodyPr/>
                    <a:lstStyle/>
                    <a:p>
                      <a:pPr algn="ctr"/>
                      <a:r>
                        <a:rPr lang="en-US" sz="1900" dirty="0" smtClean="0">
                          <a:solidFill>
                            <a:srgbClr val="FFFFFF"/>
                          </a:solidFill>
                        </a:rPr>
                        <a:t>Odds ratio: 19.2</a:t>
                      </a:r>
                      <a:endParaRPr lang="en-US" sz="1900" dirty="0">
                        <a:solidFill>
                          <a:srgbClr val="FFFFFF"/>
                        </a:solidFill>
                      </a:endParaRPr>
                    </a:p>
                  </a:txBody>
                  <a:tcPr marL="84327" marR="84327" marT="40958" marB="40958" anchor="ctr">
                    <a:solidFill>
                      <a:srgbClr val="005796"/>
                    </a:solidFill>
                  </a:tcPr>
                </a:tc>
                <a:tc hMerge="1">
                  <a:txBody>
                    <a:bodyPr/>
                    <a:lstStyle/>
                    <a:p>
                      <a:pPr algn="ctr"/>
                      <a:endParaRPr lang="en-US" sz="1900" dirty="0">
                        <a:solidFill>
                          <a:srgbClr val="FFC314"/>
                        </a:solidFill>
                      </a:endParaRPr>
                    </a:p>
                  </a:txBody>
                  <a:tcPr marL="84327" marR="84327" marT="40958" marB="40958" anchor="ctr">
                    <a:solidFill>
                      <a:srgbClr val="005796"/>
                    </a:solidFill>
                  </a:tcPr>
                </a:tc>
              </a:tr>
            </a:tbl>
          </a:graphicData>
        </a:graphic>
      </p:graphicFrame>
      <p:sp>
        <p:nvSpPr>
          <p:cNvPr id="15399" name="TextBox 4"/>
          <p:cNvSpPr txBox="1">
            <a:spLocks noChangeArrowheads="1"/>
          </p:cNvSpPr>
          <p:nvPr/>
        </p:nvSpPr>
        <p:spPr bwMode="auto">
          <a:xfrm>
            <a:off x="381000" y="5562600"/>
            <a:ext cx="8277225" cy="9233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eaLnBrk="0" hangingPunct="0">
              <a:defRPr sz="1600">
                <a:solidFill>
                  <a:schemeClr val="tx1"/>
                </a:solidFill>
                <a:latin typeface="Arial" charset="0"/>
                <a:ea typeface="MS PGothic" charset="0"/>
                <a:cs typeface="MS PGothic" charset="0"/>
              </a:defRPr>
            </a:lvl1pPr>
            <a:lvl2pPr marL="742950" indent="-285750" eaLnBrk="0" hangingPunct="0">
              <a:defRPr sz="1600">
                <a:solidFill>
                  <a:schemeClr val="tx1"/>
                </a:solidFill>
                <a:latin typeface="Arial" charset="0"/>
                <a:ea typeface="MS PGothic" charset="0"/>
                <a:cs typeface="MS PGothic" charset="0"/>
              </a:defRPr>
            </a:lvl2pPr>
            <a:lvl3pPr marL="1143000" indent="-228600" eaLnBrk="0" hangingPunct="0">
              <a:defRPr sz="1600">
                <a:solidFill>
                  <a:schemeClr val="tx1"/>
                </a:solidFill>
                <a:latin typeface="Arial" charset="0"/>
                <a:ea typeface="MS PGothic" charset="0"/>
                <a:cs typeface="MS PGothic" charset="0"/>
              </a:defRPr>
            </a:lvl3pPr>
            <a:lvl4pPr marL="1600200" indent="-228600" eaLnBrk="0" hangingPunct="0">
              <a:defRPr sz="1600">
                <a:solidFill>
                  <a:schemeClr val="tx1"/>
                </a:solidFill>
                <a:latin typeface="Arial" charset="0"/>
                <a:ea typeface="MS PGothic" charset="0"/>
                <a:cs typeface="MS PGothic" charset="0"/>
              </a:defRPr>
            </a:lvl4pPr>
            <a:lvl5pPr marL="2057400" indent="-228600" eaLnBrk="0" hangingPunct="0">
              <a:defRPr sz="1600">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1600">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1600">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1600">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1600">
                <a:solidFill>
                  <a:schemeClr val="tx1"/>
                </a:solidFill>
                <a:latin typeface="Arial" charset="0"/>
                <a:ea typeface="MS PGothic" charset="0"/>
                <a:cs typeface="MS PGothic" charset="0"/>
              </a:defRPr>
            </a:lvl9pPr>
          </a:lstStyle>
          <a:p>
            <a:pPr marL="0" indent="0" eaLnBrk="1" hangingPunct="1">
              <a:defRPr/>
            </a:pPr>
            <a:endParaRPr lang="en-US" sz="1800" dirty="0" smtClean="0">
              <a:solidFill>
                <a:schemeClr val="bg1"/>
              </a:solidFill>
            </a:endParaRPr>
          </a:p>
          <a:p>
            <a:pPr eaLnBrk="1" hangingPunct="1">
              <a:buFont typeface="Arial" charset="0"/>
              <a:buChar char="•"/>
              <a:defRPr/>
            </a:pPr>
            <a:r>
              <a:rPr lang="en-US" sz="1800" dirty="0" smtClean="0">
                <a:solidFill>
                  <a:schemeClr val="bg1"/>
                </a:solidFill>
              </a:rPr>
              <a:t>Comparable effects with </a:t>
            </a:r>
            <a:r>
              <a:rPr lang="en-US" sz="1800" dirty="0" err="1" smtClean="0">
                <a:solidFill>
                  <a:schemeClr val="bg1"/>
                </a:solidFill>
              </a:rPr>
              <a:t>vemurafenib</a:t>
            </a:r>
            <a:r>
              <a:rPr lang="en-US" sz="1800" dirty="0" smtClean="0">
                <a:solidFill>
                  <a:schemeClr val="bg1"/>
                </a:solidFill>
              </a:rPr>
              <a:t> in </a:t>
            </a:r>
            <a:r>
              <a:rPr lang="en-US" sz="1800" i="1" dirty="0" smtClean="0">
                <a:solidFill>
                  <a:schemeClr val="bg1"/>
                </a:solidFill>
              </a:rPr>
              <a:t>BRAF </a:t>
            </a:r>
            <a:r>
              <a:rPr lang="en-US" sz="1800" dirty="0" smtClean="0">
                <a:solidFill>
                  <a:schemeClr val="bg1"/>
                </a:solidFill>
              </a:rPr>
              <a:t>V600E and </a:t>
            </a:r>
            <a:r>
              <a:rPr lang="en-US" sz="1800" i="1" dirty="0" smtClean="0">
                <a:solidFill>
                  <a:schemeClr val="bg1"/>
                </a:solidFill>
              </a:rPr>
              <a:t>BRAF </a:t>
            </a:r>
            <a:r>
              <a:rPr lang="en-US" sz="1800" dirty="0" smtClean="0">
                <a:solidFill>
                  <a:schemeClr val="bg1"/>
                </a:solidFill>
              </a:rPr>
              <a:t>V600K mutation-positive disease</a:t>
            </a:r>
          </a:p>
        </p:txBody>
      </p:sp>
      <p:sp>
        <p:nvSpPr>
          <p:cNvPr id="2" name="TextBox 1"/>
          <p:cNvSpPr txBox="1"/>
          <p:nvPr/>
        </p:nvSpPr>
        <p:spPr>
          <a:xfrm>
            <a:off x="0" y="6519863"/>
            <a:ext cx="5407851" cy="338554"/>
          </a:xfrm>
          <a:prstGeom prst="rect">
            <a:avLst/>
          </a:prstGeom>
          <a:noFill/>
        </p:spPr>
        <p:txBody>
          <a:bodyPr wrap="none">
            <a:spAutoFit/>
          </a:bodyPr>
          <a:lstStyle/>
          <a:p>
            <a:pPr>
              <a:defRPr/>
            </a:pPr>
            <a:r>
              <a:rPr lang="en-US" sz="1600" dirty="0">
                <a:solidFill>
                  <a:srgbClr val="FFFFFF"/>
                </a:solidFill>
                <a:latin typeface="+mn-lt"/>
              </a:rPr>
              <a:t>McArthur </a:t>
            </a:r>
            <a:r>
              <a:rPr lang="en-US" sz="1600" dirty="0" smtClean="0">
                <a:solidFill>
                  <a:srgbClr val="FFFFFF"/>
                </a:solidFill>
                <a:latin typeface="+mn-lt"/>
              </a:rPr>
              <a:t>GA </a:t>
            </a:r>
            <a:r>
              <a:rPr lang="en-US" sz="1600" dirty="0">
                <a:solidFill>
                  <a:srgbClr val="FFFFFF"/>
                </a:solidFill>
                <a:latin typeface="+mn-lt"/>
              </a:rPr>
              <a:t>et al. Society for Melanoma Research 2012.</a:t>
            </a:r>
          </a:p>
        </p:txBody>
      </p:sp>
      <p:sp>
        <p:nvSpPr>
          <p:cNvPr id="30760" name="Title 2"/>
          <p:cNvSpPr>
            <a:spLocks noGrp="1"/>
          </p:cNvSpPr>
          <p:nvPr>
            <p:ph type="title"/>
          </p:nvPr>
        </p:nvSpPr>
        <p:spPr/>
        <p:txBody>
          <a:bodyPr/>
          <a:lstStyle/>
          <a:p>
            <a:r>
              <a:rPr lang="en-US" dirty="0" smtClean="0">
                <a:solidFill>
                  <a:srgbClr val="BBFAF9"/>
                </a:solidFill>
                <a:ea typeface="MS PGothic" charset="0"/>
                <a:cs typeface="MS PGothic" charset="0"/>
              </a:rPr>
              <a:t>BRIM3</a:t>
            </a:r>
            <a:r>
              <a:rPr lang="en-US" dirty="0">
                <a:solidFill>
                  <a:srgbClr val="BBFAF9"/>
                </a:solidFill>
                <a:ea typeface="MS PGothic" charset="0"/>
                <a:cs typeface="MS PGothic" charset="0"/>
              </a:rPr>
              <a:t>: Summary of Efficacy Data </a:t>
            </a:r>
            <a:r>
              <a:rPr lang="en-US" dirty="0" smtClean="0">
                <a:solidFill>
                  <a:srgbClr val="BBFAF9"/>
                </a:solidFill>
                <a:ea typeface="MS PGothic" charset="0"/>
                <a:cs typeface="MS PGothic" charset="0"/>
              </a:rPr>
              <a:t>by </a:t>
            </a:r>
            <a:r>
              <a:rPr lang="en-US" i="1" dirty="0">
                <a:solidFill>
                  <a:srgbClr val="BBFAF9"/>
                </a:solidFill>
                <a:ea typeface="MS PGothic" charset="0"/>
                <a:cs typeface="MS PGothic" charset="0"/>
              </a:rPr>
              <a:t>BRAF </a:t>
            </a:r>
            <a:r>
              <a:rPr lang="en-US" dirty="0">
                <a:solidFill>
                  <a:srgbClr val="BBFAF9"/>
                </a:solidFill>
                <a:ea typeface="MS PGothic" charset="0"/>
                <a:cs typeface="MS PGothic" charset="0"/>
              </a:rPr>
              <a:t>Mutation Genotype</a:t>
            </a:r>
            <a:endParaRPr lang="en-US" dirty="0">
              <a:solidFill>
                <a:srgbClr val="BBFAF9"/>
              </a:solidFill>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52"/>
          <p:cNvSpPr>
            <a:spLocks noChangeArrowheads="1"/>
          </p:cNvSpPr>
          <p:nvPr/>
        </p:nvSpPr>
        <p:spPr bwMode="auto">
          <a:xfrm>
            <a:off x="533400" y="1143000"/>
            <a:ext cx="8077200" cy="4267200"/>
          </a:xfrm>
          <a:prstGeom prst="rect">
            <a:avLst/>
          </a:prstGeom>
          <a:solidFill>
            <a:srgbClr val="9CCBED"/>
          </a:solidFill>
          <a:ln w="9525">
            <a:solidFill>
              <a:schemeClr val="tx1">
                <a:alpha val="50195"/>
              </a:schemeClr>
            </a:solidFill>
            <a:miter lim="800000"/>
            <a:headEnd/>
            <a:tailEnd/>
          </a:ln>
        </p:spPr>
        <p:txBody>
          <a:bodyPr wrap="none" anchor="ctr"/>
          <a:lstStyle/>
          <a:p>
            <a:pPr algn="ctr"/>
            <a:endParaRPr lang="en-US" baseline="-25000"/>
          </a:p>
        </p:txBody>
      </p:sp>
      <p:sp>
        <p:nvSpPr>
          <p:cNvPr id="31746" name="Title 1"/>
          <p:cNvSpPr>
            <a:spLocks noGrp="1"/>
          </p:cNvSpPr>
          <p:nvPr>
            <p:ph type="title"/>
          </p:nvPr>
        </p:nvSpPr>
        <p:spPr/>
        <p:txBody>
          <a:bodyPr/>
          <a:lstStyle/>
          <a:p>
            <a:r>
              <a:rPr lang="en-US" dirty="0">
                <a:ea typeface="MS PGothic" charset="0"/>
                <a:cs typeface="MS PGothic" charset="0"/>
              </a:rPr>
              <a:t>Selected Adverse Events (% of </a:t>
            </a:r>
            <a:r>
              <a:rPr lang="en-US" dirty="0" smtClean="0">
                <a:ea typeface="MS PGothic" charset="0"/>
                <a:cs typeface="MS PGothic" charset="0"/>
              </a:rPr>
              <a:t>Patients</a:t>
            </a:r>
            <a:r>
              <a:rPr lang="en-US" dirty="0">
                <a:ea typeface="MS PGothic" charset="0"/>
                <a:cs typeface="MS PGothic" charset="0"/>
              </a:rPr>
              <a:t>)</a:t>
            </a:r>
          </a:p>
        </p:txBody>
      </p:sp>
      <p:graphicFrame>
        <p:nvGraphicFramePr>
          <p:cNvPr id="4" name="Table Placeholder 3"/>
          <p:cNvGraphicFramePr>
            <a:graphicFrameLocks noGrp="1"/>
          </p:cNvGraphicFramePr>
          <p:nvPr>
            <p:ph idx="1"/>
          </p:nvPr>
        </p:nvGraphicFramePr>
        <p:xfrm>
          <a:off x="685800" y="1295400"/>
          <a:ext cx="7772400" cy="3929257"/>
        </p:xfrm>
        <a:graphic>
          <a:graphicData uri="http://schemas.openxmlformats.org/drawingml/2006/table">
            <a:tbl>
              <a:tblPr firstRow="1" bandRow="1">
                <a:tableStyleId>{5C22544A-7EE6-4342-B048-85BDC9FD1C3A}</a:tableStyleId>
              </a:tblPr>
              <a:tblGrid>
                <a:gridCol w="3789045"/>
                <a:gridCol w="1984738"/>
                <a:gridCol w="1998617"/>
              </a:tblGrid>
              <a:tr h="635480">
                <a:tc>
                  <a:txBody>
                    <a:bodyPr/>
                    <a:lstStyle/>
                    <a:p>
                      <a:endParaRPr lang="en-US" sz="1800" dirty="0">
                        <a:solidFill>
                          <a:srgbClr val="FFFFFF"/>
                        </a:solidFill>
                      </a:endParaRPr>
                    </a:p>
                  </a:txBody>
                  <a:tcPr marL="88827" marR="88827" marT="43439" marB="43439">
                    <a:solidFill>
                      <a:srgbClr val="012A50"/>
                    </a:solidFill>
                  </a:tcPr>
                </a:tc>
                <a:tc>
                  <a:txBody>
                    <a:bodyPr/>
                    <a:lstStyle/>
                    <a:p>
                      <a:pPr algn="ctr"/>
                      <a:r>
                        <a:rPr lang="en-US" sz="1800" i="1" dirty="0" smtClean="0">
                          <a:solidFill>
                            <a:srgbClr val="FFFFFF"/>
                          </a:solidFill>
                        </a:rPr>
                        <a:t>BRAF </a:t>
                      </a:r>
                      <a:r>
                        <a:rPr lang="en-US" sz="1800" i="0" baseline="0" dirty="0" smtClean="0">
                          <a:solidFill>
                            <a:srgbClr val="FFFFFF"/>
                          </a:solidFill>
                        </a:rPr>
                        <a:t>V600E</a:t>
                      </a:r>
                      <a:br>
                        <a:rPr lang="en-US" sz="1800" i="0" baseline="0" dirty="0" smtClean="0">
                          <a:solidFill>
                            <a:srgbClr val="FFFFFF"/>
                          </a:solidFill>
                        </a:rPr>
                      </a:br>
                      <a:r>
                        <a:rPr lang="en-US" sz="1800" dirty="0" smtClean="0">
                          <a:solidFill>
                            <a:srgbClr val="FFFFFF"/>
                          </a:solidFill>
                        </a:rPr>
                        <a:t>(n = 295)</a:t>
                      </a:r>
                      <a:endParaRPr lang="en-US" sz="1800" dirty="0">
                        <a:solidFill>
                          <a:srgbClr val="FFFFFF"/>
                        </a:solidFill>
                      </a:endParaRPr>
                    </a:p>
                  </a:txBody>
                  <a:tcPr marL="88827" marR="88827" marT="43439" marB="43439">
                    <a:solidFill>
                      <a:srgbClr val="012A50"/>
                    </a:solidFill>
                  </a:tcPr>
                </a:tc>
                <a:tc>
                  <a:txBody>
                    <a:bodyPr/>
                    <a:lstStyle/>
                    <a:p>
                      <a:pPr algn="ctr"/>
                      <a:r>
                        <a:rPr lang="en-US" sz="1800" i="1" dirty="0" smtClean="0">
                          <a:solidFill>
                            <a:srgbClr val="FFFFFF"/>
                          </a:solidFill>
                        </a:rPr>
                        <a:t>BRAF </a:t>
                      </a:r>
                      <a:r>
                        <a:rPr lang="en-US" sz="1800" i="0" baseline="0" dirty="0" smtClean="0">
                          <a:solidFill>
                            <a:srgbClr val="FFFFFF"/>
                          </a:solidFill>
                        </a:rPr>
                        <a:t>V600K</a:t>
                      </a:r>
                      <a:br>
                        <a:rPr lang="en-US" sz="1800" i="0" baseline="0" dirty="0" smtClean="0">
                          <a:solidFill>
                            <a:srgbClr val="FFFFFF"/>
                          </a:solidFill>
                        </a:rPr>
                      </a:br>
                      <a:r>
                        <a:rPr lang="en-US" sz="1800" dirty="0" smtClean="0">
                          <a:solidFill>
                            <a:srgbClr val="FFFFFF"/>
                          </a:solidFill>
                        </a:rPr>
                        <a:t>(n = 33)</a:t>
                      </a:r>
                      <a:endParaRPr lang="en-US" sz="1800" dirty="0">
                        <a:solidFill>
                          <a:srgbClr val="FFFFFF"/>
                        </a:solidFill>
                      </a:endParaRPr>
                    </a:p>
                  </a:txBody>
                  <a:tcPr marL="88827" marR="88827" marT="43439" marB="43439">
                    <a:solidFill>
                      <a:srgbClr val="012A50"/>
                    </a:solidFill>
                  </a:tcPr>
                </a:tc>
              </a:tr>
              <a:tr h="404155">
                <a:tc>
                  <a:txBody>
                    <a:bodyPr/>
                    <a:lstStyle/>
                    <a:p>
                      <a:r>
                        <a:rPr lang="en-US" sz="1800" dirty="0" smtClean="0">
                          <a:solidFill>
                            <a:srgbClr val="FFFFFF"/>
                          </a:solidFill>
                        </a:rPr>
                        <a:t>Total</a:t>
                      </a:r>
                      <a:r>
                        <a:rPr lang="en-US" sz="1800" baseline="0" dirty="0" smtClean="0">
                          <a:solidFill>
                            <a:srgbClr val="FFFFFF"/>
                          </a:solidFill>
                        </a:rPr>
                        <a:t> patients with at least 1 AE</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100%</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100%</a:t>
                      </a:r>
                      <a:endParaRPr lang="en-US" sz="1800" dirty="0">
                        <a:solidFill>
                          <a:srgbClr val="FFFFFF"/>
                        </a:solidFill>
                      </a:endParaRPr>
                    </a:p>
                  </a:txBody>
                  <a:tcPr marL="88827" marR="88827" marT="43439" marB="43439">
                    <a:solidFill>
                      <a:srgbClr val="005796"/>
                    </a:solidFill>
                  </a:tcPr>
                </a:tc>
              </a:tr>
              <a:tr h="361179">
                <a:tc>
                  <a:txBody>
                    <a:bodyPr/>
                    <a:lstStyle/>
                    <a:p>
                      <a:pPr marL="169863" indent="-169863"/>
                      <a:r>
                        <a:rPr lang="en-US" sz="1800" dirty="0" smtClean="0">
                          <a:solidFill>
                            <a:srgbClr val="FFFFFF"/>
                          </a:solidFill>
                        </a:rPr>
                        <a:t>Arthralgia</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58%</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39%</a:t>
                      </a:r>
                      <a:endParaRPr lang="en-US" sz="1800" dirty="0">
                        <a:solidFill>
                          <a:srgbClr val="FFFFFF"/>
                        </a:solidFill>
                      </a:endParaRPr>
                    </a:p>
                  </a:txBody>
                  <a:tcPr marL="88827" marR="88827" marT="43439" marB="43439">
                    <a:solidFill>
                      <a:srgbClr val="005796"/>
                    </a:solidFill>
                  </a:tcPr>
                </a:tc>
              </a:tr>
              <a:tr h="361179">
                <a:tc>
                  <a:txBody>
                    <a:bodyPr/>
                    <a:lstStyle/>
                    <a:p>
                      <a:r>
                        <a:rPr lang="en-US" sz="1800" dirty="0" smtClean="0">
                          <a:solidFill>
                            <a:srgbClr val="FFFFFF"/>
                          </a:solidFill>
                        </a:rPr>
                        <a:t>Rash</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42%</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39%</a:t>
                      </a:r>
                    </a:p>
                  </a:txBody>
                  <a:tcPr marL="88827" marR="88827" marT="43439" marB="43439">
                    <a:solidFill>
                      <a:srgbClr val="005796"/>
                    </a:solidFill>
                  </a:tcPr>
                </a:tc>
              </a:tr>
              <a:tr h="361179">
                <a:tc>
                  <a:txBody>
                    <a:bodyPr/>
                    <a:lstStyle/>
                    <a:p>
                      <a:r>
                        <a:rPr lang="en-US" sz="1800" dirty="0" smtClean="0">
                          <a:solidFill>
                            <a:srgbClr val="FFFFFF"/>
                          </a:solidFill>
                        </a:rPr>
                        <a:t>Fatigue</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45%</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58%</a:t>
                      </a:r>
                      <a:endParaRPr lang="en-US" sz="1800" dirty="0">
                        <a:solidFill>
                          <a:srgbClr val="FFFFFF"/>
                        </a:solidFill>
                      </a:endParaRPr>
                    </a:p>
                  </a:txBody>
                  <a:tcPr marL="88827" marR="88827" marT="43439" marB="43439">
                    <a:solidFill>
                      <a:srgbClr val="005796"/>
                    </a:solidFill>
                  </a:tcPr>
                </a:tc>
              </a:tr>
              <a:tr h="361179">
                <a:tc>
                  <a:txBody>
                    <a:bodyPr/>
                    <a:lstStyle/>
                    <a:p>
                      <a:r>
                        <a:rPr lang="en-US" sz="1800" dirty="0" smtClean="0">
                          <a:solidFill>
                            <a:srgbClr val="FFFFFF"/>
                          </a:solidFill>
                        </a:rPr>
                        <a:t>Photosensitivity</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41%</a:t>
                      </a:r>
                      <a:endParaRPr lang="en-US" sz="1800" dirty="0">
                        <a:solidFill>
                          <a:srgbClr val="FFFFFF"/>
                        </a:solidFill>
                      </a:endParaRPr>
                    </a:p>
                  </a:txBody>
                  <a:tcPr marL="88827" marR="88827" marT="43439" marB="43439">
                    <a:solidFill>
                      <a:srgbClr val="005796"/>
                    </a:solidFill>
                  </a:tcPr>
                </a:tc>
                <a:tc>
                  <a:txBody>
                    <a:bodyPr/>
                    <a:lstStyle/>
                    <a:p>
                      <a:pPr algn="ctr"/>
                      <a:r>
                        <a:rPr lang="en-US" sz="1800" dirty="0" smtClean="0">
                          <a:solidFill>
                            <a:srgbClr val="FFFFFF"/>
                          </a:solidFill>
                        </a:rPr>
                        <a:t>36%</a:t>
                      </a:r>
                      <a:endParaRPr lang="en-US" sz="1800" dirty="0">
                        <a:solidFill>
                          <a:srgbClr val="FFFFFF"/>
                        </a:solidFill>
                      </a:endParaRPr>
                    </a:p>
                  </a:txBody>
                  <a:tcPr marL="88827" marR="88827" marT="43439" marB="43439">
                    <a:solidFill>
                      <a:srgbClr val="005796"/>
                    </a:solidFill>
                  </a:tcPr>
                </a:tc>
              </a:tr>
              <a:tr h="361179">
                <a:tc>
                  <a:txBody>
                    <a:bodyPr/>
                    <a:lstStyle/>
                    <a:p>
                      <a:r>
                        <a:rPr lang="en-US" sz="1800" dirty="0" smtClean="0">
                          <a:solidFill>
                            <a:srgbClr val="FFFF00"/>
                          </a:solidFill>
                        </a:rPr>
                        <a:t>Cutaneous SCC</a:t>
                      </a:r>
                      <a:endParaRPr lang="en-US" sz="1800" dirty="0">
                        <a:solidFill>
                          <a:srgbClr val="FFFF00"/>
                        </a:solidFill>
                      </a:endParaRPr>
                    </a:p>
                  </a:txBody>
                  <a:tcPr marL="88827" marR="88827" marT="43439" marB="43439">
                    <a:solidFill>
                      <a:srgbClr val="005796"/>
                    </a:solidFill>
                  </a:tcPr>
                </a:tc>
                <a:tc>
                  <a:txBody>
                    <a:bodyPr/>
                    <a:lstStyle/>
                    <a:p>
                      <a:pPr algn="ctr"/>
                      <a:r>
                        <a:rPr lang="en-US" sz="1800" dirty="0" smtClean="0">
                          <a:solidFill>
                            <a:srgbClr val="FFFF00"/>
                          </a:solidFill>
                        </a:rPr>
                        <a:t>19%</a:t>
                      </a:r>
                      <a:endParaRPr lang="en-US" sz="1800" dirty="0">
                        <a:solidFill>
                          <a:srgbClr val="FFFF00"/>
                        </a:solidFill>
                      </a:endParaRPr>
                    </a:p>
                  </a:txBody>
                  <a:tcPr marL="88827" marR="88827" marT="43439" marB="43439">
                    <a:solidFill>
                      <a:srgbClr val="005796"/>
                    </a:solidFill>
                  </a:tcPr>
                </a:tc>
                <a:tc>
                  <a:txBody>
                    <a:bodyPr/>
                    <a:lstStyle/>
                    <a:p>
                      <a:pPr algn="ctr"/>
                      <a:r>
                        <a:rPr lang="en-US" sz="1800" dirty="0" smtClean="0">
                          <a:solidFill>
                            <a:srgbClr val="FFFF00"/>
                          </a:solidFill>
                        </a:rPr>
                        <a:t>24%</a:t>
                      </a:r>
                      <a:endParaRPr lang="en-US" sz="1800" dirty="0">
                        <a:solidFill>
                          <a:srgbClr val="FFFF00"/>
                        </a:solidFill>
                      </a:endParaRPr>
                    </a:p>
                  </a:txBody>
                  <a:tcPr marL="88827" marR="88827" marT="43439" marB="43439">
                    <a:solidFill>
                      <a:srgbClr val="005796"/>
                    </a:solidFill>
                  </a:tcPr>
                </a:tc>
              </a:tr>
              <a:tr h="361179">
                <a:tc>
                  <a:txBody>
                    <a:bodyPr/>
                    <a:lstStyle/>
                    <a:p>
                      <a:r>
                        <a:rPr lang="en-US" sz="1800" dirty="0" err="1" smtClean="0">
                          <a:solidFill>
                            <a:srgbClr val="FFFF00"/>
                          </a:solidFill>
                        </a:rPr>
                        <a:t>Keratoacanthoma</a:t>
                      </a:r>
                      <a:endParaRPr lang="en-US" sz="1800" dirty="0">
                        <a:solidFill>
                          <a:srgbClr val="FFFF00"/>
                        </a:solidFill>
                      </a:endParaRPr>
                    </a:p>
                  </a:txBody>
                  <a:tcPr marL="88827" marR="88827" marT="43439" marB="43439">
                    <a:solidFill>
                      <a:srgbClr val="005796"/>
                    </a:solidFill>
                  </a:tcPr>
                </a:tc>
                <a:tc>
                  <a:txBody>
                    <a:bodyPr/>
                    <a:lstStyle/>
                    <a:p>
                      <a:pPr algn="ctr"/>
                      <a:r>
                        <a:rPr lang="en-US" sz="1800" dirty="0" smtClean="0">
                          <a:solidFill>
                            <a:srgbClr val="FFFF00"/>
                          </a:solidFill>
                        </a:rPr>
                        <a:t>10%</a:t>
                      </a:r>
                      <a:endParaRPr lang="en-US" sz="1800" dirty="0">
                        <a:solidFill>
                          <a:srgbClr val="FFFF00"/>
                        </a:solidFill>
                      </a:endParaRPr>
                    </a:p>
                  </a:txBody>
                  <a:tcPr marL="88827" marR="88827" marT="43439" marB="43439">
                    <a:solidFill>
                      <a:srgbClr val="005796"/>
                    </a:solidFill>
                  </a:tcPr>
                </a:tc>
                <a:tc>
                  <a:txBody>
                    <a:bodyPr/>
                    <a:lstStyle/>
                    <a:p>
                      <a:pPr algn="ctr"/>
                      <a:r>
                        <a:rPr lang="en-US" sz="1800" dirty="0" smtClean="0">
                          <a:solidFill>
                            <a:srgbClr val="FFFF00"/>
                          </a:solidFill>
                        </a:rPr>
                        <a:t>21%</a:t>
                      </a:r>
                      <a:endParaRPr lang="en-US" sz="1800" dirty="0">
                        <a:solidFill>
                          <a:srgbClr val="FFFF00"/>
                        </a:solidFill>
                      </a:endParaRPr>
                    </a:p>
                  </a:txBody>
                  <a:tcPr marL="88827" marR="88827" marT="43439" marB="43439">
                    <a:solidFill>
                      <a:srgbClr val="005796"/>
                    </a:solidFill>
                  </a:tcPr>
                </a:tc>
              </a:tr>
              <a:tr h="361179">
                <a:tc>
                  <a:txBody>
                    <a:bodyPr/>
                    <a:lstStyle/>
                    <a:p>
                      <a:r>
                        <a:rPr lang="en-US" sz="1800" dirty="0" smtClean="0">
                          <a:solidFill>
                            <a:srgbClr val="FFFF00"/>
                          </a:solidFill>
                        </a:rPr>
                        <a:t>Skin</a:t>
                      </a:r>
                      <a:r>
                        <a:rPr lang="en-US" sz="1800" baseline="0" dirty="0" smtClean="0">
                          <a:solidFill>
                            <a:srgbClr val="FFFF00"/>
                          </a:solidFill>
                        </a:rPr>
                        <a:t> papilloma</a:t>
                      </a:r>
                      <a:endParaRPr lang="en-US" sz="1800" dirty="0">
                        <a:solidFill>
                          <a:srgbClr val="FFFF00"/>
                        </a:solidFill>
                      </a:endParaRPr>
                    </a:p>
                  </a:txBody>
                  <a:tcPr marL="88827" marR="88827" marT="43439" marB="43439">
                    <a:solidFill>
                      <a:srgbClr val="005796"/>
                    </a:solidFill>
                  </a:tcPr>
                </a:tc>
                <a:tc>
                  <a:txBody>
                    <a:bodyPr/>
                    <a:lstStyle/>
                    <a:p>
                      <a:pPr algn="ctr"/>
                      <a:r>
                        <a:rPr lang="en-US" sz="1800" dirty="0" smtClean="0">
                          <a:solidFill>
                            <a:srgbClr val="FFFF00"/>
                          </a:solidFill>
                        </a:rPr>
                        <a:t>29%</a:t>
                      </a:r>
                      <a:endParaRPr lang="en-US" sz="1800" dirty="0">
                        <a:solidFill>
                          <a:srgbClr val="FFFF00"/>
                        </a:solidFill>
                      </a:endParaRPr>
                    </a:p>
                  </a:txBody>
                  <a:tcPr marL="88827" marR="88827" marT="43439" marB="43439">
                    <a:solidFill>
                      <a:srgbClr val="005796"/>
                    </a:solidFill>
                  </a:tcPr>
                </a:tc>
                <a:tc>
                  <a:txBody>
                    <a:bodyPr/>
                    <a:lstStyle/>
                    <a:p>
                      <a:pPr algn="ctr"/>
                      <a:r>
                        <a:rPr lang="en-US" sz="1800" dirty="0" smtClean="0">
                          <a:solidFill>
                            <a:srgbClr val="FFFF00"/>
                          </a:solidFill>
                        </a:rPr>
                        <a:t>27%</a:t>
                      </a:r>
                      <a:endParaRPr lang="en-US" sz="1800" dirty="0">
                        <a:solidFill>
                          <a:srgbClr val="FFFF00"/>
                        </a:solidFill>
                      </a:endParaRPr>
                    </a:p>
                  </a:txBody>
                  <a:tcPr marL="88827" marR="88827" marT="43439" marB="43439">
                    <a:solidFill>
                      <a:srgbClr val="005796"/>
                    </a:solidFill>
                  </a:tcPr>
                </a:tc>
              </a:tr>
              <a:tr h="361179">
                <a:tc>
                  <a:txBody>
                    <a:bodyPr/>
                    <a:lstStyle/>
                    <a:p>
                      <a:r>
                        <a:rPr lang="en-US" sz="1800" dirty="0" smtClean="0">
                          <a:solidFill>
                            <a:srgbClr val="FF9933"/>
                          </a:solidFill>
                        </a:rPr>
                        <a:t>Nausea</a:t>
                      </a:r>
                      <a:endParaRPr lang="en-US" sz="1800" dirty="0">
                        <a:solidFill>
                          <a:srgbClr val="FF9933"/>
                        </a:solidFill>
                      </a:endParaRPr>
                    </a:p>
                  </a:txBody>
                  <a:tcPr marL="88827" marR="88827" marT="43439" marB="43439">
                    <a:solidFill>
                      <a:srgbClr val="005796"/>
                    </a:solidFill>
                  </a:tcPr>
                </a:tc>
                <a:tc>
                  <a:txBody>
                    <a:bodyPr/>
                    <a:lstStyle/>
                    <a:p>
                      <a:pPr algn="ctr"/>
                      <a:r>
                        <a:rPr lang="en-US" sz="1800" dirty="0" smtClean="0">
                          <a:solidFill>
                            <a:srgbClr val="FF9933"/>
                          </a:solidFill>
                        </a:rPr>
                        <a:t>40%</a:t>
                      </a:r>
                      <a:endParaRPr lang="en-US" sz="1800" dirty="0">
                        <a:solidFill>
                          <a:srgbClr val="FF9933"/>
                        </a:solidFill>
                      </a:endParaRPr>
                    </a:p>
                  </a:txBody>
                  <a:tcPr marL="88827" marR="88827" marT="43439" marB="43439">
                    <a:solidFill>
                      <a:srgbClr val="005796"/>
                    </a:solidFill>
                  </a:tcPr>
                </a:tc>
                <a:tc>
                  <a:txBody>
                    <a:bodyPr/>
                    <a:lstStyle/>
                    <a:p>
                      <a:pPr algn="ctr"/>
                      <a:r>
                        <a:rPr lang="en-US" sz="1800" dirty="0" smtClean="0">
                          <a:solidFill>
                            <a:srgbClr val="FF9933"/>
                          </a:solidFill>
                        </a:rPr>
                        <a:t>24%</a:t>
                      </a:r>
                      <a:endParaRPr lang="en-US" sz="1800" dirty="0">
                        <a:solidFill>
                          <a:srgbClr val="FF9933"/>
                        </a:solidFill>
                      </a:endParaRPr>
                    </a:p>
                  </a:txBody>
                  <a:tcPr marL="88827" marR="88827" marT="43439" marB="43439">
                    <a:solidFill>
                      <a:srgbClr val="005796"/>
                    </a:solidFill>
                  </a:tcPr>
                </a:tc>
              </a:tr>
            </a:tbl>
          </a:graphicData>
        </a:graphic>
      </p:graphicFrame>
      <p:sp>
        <p:nvSpPr>
          <p:cNvPr id="5" name="TextBox 4"/>
          <p:cNvSpPr txBox="1"/>
          <p:nvPr/>
        </p:nvSpPr>
        <p:spPr>
          <a:xfrm>
            <a:off x="0" y="6519863"/>
            <a:ext cx="5407851" cy="338554"/>
          </a:xfrm>
          <a:prstGeom prst="rect">
            <a:avLst/>
          </a:prstGeom>
          <a:noFill/>
        </p:spPr>
        <p:txBody>
          <a:bodyPr wrap="none">
            <a:spAutoFit/>
          </a:bodyPr>
          <a:lstStyle/>
          <a:p>
            <a:pPr>
              <a:defRPr/>
            </a:pPr>
            <a:r>
              <a:rPr lang="en-US" sz="1600" dirty="0">
                <a:solidFill>
                  <a:srgbClr val="FFFFFF"/>
                </a:solidFill>
                <a:latin typeface="+mn-lt"/>
              </a:rPr>
              <a:t>McArthur </a:t>
            </a:r>
            <a:r>
              <a:rPr lang="en-US" sz="1600" dirty="0" smtClean="0">
                <a:solidFill>
                  <a:srgbClr val="FFFFFF"/>
                </a:solidFill>
                <a:latin typeface="+mn-lt"/>
              </a:rPr>
              <a:t>GA </a:t>
            </a:r>
            <a:r>
              <a:rPr lang="en-US" sz="1600" dirty="0">
                <a:solidFill>
                  <a:srgbClr val="FFFFFF"/>
                </a:solidFill>
                <a:latin typeface="+mn-lt"/>
              </a:rPr>
              <a:t>et al. Society for Melanoma Research 2012.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5: From the Practice of Dr </a:t>
            </a:r>
            <a:r>
              <a:rPr lang="en-US" dirty="0" err="1" smtClean="0"/>
              <a:t>Pavlick</a:t>
            </a:r>
            <a:endParaRPr lang="en-US" dirty="0"/>
          </a:p>
        </p:txBody>
      </p:sp>
      <p:sp>
        <p:nvSpPr>
          <p:cNvPr id="4" name="Content Placeholder 3"/>
          <p:cNvSpPr>
            <a:spLocks noGrp="1"/>
          </p:cNvSpPr>
          <p:nvPr>
            <p:ph idx="1"/>
          </p:nvPr>
        </p:nvSpPr>
        <p:spPr>
          <a:xfrm>
            <a:off x="457200" y="990600"/>
            <a:ext cx="8229600" cy="5791200"/>
          </a:xfrm>
        </p:spPr>
        <p:txBody>
          <a:bodyPr/>
          <a:lstStyle/>
          <a:p>
            <a:r>
              <a:rPr lang="en-US" sz="2200" b="1" dirty="0" smtClean="0"/>
              <a:t>An 87-year-old man s/p resected Stage IIIC melanoma in 2011</a:t>
            </a:r>
          </a:p>
          <a:p>
            <a:r>
              <a:rPr lang="en-US" sz="2200" b="1" dirty="0" smtClean="0"/>
              <a:t>Presents 10/2012 with decreased appetite, weight loss, abdominal fullness</a:t>
            </a:r>
          </a:p>
          <a:p>
            <a:pPr lvl="1"/>
            <a:r>
              <a:rPr lang="en-US" sz="2200" b="1" dirty="0" smtClean="0"/>
              <a:t>Workup reveals multiple small lung </a:t>
            </a:r>
            <a:r>
              <a:rPr lang="en-US" sz="2200" b="1" dirty="0" err="1" smtClean="0"/>
              <a:t>mets</a:t>
            </a:r>
            <a:r>
              <a:rPr lang="en-US" sz="2200" b="1" dirty="0" smtClean="0"/>
              <a:t> and several large liver </a:t>
            </a:r>
            <a:r>
              <a:rPr lang="en-US" sz="2200" b="1" dirty="0" err="1" smtClean="0"/>
              <a:t>mets</a:t>
            </a:r>
            <a:r>
              <a:rPr lang="en-US" sz="2200" b="1" dirty="0" smtClean="0"/>
              <a:t> from melanoma</a:t>
            </a:r>
          </a:p>
          <a:p>
            <a:pPr lvl="2"/>
            <a:r>
              <a:rPr lang="en-US" sz="2200" b="1" dirty="0" smtClean="0"/>
              <a:t>LDH: 3500</a:t>
            </a:r>
          </a:p>
          <a:p>
            <a:pPr lvl="2"/>
            <a:r>
              <a:rPr lang="en-US" sz="2200" b="1" dirty="0" smtClean="0"/>
              <a:t>BRAF V600E m+</a:t>
            </a:r>
          </a:p>
          <a:p>
            <a:r>
              <a:rPr lang="en-US" sz="2200" b="1" dirty="0" err="1" smtClean="0"/>
              <a:t>Vemurafenib</a:t>
            </a:r>
            <a:endParaRPr lang="en-US" sz="2200" b="1" dirty="0" smtClean="0"/>
          </a:p>
          <a:p>
            <a:pPr lvl="1"/>
            <a:r>
              <a:rPr lang="en-US" sz="2200" b="1" dirty="0" smtClean="0"/>
              <a:t>Dramatic response, resolution of symptoms</a:t>
            </a:r>
          </a:p>
          <a:p>
            <a:pPr lvl="1"/>
            <a:r>
              <a:rPr lang="en-US" sz="2200" b="1" dirty="0" smtClean="0"/>
              <a:t>Dose reduction for Grade 3 rash and itching</a:t>
            </a:r>
          </a:p>
          <a:p>
            <a:pPr lvl="1"/>
            <a:r>
              <a:rPr lang="en-US" sz="2200" b="1" dirty="0" smtClean="0"/>
              <a:t>On treatment 5 months with excellent QOL</a:t>
            </a:r>
          </a:p>
          <a:p>
            <a:r>
              <a:rPr lang="en-US" sz="2200" b="1" dirty="0" smtClean="0"/>
              <a:t>Grand mal seizure</a:t>
            </a:r>
          </a:p>
          <a:p>
            <a:pPr lvl="1"/>
            <a:r>
              <a:rPr lang="en-US" sz="2200" b="1" dirty="0" smtClean="0"/>
              <a:t>Innumerable hemorrhagic brain </a:t>
            </a:r>
            <a:r>
              <a:rPr lang="en-US" sz="2200" b="1" dirty="0" err="1" smtClean="0"/>
              <a:t>mets</a:t>
            </a:r>
            <a:endParaRPr lang="en-US" sz="2200" b="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7231082"/>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69225" cy="1828800"/>
          </a:xfrm>
        </p:spPr>
        <p:txBody>
          <a:bodyPr/>
          <a:lstStyle/>
          <a:p>
            <a:r>
              <a:rPr lang="en-US" dirty="0" smtClean="0"/>
              <a:t>Are there situations in which you would delay </a:t>
            </a:r>
            <a:r>
              <a:rPr lang="en-US" dirty="0"/>
              <a:t>local treatment </a:t>
            </a:r>
            <a:r>
              <a:rPr lang="en-US" dirty="0" smtClean="0"/>
              <a:t>with radiation therapy </a:t>
            </a:r>
            <a:r>
              <a:rPr lang="en-US" dirty="0"/>
              <a:t>for brain metastases and instead administer </a:t>
            </a:r>
            <a:r>
              <a:rPr lang="en-US" dirty="0" err="1"/>
              <a:t>vemurafenib</a:t>
            </a:r>
            <a:r>
              <a:rPr lang="en-US" dirty="0"/>
              <a:t> for a patient with a BRAF V600E-positive tumor?</a:t>
            </a:r>
          </a:p>
        </p:txBody>
      </p:sp>
      <p:sp>
        <p:nvSpPr>
          <p:cNvPr id="3" name="Content Placeholder 2"/>
          <p:cNvSpPr>
            <a:spLocks noGrp="1"/>
          </p:cNvSpPr>
          <p:nvPr>
            <p:ph idx="1"/>
          </p:nvPr>
        </p:nvSpPr>
        <p:spPr>
          <a:xfrm>
            <a:off x="685800" y="2667000"/>
            <a:ext cx="7772400" cy="3276600"/>
          </a:xfrm>
        </p:spPr>
        <p:txBody>
          <a:bodyPr/>
          <a:lstStyle/>
          <a:p>
            <a:pPr marL="457200" indent="-457200">
              <a:buFont typeface="+mj-lt"/>
              <a:buAutoNum type="arabicPeriod"/>
            </a:pPr>
            <a:r>
              <a:rPr lang="en-US" dirty="0" smtClean="0"/>
              <a:t>Yes</a:t>
            </a:r>
          </a:p>
          <a:p>
            <a:pPr marL="457200" indent="-457200">
              <a:buFont typeface="+mj-lt"/>
              <a:buAutoNum type="arabicPeriod"/>
            </a:pPr>
            <a:r>
              <a:rPr lang="en-US" dirty="0" smtClean="0"/>
              <a:t>No</a:t>
            </a:r>
          </a:p>
          <a:p>
            <a:pPr marL="457200" indent="-457200">
              <a:buFont typeface="+mj-lt"/>
              <a:buAutoNum type="arabicPeriod"/>
            </a:pPr>
            <a:r>
              <a:rPr lang="en-US" dirty="0" smtClean="0"/>
              <a:t>I don’t know</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6164999"/>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Object 15"/>
          <p:cNvGraphicFramePr>
            <a:graphicFrameLocks noChangeAspect="1"/>
          </p:cNvGraphicFramePr>
          <p:nvPr/>
        </p:nvGraphicFramePr>
        <p:xfrm>
          <a:off x="304800" y="2946400"/>
          <a:ext cx="8559800" cy="3619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 y="3263900"/>
            <a:ext cx="1828800" cy="457200"/>
          </a:xfrm>
          <a:prstGeom prst="rect">
            <a:avLst/>
          </a:prstGeom>
          <a:noFill/>
        </p:spPr>
        <p:txBody>
          <a:bodyPr wrap="square" rtlCol="0">
            <a:noAutofit/>
          </a:bodyPr>
          <a:lstStyle/>
          <a:p>
            <a:pPr algn="r"/>
            <a:r>
              <a:rPr lang="en-US" sz="2000" kern="0" dirty="0" smtClean="0">
                <a:solidFill>
                  <a:srgbClr val="FFFFFF"/>
                </a:solidFill>
                <a:latin typeface="Arial"/>
                <a:ea typeface="ＭＳ Ｐゴシック" charset="-128"/>
                <a:cs typeface="ＭＳ Ｐゴシック" charset="-128"/>
              </a:rPr>
              <a:t>Yes</a:t>
            </a:r>
            <a:endParaRPr lang="en-US" sz="2000" dirty="0">
              <a:solidFill>
                <a:schemeClr val="bg1"/>
              </a:solidFill>
              <a:latin typeface="Arial"/>
              <a:cs typeface="Arial"/>
            </a:endParaRPr>
          </a:p>
        </p:txBody>
      </p:sp>
      <p:sp>
        <p:nvSpPr>
          <p:cNvPr id="6" name="TextBox 5"/>
          <p:cNvSpPr txBox="1"/>
          <p:nvPr/>
        </p:nvSpPr>
        <p:spPr>
          <a:xfrm>
            <a:off x="152400" y="4298950"/>
            <a:ext cx="1828800" cy="457200"/>
          </a:xfrm>
          <a:prstGeom prst="rect">
            <a:avLst/>
          </a:prstGeom>
          <a:noFill/>
        </p:spPr>
        <p:txBody>
          <a:bodyPr wrap="square" rtlCol="0">
            <a:noAutofit/>
          </a:bodyPr>
          <a:lstStyle/>
          <a:p>
            <a:pPr lvl="0" algn="r">
              <a:spcBef>
                <a:spcPct val="20000"/>
              </a:spcBef>
            </a:pPr>
            <a:r>
              <a:rPr lang="en-US" sz="2000" kern="0" dirty="0" smtClean="0">
                <a:solidFill>
                  <a:srgbClr val="FFFFFF"/>
                </a:solidFill>
                <a:latin typeface="Arial"/>
                <a:ea typeface="ＭＳ Ｐゴシック" charset="-128"/>
                <a:cs typeface="ＭＳ Ｐゴシック" charset="-128"/>
              </a:rPr>
              <a:t>No</a:t>
            </a:r>
            <a:endParaRPr lang="en-US" sz="2000" kern="0" dirty="0">
              <a:solidFill>
                <a:srgbClr val="FFFFFF"/>
              </a:solidFill>
              <a:latin typeface="Arial"/>
              <a:ea typeface="ＭＳ Ｐゴシック" charset="-128"/>
              <a:cs typeface="ＭＳ Ｐゴシック" charset="-128"/>
            </a:endParaRPr>
          </a:p>
        </p:txBody>
      </p:sp>
      <p:sp>
        <p:nvSpPr>
          <p:cNvPr id="7" name="TextBox 6"/>
          <p:cNvSpPr txBox="1"/>
          <p:nvPr/>
        </p:nvSpPr>
        <p:spPr>
          <a:xfrm>
            <a:off x="152400" y="5334000"/>
            <a:ext cx="1828800" cy="457200"/>
          </a:xfrm>
          <a:prstGeom prst="rect">
            <a:avLst/>
          </a:prstGeom>
          <a:noFill/>
        </p:spPr>
        <p:txBody>
          <a:bodyPr wrap="square" rtlCol="0">
            <a:noAutofit/>
          </a:bodyPr>
          <a:lstStyle/>
          <a:p>
            <a:pPr algn="r"/>
            <a:r>
              <a:rPr lang="en-US" sz="2000" kern="0" dirty="0" smtClean="0">
                <a:solidFill>
                  <a:srgbClr val="FFFFFF"/>
                </a:solidFill>
                <a:latin typeface="Arial"/>
                <a:ea typeface="ＭＳ Ｐゴシック" charset="-128"/>
                <a:cs typeface="ＭＳ Ｐゴシック" charset="-128"/>
              </a:rPr>
              <a:t>I don’t know</a:t>
            </a:r>
            <a:endParaRPr lang="en-US" sz="2000" dirty="0">
              <a:solidFill>
                <a:schemeClr val="bg1"/>
              </a:solidFill>
              <a:latin typeface="Arial"/>
              <a:cs typeface="Arial"/>
            </a:endParaRPr>
          </a:p>
        </p:txBody>
      </p:sp>
      <p:sp>
        <p:nvSpPr>
          <p:cNvPr id="13" name="Title 1"/>
          <p:cNvSpPr>
            <a:spLocks noGrp="1"/>
          </p:cNvSpPr>
          <p:nvPr>
            <p:ph type="title"/>
          </p:nvPr>
        </p:nvSpPr>
        <p:spPr>
          <a:xfrm>
            <a:off x="685800" y="533400"/>
            <a:ext cx="7769225" cy="1828800"/>
          </a:xfrm>
        </p:spPr>
        <p:txBody>
          <a:bodyPr/>
          <a:lstStyle/>
          <a:p>
            <a:r>
              <a:rPr lang="en-US" dirty="0" smtClean="0"/>
              <a:t>Are there situations in which you would delay </a:t>
            </a:r>
            <a:r>
              <a:rPr lang="en-US" dirty="0"/>
              <a:t>local treatment </a:t>
            </a:r>
            <a:r>
              <a:rPr lang="en-US" dirty="0" smtClean="0"/>
              <a:t>with radiation therapy </a:t>
            </a:r>
            <a:r>
              <a:rPr lang="en-US" dirty="0"/>
              <a:t>for brain metastases and instead administer </a:t>
            </a:r>
            <a:r>
              <a:rPr lang="en-US" dirty="0" err="1"/>
              <a:t>vemurafenib</a:t>
            </a:r>
            <a:r>
              <a:rPr lang="en-US" dirty="0"/>
              <a:t> for a patient with a BRAF V600E-positive tumor?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9545247"/>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7769225" cy="1143000"/>
          </a:xfrm>
        </p:spPr>
        <p:txBody>
          <a:bodyPr/>
          <a:lstStyle/>
          <a:p>
            <a:pPr algn="ctr"/>
            <a:r>
              <a:rPr lang="en-US" sz="3600" dirty="0" smtClean="0"/>
              <a:t>Chemotherapy in the Management of Advanced Melanoma</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1842768"/>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4000" cy="685800"/>
          </a:xfrm>
        </p:spPr>
        <p:txBody>
          <a:bodyPr/>
          <a:lstStyle/>
          <a:p>
            <a:pPr algn="ctr"/>
            <a:r>
              <a:rPr lang="en-US" sz="2400" dirty="0" smtClean="0"/>
              <a:t>Case 6: From the Practice of Dr Flaherty</a:t>
            </a:r>
            <a:endParaRPr lang="en-US" sz="2400" dirty="0"/>
          </a:p>
        </p:txBody>
      </p:sp>
      <p:sp>
        <p:nvSpPr>
          <p:cNvPr id="4" name="Content Placeholder 3"/>
          <p:cNvSpPr>
            <a:spLocks noGrp="1"/>
          </p:cNvSpPr>
          <p:nvPr>
            <p:ph idx="1"/>
          </p:nvPr>
        </p:nvSpPr>
        <p:spPr>
          <a:xfrm>
            <a:off x="304800" y="1371600"/>
            <a:ext cx="8610600" cy="5486400"/>
          </a:xfrm>
        </p:spPr>
        <p:txBody>
          <a:bodyPr/>
          <a:lstStyle/>
          <a:p>
            <a:r>
              <a:rPr lang="en-US" sz="2200" b="1" dirty="0" smtClean="0"/>
              <a:t>A 41-year-old with a history of excision/adjuvant interferon for primary melanoma (2008) presents with lung and liver </a:t>
            </a:r>
            <a:r>
              <a:rPr lang="en-US" sz="2200" b="1" dirty="0" err="1" smtClean="0"/>
              <a:t>mets</a:t>
            </a:r>
            <a:r>
              <a:rPr lang="en-US" sz="2200" b="1" dirty="0" smtClean="0"/>
              <a:t>, pleural effusion in 2011</a:t>
            </a:r>
          </a:p>
          <a:p>
            <a:pPr lvl="1"/>
            <a:r>
              <a:rPr lang="en-US" sz="2200" b="1" dirty="0" smtClean="0"/>
              <a:t>BRAF V600E m+</a:t>
            </a:r>
          </a:p>
          <a:p>
            <a:pPr marL="457200" lvl="1" indent="0">
              <a:buNone/>
            </a:pPr>
            <a:endParaRPr lang="en-US" sz="2200" b="1" dirty="0" smtClean="0"/>
          </a:p>
          <a:p>
            <a:r>
              <a:rPr lang="en-US" sz="2200" b="1" dirty="0" err="1"/>
              <a:t>Vemurafenib</a:t>
            </a:r>
            <a:r>
              <a:rPr lang="en-US" sz="2200" b="1" dirty="0"/>
              <a:t> (7/2011)</a:t>
            </a:r>
            <a:endParaRPr lang="en-US" sz="2200" b="1" dirty="0" smtClean="0"/>
          </a:p>
          <a:p>
            <a:pPr lvl="1"/>
            <a:r>
              <a:rPr lang="en-US" sz="2000" b="1" dirty="0"/>
              <a:t>9/2011</a:t>
            </a:r>
            <a:r>
              <a:rPr lang="en-US" sz="2000" b="1" dirty="0" smtClean="0"/>
              <a:t>: </a:t>
            </a:r>
            <a:r>
              <a:rPr lang="en-US" sz="2200" b="1" dirty="0" smtClean="0"/>
              <a:t>80% reduction in lung, liver, lymph nodes</a:t>
            </a:r>
            <a:endParaRPr lang="en-US" sz="2200" b="1" dirty="0"/>
          </a:p>
          <a:p>
            <a:pPr lvl="1"/>
            <a:r>
              <a:rPr lang="en-US" sz="2200" b="1" dirty="0" smtClean="0"/>
              <a:t>Marked reduction in pleural effusion</a:t>
            </a:r>
          </a:p>
          <a:p>
            <a:pPr marL="457200" lvl="1" indent="0">
              <a:buNone/>
            </a:pPr>
            <a:endParaRPr lang="en-US" sz="2200" b="1" dirty="0" smtClean="0"/>
          </a:p>
          <a:p>
            <a:r>
              <a:rPr lang="en-US" sz="2200" b="1" dirty="0" smtClean="0"/>
              <a:t>HD IL-2 initiated (14/14) w/o progression on </a:t>
            </a:r>
            <a:r>
              <a:rPr lang="en-US" sz="2200" b="1" dirty="0" err="1" smtClean="0"/>
              <a:t>vemurafenib</a:t>
            </a:r>
            <a:endParaRPr lang="en-US" sz="2200" b="1" dirty="0" smtClean="0"/>
          </a:p>
          <a:p>
            <a:pPr lvl="1"/>
            <a:r>
              <a:rPr lang="en-US" sz="2200" b="1" dirty="0"/>
              <a:t>1 month later: Increase in size of </a:t>
            </a:r>
            <a:r>
              <a:rPr lang="en-US" sz="2200" b="1" dirty="0" err="1"/>
              <a:t>mets</a:t>
            </a:r>
            <a:r>
              <a:rPr lang="en-US" sz="2200" b="1" dirty="0"/>
              <a:t>, new </a:t>
            </a:r>
            <a:r>
              <a:rPr lang="en-US" sz="2200" b="1" dirty="0" err="1" smtClean="0"/>
              <a:t>mets</a:t>
            </a:r>
            <a:endParaRPr lang="en-US" sz="2200" b="1" dirty="0" smtClean="0"/>
          </a:p>
          <a:p>
            <a:pPr lvl="1"/>
            <a:endParaRPr lang="en-US" sz="2200" b="1" dirty="0" smtClean="0"/>
          </a:p>
          <a:p>
            <a:r>
              <a:rPr lang="en-US" sz="2200" b="1" dirty="0" err="1" smtClean="0"/>
              <a:t>Carbo</a:t>
            </a:r>
            <a:r>
              <a:rPr lang="en-US" sz="2200" b="1" dirty="0" smtClean="0"/>
              <a:t>/paclitaxel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7137155"/>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3"/>
          <p:cNvSpPr>
            <a:spLocks noGrp="1"/>
          </p:cNvSpPr>
          <p:nvPr>
            <p:ph type="title"/>
          </p:nvPr>
        </p:nvSpPr>
        <p:spPr>
          <a:xfrm>
            <a:off x="457200" y="1371600"/>
            <a:ext cx="8229600" cy="2544763"/>
          </a:xfrm>
        </p:spPr>
        <p:txBody>
          <a:bodyPr/>
          <a:lstStyle/>
          <a:p>
            <a:r>
              <a:rPr lang="en-US" sz="3400" dirty="0">
                <a:ea typeface="ＭＳ Ｐゴシック" charset="0"/>
                <a:cs typeface="ＭＳ Ｐゴシック" charset="0"/>
              </a:rPr>
              <a:t>Phase 3, Randomized, Open-Label, Multicenter Trial of </a:t>
            </a:r>
            <a:r>
              <a:rPr lang="en-US" sz="3400" i="1" dirty="0">
                <a:ea typeface="ＭＳ Ｐゴシック" charset="0"/>
                <a:cs typeface="ＭＳ Ｐゴシック" charset="0"/>
              </a:rPr>
              <a:t>Nab</a:t>
            </a:r>
            <a:r>
              <a:rPr lang="en-US" sz="3400" dirty="0">
                <a:ea typeface="ＭＳ Ｐゴシック" charset="0"/>
                <a:cs typeface="ＭＳ Ｐゴシック" charset="0"/>
              </a:rPr>
              <a:t>-Paclitaxel </a:t>
            </a:r>
            <a:br>
              <a:rPr lang="en-US" sz="3400" dirty="0">
                <a:ea typeface="ＭＳ Ｐゴシック" charset="0"/>
                <a:cs typeface="ＭＳ Ｐゴシック" charset="0"/>
              </a:rPr>
            </a:br>
            <a:r>
              <a:rPr lang="en-US" sz="3400" dirty="0">
                <a:ea typeface="ＭＳ Ｐゴシック" charset="0"/>
                <a:cs typeface="ＭＳ Ｐゴシック" charset="0"/>
              </a:rPr>
              <a:t>(</a:t>
            </a:r>
            <a:r>
              <a:rPr lang="en-US" sz="3400" i="1" dirty="0">
                <a:ea typeface="ＭＳ Ｐゴシック" charset="0"/>
                <a:cs typeface="ＭＳ Ｐゴシック" charset="0"/>
              </a:rPr>
              <a:t>nab</a:t>
            </a:r>
            <a:r>
              <a:rPr lang="en-US" sz="3400" dirty="0">
                <a:ea typeface="ＭＳ Ｐゴシック" charset="0"/>
                <a:cs typeface="ＭＳ Ｐゴシック" charset="0"/>
              </a:rPr>
              <a:t>-P) </a:t>
            </a:r>
            <a:r>
              <a:rPr lang="en-US" sz="3400" dirty="0" err="1">
                <a:ea typeface="ＭＳ Ｐゴシック" charset="0"/>
                <a:cs typeface="ＭＳ Ｐゴシック" charset="0"/>
              </a:rPr>
              <a:t>vs</a:t>
            </a:r>
            <a:r>
              <a:rPr lang="en-US" sz="3400" dirty="0">
                <a:ea typeface="ＭＳ Ｐゴシック" charset="0"/>
                <a:cs typeface="ＭＳ Ｐゴシック" charset="0"/>
              </a:rPr>
              <a:t> </a:t>
            </a:r>
            <a:r>
              <a:rPr lang="en-US" sz="3400" dirty="0" err="1">
                <a:ea typeface="ＭＳ Ｐゴシック" charset="0"/>
                <a:cs typeface="ＭＳ Ｐゴシック" charset="0"/>
              </a:rPr>
              <a:t>Dacarbazine</a:t>
            </a:r>
            <a:r>
              <a:rPr lang="en-US" sz="3400" dirty="0">
                <a:ea typeface="ＭＳ Ｐゴシック" charset="0"/>
                <a:cs typeface="ＭＳ Ｐゴシック" charset="0"/>
              </a:rPr>
              <a:t> (DTIC) in Previously Untreated Patients with Metastatic Malignant Melanoma (MMM)</a:t>
            </a:r>
          </a:p>
        </p:txBody>
      </p:sp>
      <p:sp>
        <p:nvSpPr>
          <p:cNvPr id="48130" name="Content Placeholder 4"/>
          <p:cNvSpPr>
            <a:spLocks noGrp="1"/>
          </p:cNvSpPr>
          <p:nvPr>
            <p:ph idx="1"/>
          </p:nvPr>
        </p:nvSpPr>
        <p:spPr>
          <a:xfrm>
            <a:off x="457200" y="4191000"/>
            <a:ext cx="8229600" cy="1905000"/>
          </a:xfrm>
        </p:spPr>
        <p:txBody>
          <a:bodyPr/>
          <a:lstStyle/>
          <a:p>
            <a:pPr marL="0" indent="0">
              <a:buFontTx/>
              <a:buNone/>
            </a:pPr>
            <a:r>
              <a:rPr lang="en-US" dirty="0" err="1">
                <a:latin typeface="Arial" charset="0"/>
                <a:ea typeface="ＭＳ Ｐゴシック" charset="0"/>
                <a:cs typeface="ＭＳ Ｐゴシック" charset="0"/>
              </a:rPr>
              <a:t>Hersh</a:t>
            </a:r>
            <a:r>
              <a:rPr lang="en-US" dirty="0">
                <a:latin typeface="Arial" charset="0"/>
                <a:ea typeface="ＭＳ Ｐゴシック" charset="0"/>
                <a:cs typeface="ＭＳ Ｐゴシック" charset="0"/>
              </a:rPr>
              <a:t> E et al.</a:t>
            </a:r>
          </a:p>
          <a:p>
            <a:pPr marL="0" indent="0">
              <a:buFontTx/>
              <a:buNone/>
            </a:pPr>
            <a:r>
              <a:rPr lang="en-US" dirty="0">
                <a:latin typeface="Arial" charset="0"/>
                <a:ea typeface="ＭＳ Ｐゴシック" charset="0"/>
                <a:cs typeface="ＭＳ Ｐゴシック" charset="0"/>
              </a:rPr>
              <a:t>Society for Melanoma </a:t>
            </a:r>
            <a:r>
              <a:rPr lang="en-US" dirty="0" smtClean="0">
                <a:latin typeface="Arial" charset="0"/>
                <a:ea typeface="ＭＳ Ｐゴシック" charset="0"/>
                <a:cs typeface="ＭＳ Ｐゴシック" charset="0"/>
              </a:rPr>
              <a:t>Research, </a:t>
            </a:r>
            <a:r>
              <a:rPr lang="en-US" dirty="0">
                <a:latin typeface="Arial" charset="0"/>
                <a:ea typeface="ＭＳ Ｐゴシック" charset="0"/>
                <a:cs typeface="ＭＳ Ｐゴシック" charset="0"/>
              </a:rPr>
              <a:t>November 8-11, 2012, Hollywood, </a:t>
            </a:r>
            <a:r>
              <a:rPr lang="en-US" dirty="0" smtClean="0">
                <a:latin typeface="Arial" charset="0"/>
                <a:ea typeface="ＭＳ Ｐゴシック" charset="0"/>
                <a:cs typeface="ＭＳ Ｐゴシック" charset="0"/>
              </a:rPr>
              <a:t>California</a:t>
            </a:r>
            <a:endParaRPr lang="en-US" dirty="0">
              <a:latin typeface="Arial" charset="0"/>
              <a:ea typeface="ＭＳ Ｐゴシック" charset="0"/>
              <a:cs typeface="ＭＳ Ｐゴシック" charset="0"/>
            </a:endParaRPr>
          </a:p>
        </p:txBody>
      </p:sp>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algn="ctr"/>
            <a:r>
              <a:rPr lang="en-US" dirty="0" smtClean="0">
                <a:solidFill>
                  <a:srgbClr val="BBFAF9"/>
                </a:solidFill>
                <a:ea typeface="ＭＳ Ｐゴシック" charset="0"/>
                <a:cs typeface="ＭＳ Ｐゴシック" charset="0"/>
              </a:rPr>
              <a:t>Agenda</a:t>
            </a:r>
            <a:endParaRPr lang="en-US" dirty="0">
              <a:solidFill>
                <a:srgbClr val="BBFAF9"/>
              </a:solidFill>
              <a:ea typeface="ＭＳ Ｐゴシック" charset="0"/>
              <a:cs typeface="ＭＳ Ｐゴシック" charset="0"/>
            </a:endParaRPr>
          </a:p>
        </p:txBody>
      </p:sp>
      <p:sp>
        <p:nvSpPr>
          <p:cNvPr id="12291" name="Rectangle 5"/>
          <p:cNvSpPr>
            <a:spLocks noGrp="1" noChangeArrowheads="1"/>
          </p:cNvSpPr>
          <p:nvPr>
            <p:ph idx="1"/>
          </p:nvPr>
        </p:nvSpPr>
        <p:spPr>
          <a:xfrm>
            <a:off x="152400" y="1143000"/>
            <a:ext cx="8991600" cy="5348288"/>
          </a:xfrm>
        </p:spPr>
        <p:txBody>
          <a:bodyPr/>
          <a:lstStyle/>
          <a:p>
            <a:pPr>
              <a:lnSpc>
                <a:spcPct val="90000"/>
              </a:lnSpc>
              <a:spcBef>
                <a:spcPct val="45000"/>
              </a:spcBef>
            </a:pPr>
            <a:r>
              <a:rPr lang="en-US" b="1" dirty="0" smtClean="0">
                <a:solidFill>
                  <a:srgbClr val="FFC314"/>
                </a:solidFill>
                <a:latin typeface="Arial" charset="0"/>
                <a:ea typeface="ＭＳ Ｐゴシック" charset="0"/>
                <a:cs typeface="ＭＳ Ｐゴシック" charset="0"/>
              </a:rPr>
              <a:t>Module 1: Melanoma</a:t>
            </a:r>
            <a:endParaRPr lang="en-US" b="1" dirty="0">
              <a:solidFill>
                <a:srgbClr val="FFC314"/>
              </a:solidFill>
              <a:latin typeface="Arial" charset="0"/>
              <a:ea typeface="ＭＳ Ｐゴシック" charset="0"/>
              <a:cs typeface="ＭＳ Ｐゴシック" charset="0"/>
            </a:endParaRPr>
          </a:p>
          <a:p>
            <a:pPr lvl="1">
              <a:lnSpc>
                <a:spcPct val="90000"/>
              </a:lnSpc>
              <a:spcBef>
                <a:spcPct val="45000"/>
              </a:spcBef>
            </a:pPr>
            <a:r>
              <a:rPr lang="en-US" dirty="0" smtClean="0">
                <a:latin typeface="Arial" charset="0"/>
                <a:ea typeface="ＭＳ Ｐゴシック" charset="0"/>
                <a:cs typeface="ＭＳ Ｐゴシック" charset="0"/>
              </a:rPr>
              <a:t>Sequencing of systemic treatments/management of toxicity</a:t>
            </a:r>
          </a:p>
          <a:p>
            <a:pPr lvl="2">
              <a:lnSpc>
                <a:spcPct val="90000"/>
              </a:lnSpc>
              <a:spcBef>
                <a:spcPct val="45000"/>
              </a:spcBef>
            </a:pPr>
            <a:r>
              <a:rPr lang="en-US" dirty="0" smtClean="0">
                <a:latin typeface="Arial" charset="0"/>
                <a:ea typeface="ＭＳ Ｐゴシック" charset="0"/>
                <a:cs typeface="ＭＳ Ｐゴシック" charset="0"/>
              </a:rPr>
              <a:t>Immunotherapy – High-dose IL-2, </a:t>
            </a:r>
            <a:r>
              <a:rPr lang="en-US" dirty="0" err="1" smtClean="0">
                <a:latin typeface="Arial" charset="0"/>
                <a:ea typeface="ＭＳ Ｐゴシック" charset="0"/>
                <a:cs typeface="ＭＳ Ｐゴシック" charset="0"/>
              </a:rPr>
              <a:t>ipilimumab</a:t>
            </a:r>
            <a:endParaRPr lang="en-US" dirty="0" smtClean="0">
              <a:latin typeface="Arial" charset="0"/>
              <a:ea typeface="ＭＳ Ｐゴシック" charset="0"/>
              <a:cs typeface="ＭＳ Ｐゴシック" charset="0"/>
            </a:endParaRPr>
          </a:p>
          <a:p>
            <a:pPr lvl="2">
              <a:lnSpc>
                <a:spcPct val="90000"/>
              </a:lnSpc>
              <a:spcBef>
                <a:spcPct val="45000"/>
              </a:spcBef>
            </a:pPr>
            <a:r>
              <a:rPr lang="en-US" dirty="0" smtClean="0">
                <a:latin typeface="Arial" charset="0"/>
                <a:ea typeface="ＭＳ Ｐゴシック" charset="0"/>
                <a:cs typeface="ＭＳ Ｐゴシック" charset="0"/>
              </a:rPr>
              <a:t>BRAF </a:t>
            </a:r>
            <a:r>
              <a:rPr lang="en-US" dirty="0">
                <a:latin typeface="Arial" charset="0"/>
                <a:ea typeface="ＭＳ Ｐゴシック" charset="0"/>
                <a:cs typeface="ＭＳ Ｐゴシック" charset="0"/>
              </a:rPr>
              <a:t>inhibition – </a:t>
            </a:r>
            <a:r>
              <a:rPr lang="en-US" dirty="0" err="1" smtClean="0">
                <a:latin typeface="Arial" charset="0"/>
                <a:ea typeface="ＭＳ Ｐゴシック" charset="0"/>
                <a:cs typeface="ＭＳ Ｐゴシック" charset="0"/>
              </a:rPr>
              <a:t>Vemurafenib</a:t>
            </a:r>
            <a:endParaRPr lang="en-US" dirty="0" smtClean="0">
              <a:latin typeface="Arial" charset="0"/>
              <a:ea typeface="ＭＳ Ｐゴシック" charset="0"/>
              <a:cs typeface="ＭＳ Ｐゴシック" charset="0"/>
            </a:endParaRPr>
          </a:p>
          <a:p>
            <a:pPr lvl="2">
              <a:lnSpc>
                <a:spcPct val="90000"/>
              </a:lnSpc>
              <a:spcBef>
                <a:spcPct val="45000"/>
              </a:spcBef>
            </a:pPr>
            <a:r>
              <a:rPr lang="en-US" dirty="0" smtClean="0">
                <a:latin typeface="Arial" charset="0"/>
                <a:ea typeface="ＭＳ Ｐゴシック" charset="0"/>
                <a:cs typeface="ＭＳ Ｐゴシック" charset="0"/>
              </a:rPr>
              <a:t>Chemotherapy – </a:t>
            </a:r>
            <a:r>
              <a:rPr lang="en-US" i="1" dirty="0" smtClean="0">
                <a:latin typeface="Arial" charset="0"/>
                <a:ea typeface="ＭＳ Ｐゴシック" charset="0"/>
                <a:cs typeface="ＭＳ Ｐゴシック" charset="0"/>
              </a:rPr>
              <a:t>Nab</a:t>
            </a:r>
            <a:r>
              <a:rPr lang="en-US" dirty="0" smtClean="0">
                <a:latin typeface="Arial" charset="0"/>
                <a:ea typeface="ＭＳ Ｐゴシック" charset="0"/>
                <a:cs typeface="ＭＳ Ｐゴシック" charset="0"/>
              </a:rPr>
              <a:t> paclitaxel</a:t>
            </a:r>
          </a:p>
          <a:p>
            <a:pPr marL="914400" lvl="2" indent="0">
              <a:lnSpc>
                <a:spcPct val="90000"/>
              </a:lnSpc>
              <a:spcBef>
                <a:spcPct val="45000"/>
              </a:spcBef>
              <a:buNone/>
            </a:pPr>
            <a:endParaRPr lang="en-US" dirty="0">
              <a:latin typeface="Arial" charset="0"/>
              <a:ea typeface="ＭＳ Ｐゴシック" charset="0"/>
              <a:cs typeface="ＭＳ Ｐゴシック" charset="0"/>
            </a:endParaRPr>
          </a:p>
          <a:p>
            <a:pPr lvl="1">
              <a:lnSpc>
                <a:spcPct val="90000"/>
              </a:lnSpc>
              <a:spcBef>
                <a:spcPct val="45000"/>
              </a:spcBef>
            </a:pPr>
            <a:r>
              <a:rPr lang="en-US" dirty="0" smtClean="0">
                <a:latin typeface="Arial" charset="0"/>
                <a:ea typeface="ＭＳ Ｐゴシック" charset="0"/>
                <a:cs typeface="ＭＳ Ｐゴシック" charset="0"/>
              </a:rPr>
              <a:t>Emerging agents/regimens</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and ongoing clinical trials</a:t>
            </a:r>
          </a:p>
          <a:p>
            <a:pPr lvl="2">
              <a:lnSpc>
                <a:spcPct val="90000"/>
              </a:lnSpc>
              <a:spcBef>
                <a:spcPct val="45000"/>
              </a:spcBef>
            </a:pPr>
            <a:r>
              <a:rPr lang="en-US" dirty="0" smtClean="0">
                <a:latin typeface="Arial" charset="0"/>
                <a:ea typeface="ＭＳ Ｐゴシック" charset="0"/>
                <a:cs typeface="ＭＳ Ｐゴシック" charset="0"/>
              </a:rPr>
              <a:t>Novel BRAF inhibitor – </a:t>
            </a:r>
            <a:r>
              <a:rPr lang="en-US" dirty="0" err="1" smtClean="0">
                <a:latin typeface="Arial" charset="0"/>
                <a:ea typeface="ＭＳ Ｐゴシック" charset="0"/>
                <a:cs typeface="ＭＳ Ｐゴシック" charset="0"/>
              </a:rPr>
              <a:t>Dabrafenib</a:t>
            </a:r>
            <a:endParaRPr lang="en-US" dirty="0" smtClean="0">
              <a:latin typeface="Arial" charset="0"/>
              <a:ea typeface="ＭＳ Ｐゴシック" charset="0"/>
              <a:cs typeface="ＭＳ Ｐゴシック" charset="0"/>
            </a:endParaRPr>
          </a:p>
          <a:p>
            <a:pPr lvl="2">
              <a:lnSpc>
                <a:spcPct val="90000"/>
              </a:lnSpc>
              <a:spcBef>
                <a:spcPct val="45000"/>
              </a:spcBef>
            </a:pPr>
            <a:r>
              <a:rPr lang="en-US" dirty="0" smtClean="0">
                <a:latin typeface="Arial" charset="0"/>
                <a:ea typeface="ＭＳ Ｐゴシック" charset="0"/>
                <a:cs typeface="ＭＳ Ｐゴシック" charset="0"/>
              </a:rPr>
              <a:t>MEK </a:t>
            </a:r>
            <a:r>
              <a:rPr lang="en-US" dirty="0">
                <a:latin typeface="Arial" charset="0"/>
                <a:ea typeface="ＭＳ Ｐゴシック" charset="0"/>
                <a:cs typeface="ＭＳ Ｐゴシック" charset="0"/>
              </a:rPr>
              <a:t>inhibitor – </a:t>
            </a:r>
            <a:r>
              <a:rPr lang="en-US" dirty="0" err="1" smtClean="0">
                <a:latin typeface="Arial" charset="0"/>
                <a:ea typeface="ＭＳ Ｐゴシック" charset="0"/>
                <a:cs typeface="ＭＳ Ｐゴシック" charset="0"/>
              </a:rPr>
              <a:t>Trametinib</a:t>
            </a:r>
            <a:endParaRPr lang="en-US" dirty="0" smtClean="0">
              <a:latin typeface="Arial" charset="0"/>
              <a:ea typeface="ＭＳ Ｐゴシック" charset="0"/>
              <a:cs typeface="ＭＳ Ｐゴシック" charset="0"/>
            </a:endParaRPr>
          </a:p>
          <a:p>
            <a:pPr lvl="2">
              <a:lnSpc>
                <a:spcPct val="90000"/>
              </a:lnSpc>
              <a:spcBef>
                <a:spcPct val="45000"/>
              </a:spcBef>
            </a:pPr>
            <a:r>
              <a:rPr lang="en-US" dirty="0" smtClean="0">
                <a:latin typeface="Arial" charset="0"/>
                <a:ea typeface="ＭＳ Ｐゴシック" charset="0"/>
                <a:cs typeface="ＭＳ Ｐゴシック" charset="0"/>
              </a:rPr>
              <a:t>Immunotherapy – </a:t>
            </a:r>
            <a:r>
              <a:rPr lang="en-US" dirty="0" err="1" smtClean="0">
                <a:latin typeface="Arial" charset="0"/>
                <a:ea typeface="ＭＳ Ｐゴシック" charset="0"/>
                <a:cs typeface="ＭＳ Ｐゴシック" charset="0"/>
              </a:rPr>
              <a:t>Nivolumab</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talimogene</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laherparepvec</a:t>
            </a:r>
            <a:endParaRPr lang="en-US" dirty="0">
              <a:latin typeface="Arial" charset="0"/>
              <a:ea typeface="ＭＳ Ｐゴシック" charset="0"/>
              <a:cs typeface="ＭＳ Ｐゴシック"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52"/>
          <p:cNvSpPr>
            <a:spLocks noChangeArrowheads="1"/>
          </p:cNvSpPr>
          <p:nvPr/>
        </p:nvSpPr>
        <p:spPr bwMode="auto">
          <a:xfrm>
            <a:off x="533400" y="1295400"/>
            <a:ext cx="8077200" cy="4648200"/>
          </a:xfrm>
          <a:prstGeom prst="rect">
            <a:avLst/>
          </a:prstGeom>
          <a:solidFill>
            <a:srgbClr val="9CCBED"/>
          </a:solidFill>
          <a:ln w="9525">
            <a:solidFill>
              <a:schemeClr val="tx1">
                <a:alpha val="50195"/>
              </a:schemeClr>
            </a:solidFill>
            <a:miter lim="800000"/>
            <a:headEnd/>
            <a:tailEnd/>
          </a:ln>
        </p:spPr>
        <p:txBody>
          <a:bodyPr wrap="none" anchor="ctr"/>
          <a:lstStyle/>
          <a:p>
            <a:pPr algn="ctr"/>
            <a:endParaRPr lang="en-US" baseline="-2500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90073855"/>
              </p:ext>
            </p:extLst>
          </p:nvPr>
        </p:nvGraphicFramePr>
        <p:xfrm>
          <a:off x="685800" y="1473200"/>
          <a:ext cx="7772400" cy="4318000"/>
        </p:xfrm>
        <a:graphic>
          <a:graphicData uri="http://schemas.openxmlformats.org/drawingml/2006/table">
            <a:tbl>
              <a:tblPr firstRow="1" bandRow="1">
                <a:tableStyleId>{5C22544A-7EE6-4342-B048-85BDC9FD1C3A}</a:tableStyleId>
              </a:tblPr>
              <a:tblGrid>
                <a:gridCol w="3598333"/>
                <a:gridCol w="1295400"/>
                <a:gridCol w="1295400"/>
                <a:gridCol w="1583267"/>
              </a:tblGrid>
              <a:tr h="914450">
                <a:tc>
                  <a:txBody>
                    <a:bodyPr/>
                    <a:lstStyle/>
                    <a:p>
                      <a:r>
                        <a:rPr lang="en-US" sz="1800" dirty="0" smtClean="0">
                          <a:solidFill>
                            <a:srgbClr val="FFFFFF"/>
                          </a:solidFill>
                        </a:rPr>
                        <a:t>Efficacy Endpoint</a:t>
                      </a:r>
                      <a:endParaRPr lang="en-US" sz="1800" dirty="0">
                        <a:solidFill>
                          <a:srgbClr val="FFFFFF"/>
                        </a:solidFill>
                      </a:endParaRPr>
                    </a:p>
                  </a:txBody>
                  <a:tcPr marL="86360" marR="86360" marT="45715" marB="45715" anchor="b">
                    <a:solidFill>
                      <a:srgbClr val="012A50"/>
                    </a:solidFill>
                  </a:tcPr>
                </a:tc>
                <a:tc>
                  <a:txBody>
                    <a:bodyPr/>
                    <a:lstStyle/>
                    <a:p>
                      <a:pPr algn="ctr"/>
                      <a:r>
                        <a:rPr lang="en-US" sz="1800" i="1" dirty="0" smtClean="0">
                          <a:solidFill>
                            <a:srgbClr val="FFFFFF"/>
                          </a:solidFill>
                        </a:rPr>
                        <a:t>Nab</a:t>
                      </a:r>
                      <a:r>
                        <a:rPr lang="en-US" sz="1800" dirty="0" smtClean="0">
                          <a:solidFill>
                            <a:srgbClr val="FFFFFF"/>
                          </a:solidFill>
                        </a:rPr>
                        <a:t>-P</a:t>
                      </a:r>
                    </a:p>
                    <a:p>
                      <a:pPr algn="ctr"/>
                      <a:r>
                        <a:rPr lang="en-US" sz="1800" dirty="0" smtClean="0">
                          <a:solidFill>
                            <a:srgbClr val="FFFFFF"/>
                          </a:solidFill>
                        </a:rPr>
                        <a:t>(n = 264)</a:t>
                      </a:r>
                      <a:endParaRPr lang="en-US" sz="1800" dirty="0">
                        <a:solidFill>
                          <a:srgbClr val="FFFFFF"/>
                        </a:solidFill>
                      </a:endParaRPr>
                    </a:p>
                  </a:txBody>
                  <a:tcPr marL="86360" marR="86360" marT="45715" marB="45715" anchor="b">
                    <a:solidFill>
                      <a:srgbClr val="012A50"/>
                    </a:solidFill>
                  </a:tcPr>
                </a:tc>
                <a:tc>
                  <a:txBody>
                    <a:bodyPr/>
                    <a:lstStyle/>
                    <a:p>
                      <a:pPr algn="ctr"/>
                      <a:r>
                        <a:rPr lang="en-US" sz="1800" dirty="0" smtClean="0">
                          <a:solidFill>
                            <a:srgbClr val="FFFFFF"/>
                          </a:solidFill>
                        </a:rPr>
                        <a:t>DTIC</a:t>
                      </a:r>
                    </a:p>
                    <a:p>
                      <a:pPr algn="ctr"/>
                      <a:r>
                        <a:rPr lang="en-US" sz="1800" dirty="0" smtClean="0">
                          <a:solidFill>
                            <a:srgbClr val="FFFFFF"/>
                          </a:solidFill>
                        </a:rPr>
                        <a:t>(n = 265)</a:t>
                      </a:r>
                      <a:endParaRPr lang="en-US" sz="1800" dirty="0">
                        <a:solidFill>
                          <a:srgbClr val="FFFFFF"/>
                        </a:solidFill>
                      </a:endParaRPr>
                    </a:p>
                  </a:txBody>
                  <a:tcPr marL="86360" marR="86360" marT="45715" marB="45715" anchor="b">
                    <a:solidFill>
                      <a:srgbClr val="012A50"/>
                    </a:solidFill>
                  </a:tcPr>
                </a:tc>
                <a:tc>
                  <a:txBody>
                    <a:bodyPr/>
                    <a:lstStyle/>
                    <a:p>
                      <a:pPr algn="ctr"/>
                      <a:r>
                        <a:rPr lang="en-US" sz="1800" dirty="0" smtClean="0">
                          <a:solidFill>
                            <a:srgbClr val="FFFFFF"/>
                          </a:solidFill>
                        </a:rPr>
                        <a:t>Hazard ratio</a:t>
                      </a:r>
                      <a:r>
                        <a:rPr lang="en-US" sz="1800" baseline="0" dirty="0" smtClean="0">
                          <a:solidFill>
                            <a:srgbClr val="FFFFFF"/>
                          </a:solidFill>
                        </a:rPr>
                        <a:t> </a:t>
                      </a:r>
                    </a:p>
                    <a:p>
                      <a:pPr algn="ctr"/>
                      <a:r>
                        <a:rPr lang="en-US" sz="1800" i="0" baseline="0" dirty="0" smtClean="0">
                          <a:solidFill>
                            <a:srgbClr val="FFFFFF"/>
                          </a:solidFill>
                        </a:rPr>
                        <a:t>(</a:t>
                      </a:r>
                      <a:r>
                        <a:rPr lang="en-US" sz="1800" i="1" baseline="0" dirty="0" smtClean="0">
                          <a:solidFill>
                            <a:srgbClr val="FFFFFF"/>
                          </a:solidFill>
                        </a:rPr>
                        <a:t>p</a:t>
                      </a:r>
                      <a:r>
                        <a:rPr lang="en-US" sz="1800" baseline="0" dirty="0" smtClean="0">
                          <a:solidFill>
                            <a:srgbClr val="FFFFFF"/>
                          </a:solidFill>
                        </a:rPr>
                        <a:t>-value)</a:t>
                      </a:r>
                      <a:endParaRPr lang="en-US" sz="1800" dirty="0">
                        <a:solidFill>
                          <a:srgbClr val="FFFFFF"/>
                        </a:solidFill>
                      </a:endParaRPr>
                    </a:p>
                  </a:txBody>
                  <a:tcPr marL="86360" marR="86360" marT="45715" marB="45715" anchor="b">
                    <a:solidFill>
                      <a:srgbClr val="012A50"/>
                    </a:solidFill>
                  </a:tcPr>
                </a:tc>
              </a:tr>
              <a:tr h="640110">
                <a:tc>
                  <a:txBody>
                    <a:bodyPr/>
                    <a:lstStyle/>
                    <a:p>
                      <a:r>
                        <a:rPr lang="en-US" sz="1800" dirty="0" smtClean="0">
                          <a:solidFill>
                            <a:srgbClr val="FFFFFF"/>
                          </a:solidFill>
                        </a:rPr>
                        <a:t>Progression-free survival,</a:t>
                      </a:r>
                      <a:r>
                        <a:rPr lang="en-US" sz="1800" baseline="0" dirty="0" smtClean="0">
                          <a:solidFill>
                            <a:srgbClr val="FFFFFF"/>
                          </a:solidFill>
                        </a:rPr>
                        <a:t> ITT</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4.8 </a:t>
                      </a:r>
                      <a:r>
                        <a:rPr lang="en-US" sz="1800" dirty="0" err="1" smtClean="0">
                          <a:solidFill>
                            <a:srgbClr val="FFFFFF"/>
                          </a:solidFill>
                        </a:rPr>
                        <a:t>mos</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baseline="0" dirty="0" smtClean="0">
                          <a:solidFill>
                            <a:srgbClr val="FFFFFF"/>
                          </a:solidFill>
                        </a:rPr>
                        <a:t>2.5 </a:t>
                      </a:r>
                      <a:r>
                        <a:rPr lang="en-US" sz="1800" baseline="0" dirty="0" err="1" smtClean="0">
                          <a:solidFill>
                            <a:srgbClr val="FFFFFF"/>
                          </a:solidFill>
                        </a:rPr>
                        <a:t>mos</a:t>
                      </a:r>
                      <a:endParaRPr lang="en-US" sz="1800" baseline="0" dirty="0">
                        <a:solidFill>
                          <a:srgbClr val="FFFFFF"/>
                        </a:solidFill>
                      </a:endParaRPr>
                    </a:p>
                  </a:txBody>
                  <a:tcPr marL="86360" marR="86360" marT="45715" marB="45715" anchor="ctr">
                    <a:solidFill>
                      <a:srgbClr val="005796"/>
                    </a:solidFill>
                  </a:tcPr>
                </a:tc>
                <a:tc>
                  <a:txBody>
                    <a:bodyPr/>
                    <a:lstStyle/>
                    <a:p>
                      <a:pPr algn="ctr"/>
                      <a:r>
                        <a:rPr lang="en-US" sz="1800" u="none" kern="1200" baseline="0" dirty="0" smtClean="0">
                          <a:solidFill>
                            <a:srgbClr val="FFFFFF"/>
                          </a:solidFill>
                          <a:latin typeface="+mn-lt"/>
                          <a:ea typeface="+mn-ea"/>
                          <a:cs typeface="+mn-cs"/>
                        </a:rPr>
                        <a:t>0.792</a:t>
                      </a:r>
                    </a:p>
                    <a:p>
                      <a:pPr algn="ctr"/>
                      <a:r>
                        <a:rPr lang="en-US" sz="1800" u="none" kern="1200" baseline="0" dirty="0" smtClean="0">
                          <a:solidFill>
                            <a:srgbClr val="FFFFFF"/>
                          </a:solidFill>
                          <a:latin typeface="+mn-lt"/>
                          <a:ea typeface="+mn-ea"/>
                          <a:cs typeface="+mn-cs"/>
                        </a:rPr>
                        <a:t>(0.044)</a:t>
                      </a:r>
                      <a:endParaRPr lang="en-US" sz="1800" baseline="0" dirty="0">
                        <a:solidFill>
                          <a:srgbClr val="FFFFFF"/>
                        </a:solidFill>
                      </a:endParaRPr>
                    </a:p>
                  </a:txBody>
                  <a:tcPr marL="86360" marR="86360" marT="45715" marB="45715" anchor="ctr">
                    <a:solidFill>
                      <a:srgbClr val="005796"/>
                    </a:solidFill>
                  </a:tcPr>
                </a:tc>
              </a:tr>
              <a:tr h="640110">
                <a:tc>
                  <a:txBody>
                    <a:bodyPr/>
                    <a:lstStyle/>
                    <a:p>
                      <a:r>
                        <a:rPr lang="en-US" sz="1800" dirty="0" smtClean="0">
                          <a:solidFill>
                            <a:srgbClr val="FFFFFF"/>
                          </a:solidFill>
                        </a:rPr>
                        <a:t>Interim</a:t>
                      </a:r>
                      <a:r>
                        <a:rPr lang="en-US" sz="1800" baseline="0" dirty="0" smtClean="0">
                          <a:solidFill>
                            <a:srgbClr val="FFFFFF"/>
                          </a:solidFill>
                        </a:rPr>
                        <a:t> o</a:t>
                      </a:r>
                      <a:r>
                        <a:rPr lang="en-US" sz="1800" dirty="0" smtClean="0">
                          <a:solidFill>
                            <a:srgbClr val="FFFFFF"/>
                          </a:solidFill>
                        </a:rPr>
                        <a:t>verall survival</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12.8 </a:t>
                      </a:r>
                      <a:r>
                        <a:rPr lang="en-US" sz="1800" dirty="0" err="1" smtClean="0">
                          <a:solidFill>
                            <a:srgbClr val="FFFFFF"/>
                          </a:solidFill>
                        </a:rPr>
                        <a:t>mos</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baseline="0" dirty="0" smtClean="0">
                          <a:solidFill>
                            <a:srgbClr val="FFFFFF"/>
                          </a:solidFill>
                        </a:rPr>
                        <a:t>10.7 </a:t>
                      </a:r>
                      <a:r>
                        <a:rPr lang="en-US" sz="1800" baseline="0" dirty="0" err="1" smtClean="0">
                          <a:solidFill>
                            <a:srgbClr val="FFFFFF"/>
                          </a:solidFill>
                        </a:rPr>
                        <a:t>mos</a:t>
                      </a:r>
                      <a:endParaRPr lang="en-US" sz="1800" baseline="0" dirty="0">
                        <a:solidFill>
                          <a:srgbClr val="FFFFFF"/>
                        </a:solidFill>
                      </a:endParaRPr>
                    </a:p>
                  </a:txBody>
                  <a:tcPr marL="86360" marR="86360" marT="45715" marB="45715" anchor="ctr">
                    <a:solidFill>
                      <a:srgbClr val="005796"/>
                    </a:solidFill>
                  </a:tcPr>
                </a:tc>
                <a:tc>
                  <a:txBody>
                    <a:bodyPr/>
                    <a:lstStyle/>
                    <a:p>
                      <a:pPr algn="ctr"/>
                      <a:r>
                        <a:rPr lang="en-US" sz="1800" u="none" kern="1200" baseline="0" dirty="0" smtClean="0">
                          <a:solidFill>
                            <a:srgbClr val="FFFFFF"/>
                          </a:solidFill>
                          <a:latin typeface="+mn-lt"/>
                          <a:ea typeface="+mn-ea"/>
                          <a:cs typeface="+mn-cs"/>
                        </a:rPr>
                        <a:t>0.831</a:t>
                      </a:r>
                    </a:p>
                    <a:p>
                      <a:pPr algn="ctr"/>
                      <a:r>
                        <a:rPr lang="en-US" sz="1800" u="none" kern="1200" baseline="0" dirty="0" smtClean="0">
                          <a:solidFill>
                            <a:srgbClr val="FFFFFF"/>
                          </a:solidFill>
                          <a:latin typeface="+mn-lt"/>
                          <a:ea typeface="+mn-ea"/>
                          <a:cs typeface="+mn-cs"/>
                        </a:rPr>
                        <a:t>(0.094)</a:t>
                      </a:r>
                      <a:endParaRPr lang="en-US" sz="1800" baseline="0" dirty="0">
                        <a:solidFill>
                          <a:srgbClr val="FFFFFF"/>
                        </a:solidFill>
                      </a:endParaRPr>
                    </a:p>
                  </a:txBody>
                  <a:tcPr marL="86360" marR="86360" marT="45715" marB="45715" anchor="ctr">
                    <a:solidFill>
                      <a:srgbClr val="005796"/>
                    </a:solidFill>
                  </a:tcPr>
                </a:tc>
              </a:tr>
              <a:tr h="370805">
                <a:tc>
                  <a:txBody>
                    <a:bodyPr/>
                    <a:lstStyle/>
                    <a:p>
                      <a:r>
                        <a:rPr lang="en-US" sz="1800" dirty="0" smtClean="0">
                          <a:solidFill>
                            <a:srgbClr val="FFFFFF"/>
                          </a:solidFill>
                        </a:rPr>
                        <a:t>Objective</a:t>
                      </a:r>
                      <a:r>
                        <a:rPr lang="en-US" sz="1800" baseline="0" dirty="0" smtClean="0">
                          <a:solidFill>
                            <a:srgbClr val="FFFFFF"/>
                          </a:solidFill>
                        </a:rPr>
                        <a:t> response rate</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15%</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baseline="0" dirty="0" smtClean="0">
                          <a:solidFill>
                            <a:srgbClr val="FFFFFF"/>
                          </a:solidFill>
                        </a:rPr>
                        <a:t>11%</a:t>
                      </a:r>
                      <a:endParaRPr lang="en-US" sz="1800" baseline="0" dirty="0">
                        <a:solidFill>
                          <a:srgbClr val="FFFFFF"/>
                        </a:solidFill>
                      </a:endParaRPr>
                    </a:p>
                  </a:txBody>
                  <a:tcPr marL="86360" marR="86360" marT="45715" marB="45715" anchor="ctr">
                    <a:solidFill>
                      <a:srgbClr val="005796"/>
                    </a:solidFill>
                  </a:tcPr>
                </a:tc>
                <a:tc>
                  <a:txBody>
                    <a:bodyPr/>
                    <a:lstStyle/>
                    <a:p>
                      <a:pPr algn="ctr"/>
                      <a:r>
                        <a:rPr lang="en-US" sz="1800" baseline="0" dirty="0" smtClean="0">
                          <a:solidFill>
                            <a:srgbClr val="FFFFFF"/>
                          </a:solidFill>
                        </a:rPr>
                        <a:t>0.239</a:t>
                      </a:r>
                      <a:endParaRPr lang="en-US" sz="1800" baseline="0" dirty="0">
                        <a:solidFill>
                          <a:srgbClr val="FFFFFF"/>
                        </a:solidFill>
                      </a:endParaRPr>
                    </a:p>
                  </a:txBody>
                  <a:tcPr marL="86360" marR="86360" marT="45715" marB="45715" anchor="ctr">
                    <a:solidFill>
                      <a:srgbClr val="005796"/>
                    </a:solidFill>
                  </a:tcPr>
                </a:tc>
              </a:tr>
              <a:tr h="370805">
                <a:tc>
                  <a:txBody>
                    <a:bodyPr/>
                    <a:lstStyle/>
                    <a:p>
                      <a:r>
                        <a:rPr lang="en-US" sz="1800" dirty="0" smtClean="0">
                          <a:solidFill>
                            <a:srgbClr val="FFFFFF"/>
                          </a:solidFill>
                        </a:rPr>
                        <a:t>Disease control rate</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39%</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baseline="0" dirty="0" smtClean="0">
                          <a:solidFill>
                            <a:srgbClr val="FFFFFF"/>
                          </a:solidFill>
                        </a:rPr>
                        <a:t>27%</a:t>
                      </a:r>
                      <a:endParaRPr lang="en-US" sz="1800" baseline="0" dirty="0">
                        <a:solidFill>
                          <a:srgbClr val="FFFFFF"/>
                        </a:solidFill>
                      </a:endParaRPr>
                    </a:p>
                  </a:txBody>
                  <a:tcPr marL="86360" marR="86360" marT="45715" marB="45715" anchor="ctr">
                    <a:solidFill>
                      <a:srgbClr val="005796"/>
                    </a:solidFill>
                  </a:tcPr>
                </a:tc>
                <a:tc>
                  <a:txBody>
                    <a:bodyPr/>
                    <a:lstStyle/>
                    <a:p>
                      <a:pPr algn="ctr"/>
                      <a:r>
                        <a:rPr lang="en-US" sz="1800" baseline="0" dirty="0" smtClean="0">
                          <a:solidFill>
                            <a:srgbClr val="FFFFFF"/>
                          </a:solidFill>
                        </a:rPr>
                        <a:t>0.004</a:t>
                      </a:r>
                      <a:endParaRPr lang="en-US" sz="1800" baseline="0" dirty="0">
                        <a:solidFill>
                          <a:srgbClr val="FFFFFF"/>
                        </a:solidFill>
                      </a:endParaRPr>
                    </a:p>
                  </a:txBody>
                  <a:tcPr marL="86360" marR="86360" marT="45715" marB="45715" anchor="ctr">
                    <a:solidFill>
                      <a:srgbClr val="005796"/>
                    </a:solidFill>
                  </a:tcPr>
                </a:tc>
              </a:tr>
              <a:tr h="640110">
                <a:tc>
                  <a:txBody>
                    <a:bodyPr/>
                    <a:lstStyle/>
                    <a:p>
                      <a:r>
                        <a:rPr lang="en-US" sz="1800" b="1" dirty="0" smtClean="0">
                          <a:solidFill>
                            <a:schemeClr val="bg1"/>
                          </a:solidFill>
                        </a:rPr>
                        <a:t>Grade &gt;3 Treatment-Related</a:t>
                      </a:r>
                      <a:r>
                        <a:rPr lang="en-US" sz="1800" b="1" baseline="0" dirty="0" smtClean="0">
                          <a:solidFill>
                            <a:schemeClr val="bg1"/>
                          </a:solidFill>
                        </a:rPr>
                        <a:t> AEs</a:t>
                      </a:r>
                      <a:endParaRPr lang="en-US" sz="1800" b="1" dirty="0">
                        <a:solidFill>
                          <a:schemeClr val="bg1"/>
                        </a:solidFill>
                      </a:endParaRPr>
                    </a:p>
                  </a:txBody>
                  <a:tcPr marL="86360" marR="86360" marT="45715" marB="45715" anchor="ctr">
                    <a:solidFill>
                      <a:srgbClr val="005796"/>
                    </a:solidFill>
                  </a:tcPr>
                </a:tc>
                <a:tc>
                  <a:txBody>
                    <a:bodyPr/>
                    <a:lstStyle/>
                    <a:p>
                      <a:pPr algn="ctr"/>
                      <a:r>
                        <a:rPr lang="en-US" sz="1800" b="1" i="1" dirty="0" smtClean="0">
                          <a:solidFill>
                            <a:schemeClr val="bg1"/>
                          </a:solidFill>
                        </a:rPr>
                        <a:t>Nab</a:t>
                      </a:r>
                      <a:r>
                        <a:rPr lang="en-US" sz="1800" b="1" dirty="0" smtClean="0">
                          <a:solidFill>
                            <a:schemeClr val="bg1"/>
                          </a:solidFill>
                        </a:rPr>
                        <a:t>-P</a:t>
                      </a:r>
                    </a:p>
                  </a:txBody>
                  <a:tcPr marL="86360" marR="86360" marT="45715" marB="45715" anchor="ctr">
                    <a:solidFill>
                      <a:srgbClr val="005796"/>
                    </a:solidFill>
                  </a:tcPr>
                </a:tc>
                <a:tc>
                  <a:txBody>
                    <a:bodyPr/>
                    <a:lstStyle/>
                    <a:p>
                      <a:pPr algn="ctr"/>
                      <a:r>
                        <a:rPr lang="en-US" sz="1800" b="1" dirty="0" smtClean="0">
                          <a:solidFill>
                            <a:schemeClr val="bg1"/>
                          </a:solidFill>
                        </a:rPr>
                        <a:t>DTIC</a:t>
                      </a:r>
                    </a:p>
                  </a:txBody>
                  <a:tcPr marL="86360" marR="86360" marT="45715" marB="45715" anchor="ctr">
                    <a:solidFill>
                      <a:srgbClr val="005796"/>
                    </a:solidFill>
                  </a:tcPr>
                </a:tc>
                <a:tc>
                  <a:txBody>
                    <a:bodyPr/>
                    <a:lstStyle/>
                    <a:p>
                      <a:pPr algn="ctr"/>
                      <a:r>
                        <a:rPr lang="en-US" sz="1800" b="1" i="1" baseline="0" dirty="0" smtClean="0">
                          <a:solidFill>
                            <a:schemeClr val="bg1"/>
                          </a:solidFill>
                        </a:rPr>
                        <a:t>p</a:t>
                      </a:r>
                      <a:r>
                        <a:rPr lang="en-US" sz="1800" b="1" baseline="0" dirty="0" smtClean="0">
                          <a:solidFill>
                            <a:schemeClr val="bg1"/>
                          </a:solidFill>
                        </a:rPr>
                        <a:t>-value</a:t>
                      </a:r>
                      <a:endParaRPr lang="en-US" sz="1800" b="1" dirty="0">
                        <a:solidFill>
                          <a:schemeClr val="bg1"/>
                        </a:solidFill>
                      </a:endParaRPr>
                    </a:p>
                  </a:txBody>
                  <a:tcPr marL="86360" marR="86360" marT="45715" marB="45715" anchor="ctr">
                    <a:solidFill>
                      <a:srgbClr val="005796"/>
                    </a:solidFill>
                  </a:tcPr>
                </a:tc>
              </a:tr>
              <a:tr h="370805">
                <a:tc>
                  <a:txBody>
                    <a:bodyPr/>
                    <a:lstStyle/>
                    <a:p>
                      <a:r>
                        <a:rPr lang="en-US" sz="1800" dirty="0" smtClean="0">
                          <a:solidFill>
                            <a:srgbClr val="FFFFFF"/>
                          </a:solidFill>
                        </a:rPr>
                        <a:t>Neuropathy</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25%</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0%</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&lt;0.001</a:t>
                      </a:r>
                      <a:endParaRPr lang="en-US" sz="1800" dirty="0">
                        <a:solidFill>
                          <a:srgbClr val="FFFFFF"/>
                        </a:solidFill>
                      </a:endParaRPr>
                    </a:p>
                  </a:txBody>
                  <a:tcPr marL="86360" marR="86360" marT="45715" marB="45715" anchor="ctr">
                    <a:solidFill>
                      <a:srgbClr val="005796"/>
                    </a:solidFill>
                  </a:tcPr>
                </a:tc>
              </a:tr>
              <a:tr h="370805">
                <a:tc>
                  <a:txBody>
                    <a:bodyPr/>
                    <a:lstStyle/>
                    <a:p>
                      <a:r>
                        <a:rPr lang="en-US" sz="1800" dirty="0" smtClean="0">
                          <a:solidFill>
                            <a:srgbClr val="FFFFFF"/>
                          </a:solidFill>
                        </a:rPr>
                        <a:t>Neutropenia</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20%</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10%</a:t>
                      </a:r>
                      <a:endParaRPr lang="en-US" sz="1800" dirty="0">
                        <a:solidFill>
                          <a:srgbClr val="FFFFFF"/>
                        </a:solidFill>
                      </a:endParaRPr>
                    </a:p>
                  </a:txBody>
                  <a:tcPr marL="86360" marR="86360" marT="45715" marB="45715" anchor="ctr">
                    <a:solidFill>
                      <a:srgbClr val="005796"/>
                    </a:solidFill>
                  </a:tcPr>
                </a:tc>
                <a:tc>
                  <a:txBody>
                    <a:bodyPr/>
                    <a:lstStyle/>
                    <a:p>
                      <a:pPr algn="ctr"/>
                      <a:r>
                        <a:rPr lang="en-US" sz="1800" dirty="0" smtClean="0">
                          <a:solidFill>
                            <a:srgbClr val="FFFFFF"/>
                          </a:solidFill>
                        </a:rPr>
                        <a:t>0.004</a:t>
                      </a:r>
                      <a:endParaRPr lang="en-US" sz="1800" dirty="0">
                        <a:solidFill>
                          <a:srgbClr val="FFFFFF"/>
                        </a:solidFill>
                      </a:endParaRPr>
                    </a:p>
                  </a:txBody>
                  <a:tcPr marL="86360" marR="86360" marT="45715" marB="45715" anchor="ctr">
                    <a:solidFill>
                      <a:srgbClr val="005796"/>
                    </a:solidFill>
                  </a:tcPr>
                </a:tc>
              </a:tr>
            </a:tbl>
          </a:graphicData>
        </a:graphic>
      </p:graphicFrame>
      <p:sp>
        <p:nvSpPr>
          <p:cNvPr id="42033" name="TextBox 7"/>
          <p:cNvSpPr txBox="1">
            <a:spLocks noChangeArrowheads="1"/>
          </p:cNvSpPr>
          <p:nvPr/>
        </p:nvSpPr>
        <p:spPr bwMode="auto">
          <a:xfrm>
            <a:off x="0" y="6488113"/>
            <a:ext cx="6488113" cy="339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600" dirty="0" err="1" smtClean="0">
                <a:solidFill>
                  <a:schemeClr val="bg1"/>
                </a:solidFill>
                <a:latin typeface="+mn-lt"/>
              </a:rPr>
              <a:t>Hersh</a:t>
            </a:r>
            <a:r>
              <a:rPr lang="en-US" sz="1600" dirty="0" smtClean="0">
                <a:solidFill>
                  <a:schemeClr val="bg1"/>
                </a:solidFill>
                <a:latin typeface="+mn-lt"/>
              </a:rPr>
              <a:t> E et al. Society for Melanoma Research, November 8-11, 2012.</a:t>
            </a:r>
          </a:p>
        </p:txBody>
      </p:sp>
      <p:sp>
        <p:nvSpPr>
          <p:cNvPr id="49202" name="Title 1"/>
          <p:cNvSpPr>
            <a:spLocks noGrp="1"/>
          </p:cNvSpPr>
          <p:nvPr>
            <p:ph type="title"/>
          </p:nvPr>
        </p:nvSpPr>
        <p:spPr/>
        <p:txBody>
          <a:bodyPr/>
          <a:lstStyle/>
          <a:p>
            <a:r>
              <a:rPr lang="en-US" dirty="0">
                <a:solidFill>
                  <a:srgbClr val="BBFAF9"/>
                </a:solidFill>
                <a:ea typeface="ＭＳ Ｐゴシック" charset="0"/>
                <a:cs typeface="ＭＳ Ｐゴシック" charset="0"/>
              </a:rPr>
              <a:t>Response, Survival and Common Adverse Events:</a:t>
            </a:r>
            <a:r>
              <a:rPr lang="en-US" i="1" dirty="0">
                <a:solidFill>
                  <a:srgbClr val="BBFAF9"/>
                </a:solidFill>
                <a:ea typeface="ＭＳ Ｐゴシック" charset="0"/>
                <a:cs typeface="ＭＳ Ｐゴシック" charset="0"/>
              </a:rPr>
              <a:t> Nab</a:t>
            </a:r>
            <a:r>
              <a:rPr lang="en-US" dirty="0">
                <a:solidFill>
                  <a:srgbClr val="BBFAF9"/>
                </a:solidFill>
                <a:ea typeface="ＭＳ Ｐゴシック" charset="0"/>
                <a:cs typeface="ＭＳ Ｐゴシック" charset="0"/>
              </a:rPr>
              <a:t>-P </a:t>
            </a:r>
            <a:r>
              <a:rPr lang="en-US" dirty="0" err="1">
                <a:solidFill>
                  <a:srgbClr val="BBFAF9"/>
                </a:solidFill>
                <a:ea typeface="ＭＳ Ｐゴシック" charset="0"/>
                <a:cs typeface="ＭＳ Ｐゴシック" charset="0"/>
              </a:rPr>
              <a:t>vs</a:t>
            </a:r>
            <a:r>
              <a:rPr lang="en-US" dirty="0">
                <a:solidFill>
                  <a:srgbClr val="BBFAF9"/>
                </a:solidFill>
                <a:ea typeface="ＭＳ Ｐゴシック" charset="0"/>
                <a:cs typeface="ＭＳ Ｐゴシック" charset="0"/>
              </a:rPr>
              <a:t> DTIC</a:t>
            </a:r>
          </a:p>
        </p:txBody>
      </p:sp>
    </p:spTree>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Case 7: From the Practice of Dr Flaherty</a:t>
            </a:r>
            <a:endParaRPr lang="en-US" sz="2400" dirty="0"/>
          </a:p>
        </p:txBody>
      </p:sp>
      <p:sp>
        <p:nvSpPr>
          <p:cNvPr id="4" name="Content Placeholder 3"/>
          <p:cNvSpPr>
            <a:spLocks noGrp="1"/>
          </p:cNvSpPr>
          <p:nvPr>
            <p:ph idx="1"/>
          </p:nvPr>
        </p:nvSpPr>
        <p:spPr/>
        <p:txBody>
          <a:bodyPr/>
          <a:lstStyle/>
          <a:p>
            <a:r>
              <a:rPr lang="en-US" b="1" dirty="0" smtClean="0"/>
              <a:t>A</a:t>
            </a:r>
            <a:r>
              <a:rPr lang="en-US" b="1" dirty="0" smtClean="0">
                <a:solidFill>
                  <a:srgbClr val="FF00FF"/>
                </a:solidFill>
              </a:rPr>
              <a:t> </a:t>
            </a:r>
            <a:r>
              <a:rPr lang="en-US" b="1" dirty="0" smtClean="0"/>
              <a:t>69-year-old retired gastroenterologist with prior excisions of numerous scalp melanomas</a:t>
            </a:r>
          </a:p>
          <a:p>
            <a:pPr marL="0" indent="0">
              <a:buNone/>
            </a:pPr>
            <a:endParaRPr lang="en-US" b="1" dirty="0" smtClean="0"/>
          </a:p>
          <a:p>
            <a:r>
              <a:rPr lang="en-US" b="1" dirty="0" smtClean="0">
                <a:solidFill>
                  <a:srgbClr val="FFFFFF"/>
                </a:solidFill>
              </a:rPr>
              <a:t>Workup reveals bilateral pulmonary nodules, solitary </a:t>
            </a:r>
            <a:r>
              <a:rPr lang="en-US" b="1" dirty="0" smtClean="0"/>
              <a:t>liver lesion</a:t>
            </a:r>
          </a:p>
          <a:p>
            <a:pPr lvl="1"/>
            <a:r>
              <a:rPr lang="en-US" b="1" dirty="0" smtClean="0"/>
              <a:t>Biopsy-proven metastases from melanoma</a:t>
            </a:r>
          </a:p>
          <a:p>
            <a:pPr marL="0" indent="0">
              <a:buNone/>
            </a:pPr>
            <a:endParaRPr lang="en-US" b="1" dirty="0" smtClean="0"/>
          </a:p>
          <a:p>
            <a:r>
              <a:rPr lang="en-US" b="1" dirty="0" smtClean="0"/>
              <a:t>6/2012: Enrolls on a Phase I study of anti-PD-1 agent</a:t>
            </a:r>
          </a:p>
          <a:p>
            <a:pPr lvl="1"/>
            <a:r>
              <a:rPr lang="en-US" b="1" dirty="0" smtClean="0"/>
              <a:t>No required biopsy</a:t>
            </a:r>
          </a:p>
          <a:p>
            <a:pPr marL="457200" lvl="1" indent="0">
              <a:buNone/>
            </a:pPr>
            <a:endParaRPr lang="en-US" b="1" dirty="0" smtClean="0"/>
          </a:p>
          <a:p>
            <a:r>
              <a:rPr lang="en-US" b="1" dirty="0" smtClean="0"/>
              <a:t>3/2013: Continued PR in lung and liver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3912654"/>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3"/>
          <p:cNvSpPr>
            <a:spLocks noGrp="1"/>
          </p:cNvSpPr>
          <p:nvPr>
            <p:ph type="title"/>
          </p:nvPr>
        </p:nvSpPr>
        <p:spPr>
          <a:xfrm>
            <a:off x="457200" y="1371600"/>
            <a:ext cx="8229600" cy="2544763"/>
          </a:xfrm>
        </p:spPr>
        <p:txBody>
          <a:bodyPr anchor="b"/>
          <a:lstStyle/>
          <a:p>
            <a:r>
              <a:rPr lang="en-US" sz="3600" dirty="0">
                <a:solidFill>
                  <a:srgbClr val="C0FFFF"/>
                </a:solidFill>
                <a:ea typeface="ＭＳ Ｐゴシック" charset="0"/>
                <a:cs typeface="ＭＳ Ｐゴシック" charset="0"/>
              </a:rPr>
              <a:t>Clinical Activity and Safety of </a:t>
            </a:r>
            <a:br>
              <a:rPr lang="en-US" sz="3600" dirty="0">
                <a:solidFill>
                  <a:srgbClr val="C0FFFF"/>
                </a:solidFill>
                <a:ea typeface="ＭＳ Ｐゴシック" charset="0"/>
                <a:cs typeface="ＭＳ Ｐゴシック" charset="0"/>
              </a:rPr>
            </a:br>
            <a:r>
              <a:rPr lang="en-US" sz="3600" dirty="0">
                <a:solidFill>
                  <a:srgbClr val="C0FFFF"/>
                </a:solidFill>
                <a:ea typeface="ＭＳ Ｐゴシック" charset="0"/>
                <a:cs typeface="ＭＳ Ｐゴシック" charset="0"/>
              </a:rPr>
              <a:t>Anti-PD-1 (BMS-936558, MDX-1106) </a:t>
            </a:r>
            <a:br>
              <a:rPr lang="en-US" sz="3600" dirty="0">
                <a:solidFill>
                  <a:srgbClr val="C0FFFF"/>
                </a:solidFill>
                <a:ea typeface="ＭＳ Ｐゴシック" charset="0"/>
                <a:cs typeface="ＭＳ Ｐゴシック" charset="0"/>
              </a:rPr>
            </a:br>
            <a:r>
              <a:rPr lang="en-US" sz="3600" dirty="0">
                <a:solidFill>
                  <a:srgbClr val="C0FFFF"/>
                </a:solidFill>
                <a:ea typeface="ＭＳ Ｐゴシック" charset="0"/>
                <a:cs typeface="ＭＳ Ｐゴシック" charset="0"/>
              </a:rPr>
              <a:t>in Patients with Advanced Melanoma</a:t>
            </a:r>
            <a:endParaRPr lang="en-US" sz="3400" dirty="0">
              <a:ea typeface="ＭＳ Ｐゴシック" charset="0"/>
              <a:cs typeface="ＭＳ Ｐゴシック" charset="0"/>
            </a:endParaRPr>
          </a:p>
        </p:txBody>
      </p:sp>
      <p:sp>
        <p:nvSpPr>
          <p:cNvPr id="48130" name="Content Placeholder 4"/>
          <p:cNvSpPr>
            <a:spLocks noGrp="1"/>
          </p:cNvSpPr>
          <p:nvPr>
            <p:ph idx="1"/>
          </p:nvPr>
        </p:nvSpPr>
        <p:spPr>
          <a:xfrm>
            <a:off x="457200" y="4191000"/>
            <a:ext cx="8229600" cy="1905000"/>
          </a:xfrm>
        </p:spPr>
        <p:txBody>
          <a:bodyPr/>
          <a:lstStyle/>
          <a:p>
            <a:pPr marL="0" lvl="0" indent="0">
              <a:spcBef>
                <a:spcPct val="0"/>
              </a:spcBef>
              <a:buNone/>
            </a:pPr>
            <a:r>
              <a:rPr lang="en-US" sz="2600" kern="1200" dirty="0" err="1">
                <a:solidFill>
                  <a:srgbClr val="FFFFFF"/>
                </a:solidFill>
                <a:latin typeface="Arial" charset="0"/>
                <a:ea typeface="ＭＳ Ｐゴシック" charset="0"/>
                <a:cs typeface="ＭＳ Ｐゴシック" charset="0"/>
              </a:rPr>
              <a:t>Hodi</a:t>
            </a:r>
            <a:r>
              <a:rPr lang="en-US" sz="2600" kern="1200" dirty="0">
                <a:solidFill>
                  <a:srgbClr val="FFFFFF"/>
                </a:solidFill>
                <a:latin typeface="Arial" charset="0"/>
                <a:ea typeface="ＭＳ Ｐゴシック" charset="0"/>
                <a:cs typeface="ＭＳ Ｐゴシック" charset="0"/>
              </a:rPr>
              <a:t> FS et al.</a:t>
            </a:r>
            <a:endParaRPr lang="en-US" sz="2600" u="sng" kern="1200" dirty="0">
              <a:solidFill>
                <a:srgbClr val="FFFFFF"/>
              </a:solidFill>
              <a:latin typeface="Arial" charset="0"/>
              <a:ea typeface="ＭＳ Ｐゴシック" charset="0"/>
              <a:cs typeface="ＭＳ Ｐゴシック" charset="0"/>
            </a:endParaRPr>
          </a:p>
          <a:p>
            <a:pPr marL="0" lvl="0" indent="0">
              <a:spcBef>
                <a:spcPct val="0"/>
              </a:spcBef>
              <a:buNone/>
            </a:pPr>
            <a:r>
              <a:rPr lang="en-US" sz="2600" i="1" kern="1200" dirty="0" err="1">
                <a:solidFill>
                  <a:srgbClr val="FFFFFF"/>
                </a:solidFill>
                <a:latin typeface="Arial" charset="0"/>
                <a:ea typeface="ＭＳ Ｐゴシック" charset="0"/>
                <a:cs typeface="ＭＳ Ｐゴシック" charset="0"/>
              </a:rPr>
              <a:t>Proc</a:t>
            </a:r>
            <a:r>
              <a:rPr lang="en-US" sz="2600" i="1" kern="1200" dirty="0">
                <a:solidFill>
                  <a:srgbClr val="FFFFFF"/>
                </a:solidFill>
                <a:latin typeface="Arial" charset="0"/>
                <a:ea typeface="ＭＳ Ｐゴシック" charset="0"/>
                <a:cs typeface="ＭＳ Ｐゴシック" charset="0"/>
              </a:rPr>
              <a:t> ASCO </a:t>
            </a:r>
            <a:r>
              <a:rPr lang="en-US" sz="2600" kern="1200" dirty="0">
                <a:solidFill>
                  <a:srgbClr val="FFFFFF"/>
                </a:solidFill>
                <a:latin typeface="Arial" charset="0"/>
                <a:ea typeface="ＭＳ Ｐゴシック" charset="0"/>
                <a:cs typeface="ＭＳ Ｐゴシック" charset="0"/>
              </a:rPr>
              <a:t>2012;Abstract 8507.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4737824"/>
      </p:ext>
    </p:extLst>
  </p:cSld>
  <p:clrMapOvr>
    <a:masterClrMapping/>
  </p:clrMapOvr>
  <p:transition spd="slow"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69225" cy="914400"/>
          </a:xfrm>
        </p:spPr>
        <p:txBody>
          <a:bodyPr/>
          <a:lstStyle/>
          <a:p>
            <a:r>
              <a:rPr lang="en-US" dirty="0">
                <a:solidFill>
                  <a:srgbClr val="BBFAF9"/>
                </a:solidFill>
                <a:ea typeface="ＭＳ Ｐゴシック" charset="0"/>
                <a:cs typeface="ＭＳ Ｐゴシック" charset="0"/>
              </a:rPr>
              <a:t>Activity of Anti-Programmed Death 1 (PD-1) Antibody in Refractory Melanoma</a:t>
            </a:r>
            <a:endParaRPr lang="en-US" dirty="0"/>
          </a:p>
        </p:txBody>
      </p:sp>
      <p:sp>
        <p:nvSpPr>
          <p:cNvPr id="4" name="TextBox 3"/>
          <p:cNvSpPr txBox="1"/>
          <p:nvPr/>
        </p:nvSpPr>
        <p:spPr>
          <a:xfrm>
            <a:off x="14288" y="6150274"/>
            <a:ext cx="9129712" cy="708143"/>
          </a:xfrm>
          <a:prstGeom prst="rect">
            <a:avLst/>
          </a:prstGeom>
          <a:noFill/>
        </p:spPr>
        <p:txBody>
          <a:bodyPr wrap="square" anchor="b">
            <a:spAutoFit/>
          </a:bodyPr>
          <a:lstStyle/>
          <a:p>
            <a:pPr>
              <a:lnSpc>
                <a:spcPct val="95000"/>
              </a:lnSpc>
              <a:defRPr/>
            </a:pPr>
            <a:r>
              <a:rPr lang="en-US" sz="1400" dirty="0" smtClean="0">
                <a:solidFill>
                  <a:srgbClr val="FFFFFF"/>
                </a:solidFill>
                <a:latin typeface="Arial"/>
                <a:cs typeface="Arial"/>
              </a:rPr>
              <a:t>From </a:t>
            </a:r>
            <a:r>
              <a:rPr lang="en-US" sz="1400" i="1" dirty="0" smtClean="0">
                <a:solidFill>
                  <a:srgbClr val="FFFFFF"/>
                </a:solidFill>
                <a:latin typeface="Arial"/>
                <a:cs typeface="Arial"/>
              </a:rPr>
              <a:t>The New England Journal of Medicine</a:t>
            </a:r>
            <a:r>
              <a:rPr lang="en-US" sz="1400" dirty="0" smtClean="0">
                <a:solidFill>
                  <a:srgbClr val="FFFFFF"/>
                </a:solidFill>
                <a:latin typeface="Arial"/>
                <a:cs typeface="Arial"/>
              </a:rPr>
              <a:t>, </a:t>
            </a:r>
            <a:r>
              <a:rPr lang="en-US" sz="1400" dirty="0" err="1" smtClean="0">
                <a:solidFill>
                  <a:srgbClr val="FFFFFF"/>
                </a:solidFill>
                <a:latin typeface="Arial"/>
                <a:cs typeface="Arial"/>
              </a:rPr>
              <a:t>Topalian</a:t>
            </a:r>
            <a:r>
              <a:rPr lang="en-US" sz="1400" dirty="0" smtClean="0">
                <a:solidFill>
                  <a:srgbClr val="FFFFFF"/>
                </a:solidFill>
                <a:latin typeface="Arial"/>
                <a:cs typeface="Arial"/>
              </a:rPr>
              <a:t> SL et al, Safety, Activity, and Immune Correlates of Anti–PD-1 Antibody in Cancer, Volume 366, Pages 2443-</a:t>
            </a:r>
            <a:r>
              <a:rPr lang="en-US" sz="1400" dirty="0" smtClean="0">
                <a:solidFill>
                  <a:srgbClr val="FFFFFF"/>
                </a:solidFill>
                <a:latin typeface="Arial"/>
                <a:cs typeface="Arial"/>
              </a:rPr>
              <a:t>54. </a:t>
            </a:r>
            <a:r>
              <a:rPr lang="en-US" sz="1400" dirty="0" smtClean="0">
                <a:solidFill>
                  <a:srgbClr val="FFFFFF"/>
                </a:solidFill>
                <a:latin typeface="Arial"/>
                <a:cs typeface="Arial"/>
              </a:rPr>
              <a:t>Copyright © 2013 Massachusetts Medical Society. Reprinted with permission from Massachusetts Medical Society.</a:t>
            </a:r>
            <a:endParaRPr lang="en-US" sz="1400" dirty="0">
              <a:solidFill>
                <a:srgbClr val="FFFFFF"/>
              </a:solidFill>
              <a:latin typeface="Arial"/>
              <a:cs typeface="Arial"/>
            </a:endParaRPr>
          </a:p>
        </p:txBody>
      </p:sp>
      <p:pic>
        <p:nvPicPr>
          <p:cNvPr id="5" name="Picture 2" descr="TopalianGraph1.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451" t="12407" r="5666" b="14259"/>
          <a:stretch>
            <a:fillRect/>
          </a:stretch>
        </p:blipFill>
        <p:spPr bwMode="auto">
          <a:xfrm>
            <a:off x="869950" y="762000"/>
            <a:ext cx="7893050" cy="533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TextBox 5"/>
          <p:cNvSpPr txBox="1"/>
          <p:nvPr/>
        </p:nvSpPr>
        <p:spPr>
          <a:xfrm>
            <a:off x="3048000" y="1981200"/>
            <a:ext cx="4983162" cy="923925"/>
          </a:xfrm>
          <a:prstGeom prst="rect">
            <a:avLst/>
          </a:prstGeom>
          <a:noFill/>
        </p:spPr>
        <p:txBody>
          <a:bodyPr wrap="none">
            <a:spAutoFit/>
          </a:bodyPr>
          <a:lstStyle/>
          <a:p>
            <a:pPr>
              <a:defRPr/>
            </a:pPr>
            <a:r>
              <a:rPr lang="en-US" sz="1800" b="1" dirty="0">
                <a:solidFill>
                  <a:srgbClr val="FFC314"/>
                </a:solidFill>
                <a:latin typeface="+mn-lt"/>
              </a:rPr>
              <a:t>24 weeks: </a:t>
            </a:r>
            <a:r>
              <a:rPr lang="en-US" sz="1800" dirty="0">
                <a:solidFill>
                  <a:srgbClr val="FFC314"/>
                </a:solidFill>
                <a:latin typeface="+mn-lt"/>
              </a:rPr>
              <a:t>PFS assessment: 41%</a:t>
            </a:r>
          </a:p>
          <a:p>
            <a:pPr>
              <a:defRPr/>
            </a:pPr>
            <a:r>
              <a:rPr lang="en-US" sz="1800" dirty="0">
                <a:solidFill>
                  <a:srgbClr val="FFC314"/>
                </a:solidFill>
                <a:latin typeface="+mn-lt"/>
              </a:rPr>
              <a:t>	   Objective response rate: 28%</a:t>
            </a:r>
          </a:p>
          <a:p>
            <a:pPr>
              <a:defRPr/>
            </a:pPr>
            <a:r>
              <a:rPr lang="en-US" sz="1800" dirty="0">
                <a:solidFill>
                  <a:srgbClr val="FFC314"/>
                </a:solidFill>
                <a:latin typeface="+mn-lt"/>
              </a:rPr>
              <a:t>	   Duration of response: 1.9-24.9 </a:t>
            </a:r>
            <a:r>
              <a:rPr lang="en-US" sz="1800" dirty="0" err="1">
                <a:solidFill>
                  <a:srgbClr val="FFC314"/>
                </a:solidFill>
                <a:latin typeface="+mn-lt"/>
              </a:rPr>
              <a:t>mos</a:t>
            </a:r>
            <a:endParaRPr lang="en-US" sz="1800" dirty="0">
              <a:solidFill>
                <a:srgbClr val="FFC314"/>
              </a:solidFill>
              <a:latin typeface="+mn-lt"/>
            </a:endParaRPr>
          </a:p>
        </p:txBody>
      </p:sp>
      <p:sp>
        <p:nvSpPr>
          <p:cNvPr id="7" name="TextBox 7"/>
          <p:cNvSpPr txBox="1">
            <a:spLocks noChangeArrowheads="1"/>
          </p:cNvSpPr>
          <p:nvPr/>
        </p:nvSpPr>
        <p:spPr bwMode="auto">
          <a:xfrm rot="16200000">
            <a:off x="-1810543" y="3061493"/>
            <a:ext cx="4800600" cy="3540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700" b="1">
                <a:solidFill>
                  <a:srgbClr val="FFFFFF"/>
                </a:solidFill>
                <a:latin typeface="Arial" charset="0"/>
                <a:cs typeface="Arial" charset="0"/>
              </a:rPr>
              <a:t>Change in Target Lesions from Baseline (%)</a:t>
            </a:r>
          </a:p>
        </p:txBody>
      </p:sp>
      <p:sp>
        <p:nvSpPr>
          <p:cNvPr id="8" name="TextBox 8"/>
          <p:cNvSpPr txBox="1">
            <a:spLocks noChangeArrowheads="1"/>
          </p:cNvSpPr>
          <p:nvPr/>
        </p:nvSpPr>
        <p:spPr bwMode="auto">
          <a:xfrm>
            <a:off x="5213350" y="990600"/>
            <a:ext cx="35052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chemeClr val="bg1"/>
                </a:solidFill>
                <a:latin typeface="Arial" charset="0"/>
                <a:cs typeface="Arial" charset="0"/>
              </a:rPr>
              <a:t>First occurrence of new lesion</a:t>
            </a:r>
          </a:p>
          <a:p>
            <a:r>
              <a:rPr lang="en-US" sz="1800">
                <a:solidFill>
                  <a:schemeClr val="bg1"/>
                </a:solidFill>
                <a:latin typeface="Arial" charset="0"/>
                <a:cs typeface="Arial" charset="0"/>
              </a:rPr>
              <a:t>Patient off study</a:t>
            </a:r>
          </a:p>
        </p:txBody>
      </p:sp>
      <p:sp>
        <p:nvSpPr>
          <p:cNvPr id="9" name="TextBox 9"/>
          <p:cNvSpPr txBox="1">
            <a:spLocks noChangeArrowheads="1"/>
          </p:cNvSpPr>
          <p:nvPr/>
        </p:nvSpPr>
        <p:spPr bwMode="auto">
          <a:xfrm>
            <a:off x="1327150" y="5818188"/>
            <a:ext cx="7162800" cy="354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700" b="1">
                <a:solidFill>
                  <a:srgbClr val="FFFFFF"/>
                </a:solidFill>
                <a:latin typeface="Arial" charset="0"/>
                <a:cs typeface="Arial" charset="0"/>
              </a:rPr>
              <a:t>Weeks since Treatment Initiation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7959135"/>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Content Placeholder 3"/>
          <p:cNvSpPr>
            <a:spLocks noGrp="1"/>
          </p:cNvSpPr>
          <p:nvPr>
            <p:ph idx="4294967295"/>
          </p:nvPr>
        </p:nvSpPr>
        <p:spPr>
          <a:xfrm>
            <a:off x="533400" y="2667000"/>
            <a:ext cx="3733800" cy="3581400"/>
          </a:xfrm>
        </p:spPr>
        <p:txBody>
          <a:bodyPr/>
          <a:lstStyle/>
          <a:p>
            <a:pPr marL="0" indent="0">
              <a:buFontTx/>
              <a:buNone/>
            </a:pPr>
            <a:r>
              <a:rPr lang="en-US" b="1" dirty="0">
                <a:solidFill>
                  <a:srgbClr val="BBFAF9"/>
                </a:solidFill>
                <a:latin typeface="Arial" charset="0"/>
                <a:ea typeface="ＭＳ Ｐゴシック" charset="0"/>
                <a:cs typeface="ＭＳ Ｐゴシック" charset="0"/>
              </a:rPr>
              <a:t>Common AEs</a:t>
            </a:r>
          </a:p>
          <a:p>
            <a:pPr marL="628650" lvl="1" indent="-450850"/>
            <a:r>
              <a:rPr lang="en-US" dirty="0">
                <a:latin typeface="Arial" charset="0"/>
                <a:ea typeface="ＭＳ Ｐゴシック" charset="0"/>
              </a:rPr>
              <a:t>Fatigue</a:t>
            </a:r>
          </a:p>
          <a:p>
            <a:pPr marL="628650" lvl="1" indent="-450850"/>
            <a:r>
              <a:rPr lang="en-US" dirty="0">
                <a:latin typeface="Arial" charset="0"/>
                <a:ea typeface="ＭＳ Ｐゴシック" charset="0"/>
              </a:rPr>
              <a:t>Rash</a:t>
            </a:r>
          </a:p>
          <a:p>
            <a:pPr marL="628650" lvl="1" indent="-450850"/>
            <a:r>
              <a:rPr lang="en-US" dirty="0">
                <a:latin typeface="Arial" charset="0"/>
                <a:ea typeface="ＭＳ Ｐゴシック" charset="0"/>
              </a:rPr>
              <a:t>Diarrhea</a:t>
            </a:r>
          </a:p>
          <a:p>
            <a:pPr marL="628650" lvl="1" indent="-450850"/>
            <a:r>
              <a:rPr lang="en-US" dirty="0" smtClean="0"/>
              <a:t>Pruritus</a:t>
            </a:r>
          </a:p>
          <a:p>
            <a:pPr marL="628650" lvl="1" indent="-450850"/>
            <a:r>
              <a:rPr lang="en-US" dirty="0" smtClean="0">
                <a:latin typeface="Arial" charset="0"/>
                <a:ea typeface="ＭＳ Ｐゴシック" charset="0"/>
              </a:rPr>
              <a:t>Decreased </a:t>
            </a:r>
            <a:r>
              <a:rPr lang="en-US" dirty="0">
                <a:latin typeface="Arial" charset="0"/>
                <a:ea typeface="ＭＳ Ｐゴシック" charset="0"/>
              </a:rPr>
              <a:t>appetite</a:t>
            </a:r>
          </a:p>
          <a:p>
            <a:pPr marL="628650" lvl="1" indent="-450850"/>
            <a:r>
              <a:rPr lang="en-US" dirty="0">
                <a:latin typeface="Arial" charset="0"/>
                <a:ea typeface="ＭＳ Ｐゴシック" charset="0"/>
              </a:rPr>
              <a:t>Nausea</a:t>
            </a:r>
          </a:p>
        </p:txBody>
      </p:sp>
      <p:sp>
        <p:nvSpPr>
          <p:cNvPr id="80898" name="Content Placeholder 3"/>
          <p:cNvSpPr txBox="1">
            <a:spLocks/>
          </p:cNvSpPr>
          <p:nvPr/>
        </p:nvSpPr>
        <p:spPr bwMode="auto">
          <a:xfrm>
            <a:off x="4191000" y="2667000"/>
            <a:ext cx="4648200" cy="3581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lvl1pPr>
              <a:defRPr sz="2400">
                <a:solidFill>
                  <a:schemeClr val="tx1"/>
                </a:solidFill>
                <a:latin typeface="Times" charset="0"/>
                <a:ea typeface="ＭＳ Ｐゴシック" charset="0"/>
                <a:cs typeface="ＭＳ Ｐゴシック" charset="0"/>
              </a:defRPr>
            </a:lvl1pPr>
            <a:lvl2pPr marL="679450" indent="-4508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pPr>
            <a:r>
              <a:rPr lang="en-US" b="1">
                <a:solidFill>
                  <a:srgbClr val="BBFAF9"/>
                </a:solidFill>
                <a:latin typeface="Arial" charset="0"/>
              </a:rPr>
              <a:t>AEs with Potential </a:t>
            </a:r>
            <a:br>
              <a:rPr lang="en-US" b="1">
                <a:solidFill>
                  <a:srgbClr val="BBFAF9"/>
                </a:solidFill>
                <a:latin typeface="Arial" charset="0"/>
              </a:rPr>
            </a:br>
            <a:r>
              <a:rPr lang="en-US" b="1">
                <a:solidFill>
                  <a:srgbClr val="BBFAF9"/>
                </a:solidFill>
                <a:latin typeface="Arial" charset="0"/>
              </a:rPr>
              <a:t>Immune-Related Causes</a:t>
            </a:r>
          </a:p>
          <a:p>
            <a:pPr lvl="1">
              <a:spcBef>
                <a:spcPct val="20000"/>
              </a:spcBef>
              <a:buFontTx/>
              <a:buChar char="–"/>
            </a:pPr>
            <a:r>
              <a:rPr lang="en-US">
                <a:solidFill>
                  <a:schemeClr val="bg1"/>
                </a:solidFill>
                <a:latin typeface="Arial" charset="0"/>
              </a:rPr>
              <a:t>Pneumonitis</a:t>
            </a:r>
          </a:p>
          <a:p>
            <a:pPr lvl="1">
              <a:spcBef>
                <a:spcPct val="20000"/>
              </a:spcBef>
              <a:buFontTx/>
              <a:buChar char="–"/>
            </a:pPr>
            <a:r>
              <a:rPr lang="en-US">
                <a:solidFill>
                  <a:schemeClr val="bg1"/>
                </a:solidFill>
                <a:latin typeface="Arial" charset="0"/>
              </a:rPr>
              <a:t>Vitiligo</a:t>
            </a:r>
          </a:p>
          <a:p>
            <a:pPr lvl="1">
              <a:spcBef>
                <a:spcPct val="20000"/>
              </a:spcBef>
              <a:buFontTx/>
              <a:buChar char="–"/>
            </a:pPr>
            <a:r>
              <a:rPr lang="en-US">
                <a:solidFill>
                  <a:schemeClr val="bg1"/>
                </a:solidFill>
                <a:latin typeface="Arial" charset="0"/>
              </a:rPr>
              <a:t>Colitis</a:t>
            </a:r>
          </a:p>
          <a:p>
            <a:pPr lvl="1">
              <a:spcBef>
                <a:spcPct val="20000"/>
              </a:spcBef>
              <a:buFontTx/>
              <a:buChar char="–"/>
            </a:pPr>
            <a:r>
              <a:rPr lang="en-US">
                <a:solidFill>
                  <a:schemeClr val="bg1"/>
                </a:solidFill>
                <a:latin typeface="Arial" charset="0"/>
              </a:rPr>
              <a:t>Hepatitis</a:t>
            </a:r>
          </a:p>
          <a:p>
            <a:pPr lvl="1">
              <a:spcBef>
                <a:spcPct val="20000"/>
              </a:spcBef>
              <a:buFontTx/>
              <a:buChar char="–"/>
            </a:pPr>
            <a:r>
              <a:rPr lang="en-US">
                <a:solidFill>
                  <a:schemeClr val="bg1"/>
                </a:solidFill>
                <a:latin typeface="Arial" charset="0"/>
              </a:rPr>
              <a:t>Hypophysitis</a:t>
            </a:r>
          </a:p>
          <a:p>
            <a:pPr lvl="1">
              <a:spcBef>
                <a:spcPct val="20000"/>
              </a:spcBef>
              <a:buFontTx/>
              <a:buChar char="–"/>
            </a:pPr>
            <a:r>
              <a:rPr lang="en-US">
                <a:solidFill>
                  <a:schemeClr val="bg1"/>
                </a:solidFill>
                <a:latin typeface="Arial" charset="0"/>
              </a:rPr>
              <a:t>Thyroiditis</a:t>
            </a:r>
          </a:p>
        </p:txBody>
      </p:sp>
      <p:sp>
        <p:nvSpPr>
          <p:cNvPr id="80899" name="Content Placeholder 3"/>
          <p:cNvSpPr txBox="1">
            <a:spLocks/>
          </p:cNvSpPr>
          <p:nvPr/>
        </p:nvSpPr>
        <p:spPr bwMode="auto">
          <a:xfrm>
            <a:off x="338138" y="1066800"/>
            <a:ext cx="8839200" cy="1447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Tx/>
              <a:buChar char="•"/>
            </a:pPr>
            <a:r>
              <a:rPr lang="en-US" dirty="0">
                <a:solidFill>
                  <a:schemeClr val="bg1"/>
                </a:solidFill>
                <a:latin typeface="Arial" charset="0"/>
              </a:rPr>
              <a:t>Grade </a:t>
            </a:r>
            <a:r>
              <a:rPr lang="en-US" dirty="0" smtClean="0">
                <a:solidFill>
                  <a:schemeClr val="bg1"/>
                </a:solidFill>
                <a:latin typeface="Arial" charset="0"/>
              </a:rPr>
              <a:t>3 or 4 </a:t>
            </a:r>
            <a:r>
              <a:rPr lang="en-US" dirty="0">
                <a:solidFill>
                  <a:schemeClr val="bg1"/>
                </a:solidFill>
                <a:latin typeface="Arial" charset="0"/>
              </a:rPr>
              <a:t>drug-related AEs: 14%</a:t>
            </a:r>
          </a:p>
          <a:p>
            <a:pPr>
              <a:spcBef>
                <a:spcPct val="20000"/>
              </a:spcBef>
              <a:buFontTx/>
              <a:buChar char="•"/>
            </a:pPr>
            <a:r>
              <a:rPr lang="en-US" dirty="0">
                <a:solidFill>
                  <a:schemeClr val="bg1"/>
                </a:solidFill>
                <a:latin typeface="Arial" charset="0"/>
              </a:rPr>
              <a:t>Treatment discontinuation due to drug-related AE: 5%</a:t>
            </a:r>
          </a:p>
          <a:p>
            <a:pPr>
              <a:spcBef>
                <a:spcPct val="20000"/>
              </a:spcBef>
              <a:buFontTx/>
              <a:buChar char="•"/>
            </a:pPr>
            <a:r>
              <a:rPr lang="en-US" dirty="0">
                <a:solidFill>
                  <a:schemeClr val="bg1"/>
                </a:solidFill>
                <a:latin typeface="Arial" charset="0"/>
              </a:rPr>
              <a:t>3 deaths from pulmonary toxicity</a:t>
            </a:r>
          </a:p>
        </p:txBody>
      </p:sp>
      <p:sp>
        <p:nvSpPr>
          <p:cNvPr id="8" name="TextBox 7"/>
          <p:cNvSpPr txBox="1"/>
          <p:nvPr/>
        </p:nvSpPr>
        <p:spPr>
          <a:xfrm>
            <a:off x="14288" y="6519863"/>
            <a:ext cx="5503831" cy="338554"/>
          </a:xfrm>
          <a:prstGeom prst="rect">
            <a:avLst/>
          </a:prstGeom>
          <a:noFill/>
        </p:spPr>
        <p:txBody>
          <a:bodyPr wrap="none">
            <a:spAutoFit/>
          </a:bodyPr>
          <a:lstStyle/>
          <a:p>
            <a:pPr>
              <a:defRPr/>
            </a:pPr>
            <a:r>
              <a:rPr lang="en-US" sz="1600" dirty="0" err="1">
                <a:solidFill>
                  <a:schemeClr val="bg1"/>
                </a:solidFill>
                <a:latin typeface="+mn-lt"/>
              </a:rPr>
              <a:t>Topalian</a:t>
            </a:r>
            <a:r>
              <a:rPr lang="en-US" sz="1600" dirty="0">
                <a:solidFill>
                  <a:schemeClr val="bg1"/>
                </a:solidFill>
                <a:latin typeface="+mn-lt"/>
              </a:rPr>
              <a:t> SL et al. </a:t>
            </a:r>
            <a:r>
              <a:rPr lang="en-US" sz="1600" i="1" dirty="0">
                <a:solidFill>
                  <a:srgbClr val="FFFFFF"/>
                </a:solidFill>
                <a:latin typeface="Arial"/>
                <a:cs typeface="Arial"/>
              </a:rPr>
              <a:t>New </a:t>
            </a:r>
            <a:r>
              <a:rPr lang="en-US" sz="1600" i="1" dirty="0" err="1">
                <a:solidFill>
                  <a:srgbClr val="FFFFFF"/>
                </a:solidFill>
                <a:latin typeface="Arial"/>
                <a:cs typeface="Arial"/>
              </a:rPr>
              <a:t>Engl</a:t>
            </a:r>
            <a:r>
              <a:rPr lang="en-US" sz="1600" i="1" dirty="0">
                <a:solidFill>
                  <a:srgbClr val="FFFFFF"/>
                </a:solidFill>
                <a:latin typeface="Arial"/>
                <a:cs typeface="Arial"/>
              </a:rPr>
              <a:t> J </a:t>
            </a:r>
            <a:r>
              <a:rPr lang="en-US" sz="1600" i="1" dirty="0" smtClean="0">
                <a:solidFill>
                  <a:srgbClr val="FFFFFF"/>
                </a:solidFill>
                <a:latin typeface="Arial"/>
                <a:cs typeface="Arial"/>
              </a:rPr>
              <a:t>Med</a:t>
            </a:r>
            <a:r>
              <a:rPr lang="en-US" sz="1600" dirty="0" smtClean="0">
                <a:solidFill>
                  <a:schemeClr val="bg1"/>
                </a:solidFill>
                <a:latin typeface="+mn-lt"/>
              </a:rPr>
              <a:t> </a:t>
            </a:r>
            <a:r>
              <a:rPr lang="en-US" sz="1600" dirty="0">
                <a:solidFill>
                  <a:schemeClr val="bg1"/>
                </a:solidFill>
                <a:latin typeface="+mn-lt"/>
              </a:rPr>
              <a:t>2012;366(26):2443-54.</a:t>
            </a:r>
          </a:p>
        </p:txBody>
      </p:sp>
      <p:sp>
        <p:nvSpPr>
          <p:cNvPr id="80901" name="Title 1"/>
          <p:cNvSpPr>
            <a:spLocks noGrp="1"/>
          </p:cNvSpPr>
          <p:nvPr>
            <p:ph type="title"/>
          </p:nvPr>
        </p:nvSpPr>
        <p:spPr/>
        <p:txBody>
          <a:bodyPr/>
          <a:lstStyle/>
          <a:p>
            <a:r>
              <a:rPr lang="en-US">
                <a:solidFill>
                  <a:srgbClr val="BBFAF9"/>
                </a:solidFill>
                <a:ea typeface="ＭＳ Ｐゴシック" charset="0"/>
                <a:cs typeface="ＭＳ Ｐゴシック" charset="0"/>
              </a:rPr>
              <a:t>Drug-Related Adverse Events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le 3"/>
          <p:cNvSpPr>
            <a:spLocks noGrp="1"/>
          </p:cNvSpPr>
          <p:nvPr>
            <p:ph type="title"/>
          </p:nvPr>
        </p:nvSpPr>
        <p:spPr>
          <a:xfrm>
            <a:off x="685800" y="2667000"/>
            <a:ext cx="7769225" cy="1676400"/>
          </a:xfrm>
        </p:spPr>
        <p:txBody>
          <a:bodyPr/>
          <a:lstStyle/>
          <a:p>
            <a:pPr algn="ctr"/>
            <a:r>
              <a:rPr lang="en-US" sz="4800" dirty="0">
                <a:ea typeface="ＭＳ Ｐゴシック" charset="0"/>
                <a:cs typeface="ＭＳ Ｐゴシック" charset="0"/>
              </a:rPr>
              <a:t>Basal Cell Carcinoma (BCC)</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8534400" cy="685800"/>
          </a:xfrm>
        </p:spPr>
        <p:txBody>
          <a:bodyPr/>
          <a:lstStyle/>
          <a:p>
            <a:r>
              <a:rPr lang="en-US" sz="2400" dirty="0" smtClean="0"/>
              <a:t>Case 8: From the Practice of Dr </a:t>
            </a:r>
            <a:r>
              <a:rPr lang="en-US" sz="2400" dirty="0" err="1" smtClean="0"/>
              <a:t>Pavlick</a:t>
            </a:r>
            <a:endParaRPr lang="en-US" sz="2400" dirty="0"/>
          </a:p>
        </p:txBody>
      </p:sp>
      <p:sp>
        <p:nvSpPr>
          <p:cNvPr id="4" name="Content Placeholder 3"/>
          <p:cNvSpPr>
            <a:spLocks noGrp="1"/>
          </p:cNvSpPr>
          <p:nvPr>
            <p:ph idx="1"/>
          </p:nvPr>
        </p:nvSpPr>
        <p:spPr>
          <a:xfrm>
            <a:off x="304800" y="914400"/>
            <a:ext cx="8610600" cy="5943600"/>
          </a:xfrm>
        </p:spPr>
        <p:txBody>
          <a:bodyPr/>
          <a:lstStyle/>
          <a:p>
            <a:r>
              <a:rPr lang="en-US" b="1" dirty="0" smtClean="0"/>
              <a:t>A 62-year-old woman with an extensive history of BCC undergoes WLE for a large ulcerated lesion in 2009</a:t>
            </a:r>
          </a:p>
          <a:p>
            <a:pPr lvl="1"/>
            <a:r>
              <a:rPr lang="en-US" b="1" dirty="0" smtClean="0"/>
              <a:t>Recurs 1 year later with </a:t>
            </a:r>
            <a:r>
              <a:rPr lang="en-US" b="1" dirty="0"/>
              <a:t>extensive popliteal fossa nodes </a:t>
            </a:r>
            <a:endParaRPr lang="en-US" b="1" dirty="0" smtClean="0"/>
          </a:p>
          <a:p>
            <a:pPr lvl="2"/>
            <a:r>
              <a:rPr lang="en-US" b="1" dirty="0" smtClean="0"/>
              <a:t>Above-knee amputation</a:t>
            </a:r>
          </a:p>
          <a:p>
            <a:pPr marL="914400" lvl="2" indent="0">
              <a:buNone/>
            </a:pPr>
            <a:endParaRPr lang="en-US" sz="1000" b="1" dirty="0"/>
          </a:p>
          <a:p>
            <a:r>
              <a:rPr lang="en-US" b="1" dirty="0" smtClean="0"/>
              <a:t>9 months later: Pelvic pain, decreased urination</a:t>
            </a:r>
          </a:p>
          <a:p>
            <a:pPr lvl="1"/>
            <a:r>
              <a:rPr lang="en-US" b="1" dirty="0" smtClean="0"/>
              <a:t>Workup: Extensive pulmonary </a:t>
            </a:r>
            <a:r>
              <a:rPr lang="en-US" b="1" dirty="0" err="1" smtClean="0"/>
              <a:t>mets</a:t>
            </a:r>
            <a:r>
              <a:rPr lang="en-US" b="1" dirty="0" smtClean="0"/>
              <a:t>, </a:t>
            </a:r>
            <a:r>
              <a:rPr lang="en-US" b="1" dirty="0" err="1" smtClean="0"/>
              <a:t>hilar</a:t>
            </a:r>
            <a:r>
              <a:rPr lang="en-US" b="1" dirty="0" smtClean="0"/>
              <a:t> nodes, intra-abdominal nodes and pelvic mass</a:t>
            </a:r>
          </a:p>
          <a:p>
            <a:pPr lvl="1"/>
            <a:r>
              <a:rPr lang="en-US" b="1" dirty="0" smtClean="0"/>
              <a:t>Extensive BCC covering her skin</a:t>
            </a:r>
          </a:p>
          <a:p>
            <a:pPr marL="457200" lvl="1" indent="0">
              <a:buNone/>
            </a:pPr>
            <a:endParaRPr lang="en-US" sz="1000" b="1" dirty="0" smtClean="0"/>
          </a:p>
          <a:p>
            <a:r>
              <a:rPr lang="en-US" b="1" dirty="0" err="1" smtClean="0"/>
              <a:t>Vismodegib</a:t>
            </a:r>
            <a:endParaRPr lang="en-US" b="1" dirty="0" smtClean="0"/>
          </a:p>
          <a:p>
            <a:pPr lvl="1"/>
            <a:r>
              <a:rPr lang="en-US" b="1" dirty="0" smtClean="0"/>
              <a:t>50% reduction in tumor volume, remains on treatment</a:t>
            </a:r>
            <a:endParaRPr lang="en-US" sz="2200" dirty="0" smtClean="0">
              <a:solidFill>
                <a:srgbClr val="FF00FF"/>
              </a:solidFill>
            </a:endParaRPr>
          </a:p>
          <a:p>
            <a:pPr lvl="1"/>
            <a:endParaRPr lang="en-US" sz="2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3912654"/>
      </p:ext>
    </p:extLst>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69225" cy="1143000"/>
          </a:xfrm>
        </p:spPr>
        <p:txBody>
          <a:bodyPr/>
          <a:lstStyle/>
          <a:p>
            <a:r>
              <a:rPr lang="en-US" dirty="0" smtClean="0"/>
              <a:t>What would you tell a patient who asks what his or her chances would be of “cruising” through </a:t>
            </a:r>
            <a:r>
              <a:rPr lang="en-US" dirty="0" err="1" smtClean="0"/>
              <a:t>vismodegib</a:t>
            </a:r>
            <a:r>
              <a:rPr lang="en-US" dirty="0" smtClean="0"/>
              <a:t> treatment (almost like a placebo)?</a:t>
            </a:r>
            <a:endParaRPr lang="en-US" dirty="0"/>
          </a:p>
        </p:txBody>
      </p:sp>
      <p:sp>
        <p:nvSpPr>
          <p:cNvPr id="4" name="Content Placeholder 3"/>
          <p:cNvSpPr>
            <a:spLocks noGrp="1"/>
          </p:cNvSpPr>
          <p:nvPr>
            <p:ph idx="1"/>
          </p:nvPr>
        </p:nvSpPr>
        <p:spPr>
          <a:xfrm>
            <a:off x="685800" y="1676400"/>
            <a:ext cx="7772400" cy="4724400"/>
          </a:xfrm>
        </p:spPr>
        <p:txBody>
          <a:bodyPr/>
          <a:lstStyle/>
          <a:p>
            <a:pPr marL="457200" indent="-457200">
              <a:buAutoNum type="arabicPeriod"/>
            </a:pPr>
            <a:r>
              <a:rPr lang="en-US" dirty="0" smtClean="0"/>
              <a:t>&lt;10% (very high chance of toxicity)</a:t>
            </a:r>
          </a:p>
          <a:p>
            <a:pPr marL="457200" indent="-457200">
              <a:buAutoNum type="arabicPeriod"/>
            </a:pPr>
            <a:r>
              <a:rPr lang="en-US" dirty="0" smtClean="0"/>
              <a:t>10-20%</a:t>
            </a:r>
          </a:p>
          <a:p>
            <a:pPr marL="457200" indent="-457200">
              <a:buAutoNum type="arabicPeriod"/>
            </a:pPr>
            <a:r>
              <a:rPr lang="en-US" dirty="0" smtClean="0"/>
              <a:t>21-40%</a:t>
            </a:r>
          </a:p>
          <a:p>
            <a:pPr marL="457200" indent="-457200">
              <a:buAutoNum type="arabicPeriod"/>
            </a:pPr>
            <a:r>
              <a:rPr lang="en-US" dirty="0" smtClean="0"/>
              <a:t>41-60%</a:t>
            </a:r>
          </a:p>
          <a:p>
            <a:pPr marL="457200" indent="-457200">
              <a:buAutoNum type="arabicPeriod"/>
            </a:pPr>
            <a:r>
              <a:rPr lang="en-US" dirty="0" smtClean="0"/>
              <a:t>61-80%</a:t>
            </a:r>
          </a:p>
          <a:p>
            <a:pPr marL="457200" indent="-457200">
              <a:buAutoNum type="arabicPeriod"/>
            </a:pPr>
            <a:r>
              <a:rPr lang="en-US" dirty="0" smtClean="0"/>
              <a:t>81-100% (very low chance of toxicity)</a:t>
            </a:r>
          </a:p>
          <a:p>
            <a:pPr marL="457200" indent="-457200">
              <a:buAutoNum type="arabicPeriod"/>
            </a:pPr>
            <a:r>
              <a:rPr lang="en-US" dirty="0" smtClean="0"/>
              <a:t>I don’t know</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3002882"/>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4" name="Object 14"/>
          <p:cNvGraphicFramePr>
            <a:graphicFrameLocks noChangeAspect="1"/>
          </p:cNvGraphicFramePr>
          <p:nvPr/>
        </p:nvGraphicFramePr>
        <p:xfrm>
          <a:off x="254000" y="2057400"/>
          <a:ext cx="8648700" cy="4584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3152" y="2112264"/>
            <a:ext cx="2743200" cy="457200"/>
          </a:xfrm>
          <a:prstGeom prst="rect">
            <a:avLst/>
          </a:prstGeom>
          <a:noFill/>
        </p:spPr>
        <p:txBody>
          <a:bodyPr wrap="square" rtlCol="0" anchor="ctr">
            <a:noAutofit/>
          </a:bodyPr>
          <a:lstStyle/>
          <a:p>
            <a:pPr algn="r"/>
            <a:r>
              <a:rPr lang="en-US" sz="2000" kern="0" dirty="0" smtClean="0">
                <a:solidFill>
                  <a:srgbClr val="FFFFFF"/>
                </a:solidFill>
                <a:latin typeface="Arial"/>
                <a:ea typeface="ＭＳ Ｐゴシック" charset="-128"/>
                <a:cs typeface="ＭＳ Ｐゴシック" charset="-128"/>
              </a:rPr>
              <a:t>&lt;10</a:t>
            </a:r>
            <a:r>
              <a:rPr lang="en-US" sz="2000" kern="0" dirty="0">
                <a:solidFill>
                  <a:srgbClr val="FFFFFF"/>
                </a:solidFill>
                <a:latin typeface="Arial"/>
                <a:ea typeface="ＭＳ Ｐゴシック" charset="-128"/>
                <a:cs typeface="ＭＳ Ｐゴシック" charset="-128"/>
              </a:rPr>
              <a:t>% (very high </a:t>
            </a:r>
            <a:r>
              <a:rPr lang="en-US" sz="2000" kern="0" dirty="0" smtClean="0">
                <a:solidFill>
                  <a:srgbClr val="FFFFFF"/>
                </a:solidFill>
                <a:latin typeface="Arial"/>
                <a:ea typeface="ＭＳ Ｐゴシック" charset="-128"/>
                <a:cs typeface="ＭＳ Ｐゴシック" charset="-128"/>
              </a:rPr>
              <a:t/>
            </a:r>
            <a:br>
              <a:rPr lang="en-US" sz="2000" kern="0" dirty="0" smtClean="0">
                <a:solidFill>
                  <a:srgbClr val="FFFFFF"/>
                </a:solidFill>
                <a:latin typeface="Arial"/>
                <a:ea typeface="ＭＳ Ｐゴシック" charset="-128"/>
                <a:cs typeface="ＭＳ Ｐゴシック" charset="-128"/>
              </a:rPr>
            </a:br>
            <a:r>
              <a:rPr lang="en-US" sz="2000" kern="0" dirty="0" smtClean="0">
                <a:solidFill>
                  <a:srgbClr val="FFFFFF"/>
                </a:solidFill>
                <a:latin typeface="Arial"/>
                <a:ea typeface="ＭＳ Ｐゴシック" charset="-128"/>
                <a:cs typeface="ＭＳ Ｐゴシック" charset="-128"/>
              </a:rPr>
              <a:t>chance </a:t>
            </a:r>
            <a:r>
              <a:rPr lang="en-US" sz="2000" kern="0" dirty="0">
                <a:solidFill>
                  <a:srgbClr val="FFFFFF"/>
                </a:solidFill>
                <a:latin typeface="Arial"/>
                <a:ea typeface="ＭＳ Ｐゴシック" charset="-128"/>
                <a:cs typeface="ＭＳ Ｐゴシック" charset="-128"/>
              </a:rPr>
              <a:t>of toxicity)</a:t>
            </a:r>
          </a:p>
        </p:txBody>
      </p:sp>
      <p:sp>
        <p:nvSpPr>
          <p:cNvPr id="7" name="TextBox 6"/>
          <p:cNvSpPr txBox="1"/>
          <p:nvPr/>
        </p:nvSpPr>
        <p:spPr>
          <a:xfrm>
            <a:off x="76200" y="2705100"/>
            <a:ext cx="2743200" cy="457200"/>
          </a:xfrm>
          <a:prstGeom prst="rect">
            <a:avLst/>
          </a:prstGeom>
          <a:noFill/>
        </p:spPr>
        <p:txBody>
          <a:bodyPr wrap="square" rtlCol="0" anchor="ctr">
            <a:noAutofit/>
          </a:bodyPr>
          <a:lstStyle/>
          <a:p>
            <a:pPr lvl="0" algn="r">
              <a:spcBef>
                <a:spcPct val="20000"/>
              </a:spcBef>
            </a:pPr>
            <a:r>
              <a:rPr lang="en-US" sz="2000" kern="0" dirty="0" smtClean="0">
                <a:solidFill>
                  <a:srgbClr val="FFFFFF"/>
                </a:solidFill>
                <a:latin typeface="Arial"/>
                <a:ea typeface="ＭＳ Ｐゴシック" charset="-128"/>
                <a:cs typeface="ＭＳ Ｐゴシック" charset="-128"/>
              </a:rPr>
              <a:t>10-</a:t>
            </a:r>
            <a:r>
              <a:rPr lang="en-US" sz="2000" kern="0" dirty="0">
                <a:solidFill>
                  <a:srgbClr val="FFFFFF"/>
                </a:solidFill>
                <a:latin typeface="Arial"/>
                <a:ea typeface="ＭＳ Ｐゴシック" charset="-128"/>
                <a:cs typeface="ＭＳ Ｐゴシック" charset="-128"/>
              </a:rPr>
              <a:t>20%</a:t>
            </a:r>
          </a:p>
        </p:txBody>
      </p:sp>
      <p:sp>
        <p:nvSpPr>
          <p:cNvPr id="8" name="TextBox 7"/>
          <p:cNvSpPr txBox="1"/>
          <p:nvPr/>
        </p:nvSpPr>
        <p:spPr>
          <a:xfrm>
            <a:off x="76200" y="3276600"/>
            <a:ext cx="2743200" cy="457200"/>
          </a:xfrm>
          <a:prstGeom prst="rect">
            <a:avLst/>
          </a:prstGeom>
          <a:noFill/>
        </p:spPr>
        <p:txBody>
          <a:bodyPr wrap="square" rtlCol="0" anchor="ctr">
            <a:noAutofit/>
          </a:bodyPr>
          <a:lstStyle/>
          <a:p>
            <a:pPr algn="r"/>
            <a:r>
              <a:rPr lang="en-US" sz="2000" kern="0" dirty="0">
                <a:solidFill>
                  <a:srgbClr val="FFFFFF"/>
                </a:solidFill>
                <a:latin typeface="Arial"/>
                <a:ea typeface="ＭＳ Ｐゴシック" charset="-128"/>
                <a:cs typeface="ＭＳ Ｐゴシック" charset="-128"/>
              </a:rPr>
              <a:t>21-40%</a:t>
            </a:r>
          </a:p>
        </p:txBody>
      </p:sp>
      <p:sp>
        <p:nvSpPr>
          <p:cNvPr id="9" name="TextBox 8"/>
          <p:cNvSpPr txBox="1"/>
          <p:nvPr/>
        </p:nvSpPr>
        <p:spPr>
          <a:xfrm>
            <a:off x="76200" y="3848100"/>
            <a:ext cx="2743200" cy="457200"/>
          </a:xfrm>
          <a:prstGeom prst="rect">
            <a:avLst/>
          </a:prstGeom>
          <a:noFill/>
        </p:spPr>
        <p:txBody>
          <a:bodyPr wrap="square" rtlCol="0" anchor="ctr">
            <a:noAutofit/>
          </a:bodyPr>
          <a:lstStyle/>
          <a:p>
            <a:pPr algn="r"/>
            <a:r>
              <a:rPr lang="en-US" sz="2000" kern="0" dirty="0">
                <a:solidFill>
                  <a:srgbClr val="FFFFFF"/>
                </a:solidFill>
                <a:latin typeface="Arial"/>
                <a:ea typeface="ＭＳ Ｐゴシック" charset="-128"/>
                <a:cs typeface="ＭＳ Ｐゴシック" charset="-128"/>
              </a:rPr>
              <a:t>41-60%</a:t>
            </a:r>
          </a:p>
        </p:txBody>
      </p:sp>
      <p:sp>
        <p:nvSpPr>
          <p:cNvPr id="10" name="TextBox 9"/>
          <p:cNvSpPr txBox="1"/>
          <p:nvPr/>
        </p:nvSpPr>
        <p:spPr>
          <a:xfrm>
            <a:off x="76200" y="4419600"/>
            <a:ext cx="2743200" cy="457200"/>
          </a:xfrm>
          <a:prstGeom prst="rect">
            <a:avLst/>
          </a:prstGeom>
          <a:noFill/>
        </p:spPr>
        <p:txBody>
          <a:bodyPr wrap="square" rtlCol="0" anchor="ctr">
            <a:noAutofit/>
          </a:bodyPr>
          <a:lstStyle/>
          <a:p>
            <a:pPr algn="r"/>
            <a:r>
              <a:rPr lang="en-US" sz="2000" kern="0" dirty="0">
                <a:solidFill>
                  <a:srgbClr val="FFFFFF"/>
                </a:solidFill>
                <a:latin typeface="Arial"/>
                <a:ea typeface="ＭＳ Ｐゴシック" charset="-128"/>
                <a:cs typeface="ＭＳ Ｐゴシック" charset="-128"/>
              </a:rPr>
              <a:t>61-80%</a:t>
            </a:r>
          </a:p>
        </p:txBody>
      </p:sp>
      <p:sp>
        <p:nvSpPr>
          <p:cNvPr id="11" name="TextBox 10"/>
          <p:cNvSpPr txBox="1"/>
          <p:nvPr/>
        </p:nvSpPr>
        <p:spPr>
          <a:xfrm>
            <a:off x="76200" y="4991100"/>
            <a:ext cx="2743200" cy="457200"/>
          </a:xfrm>
          <a:prstGeom prst="rect">
            <a:avLst/>
          </a:prstGeom>
          <a:noFill/>
        </p:spPr>
        <p:txBody>
          <a:bodyPr wrap="square" rtlCol="0" anchor="ctr">
            <a:noAutofit/>
          </a:bodyPr>
          <a:lstStyle/>
          <a:p>
            <a:pPr algn="r"/>
            <a:r>
              <a:rPr lang="en-US" sz="2000" kern="0" dirty="0">
                <a:solidFill>
                  <a:srgbClr val="FFFFFF"/>
                </a:solidFill>
                <a:latin typeface="Arial"/>
                <a:ea typeface="ＭＳ Ｐゴシック" charset="-128"/>
                <a:cs typeface="ＭＳ Ｐゴシック" charset="-128"/>
              </a:rPr>
              <a:t>81-100% (very low </a:t>
            </a:r>
            <a:r>
              <a:rPr lang="en-US" sz="2000" kern="0" dirty="0" smtClean="0">
                <a:solidFill>
                  <a:srgbClr val="FFFFFF"/>
                </a:solidFill>
                <a:latin typeface="Arial"/>
                <a:ea typeface="ＭＳ Ｐゴシック" charset="-128"/>
                <a:cs typeface="ＭＳ Ｐゴシック" charset="-128"/>
              </a:rPr>
              <a:t/>
            </a:r>
            <a:br>
              <a:rPr lang="en-US" sz="2000" kern="0" dirty="0" smtClean="0">
                <a:solidFill>
                  <a:srgbClr val="FFFFFF"/>
                </a:solidFill>
                <a:latin typeface="Arial"/>
                <a:ea typeface="ＭＳ Ｐゴシック" charset="-128"/>
                <a:cs typeface="ＭＳ Ｐゴシック" charset="-128"/>
              </a:rPr>
            </a:br>
            <a:r>
              <a:rPr lang="en-US" sz="2000" kern="0" dirty="0" smtClean="0">
                <a:solidFill>
                  <a:srgbClr val="FFFFFF"/>
                </a:solidFill>
                <a:latin typeface="Arial"/>
                <a:ea typeface="ＭＳ Ｐゴシック" charset="-128"/>
                <a:cs typeface="ＭＳ Ｐゴシック" charset="-128"/>
              </a:rPr>
              <a:t>chance </a:t>
            </a:r>
            <a:r>
              <a:rPr lang="en-US" sz="2000" kern="0" dirty="0">
                <a:solidFill>
                  <a:srgbClr val="FFFFFF"/>
                </a:solidFill>
                <a:latin typeface="Arial"/>
                <a:ea typeface="ＭＳ Ｐゴシック" charset="-128"/>
                <a:cs typeface="ＭＳ Ｐゴシック" charset="-128"/>
              </a:rPr>
              <a:t>of toxicity)</a:t>
            </a:r>
          </a:p>
        </p:txBody>
      </p:sp>
      <p:sp>
        <p:nvSpPr>
          <p:cNvPr id="12" name="TextBox 11"/>
          <p:cNvSpPr txBox="1"/>
          <p:nvPr/>
        </p:nvSpPr>
        <p:spPr>
          <a:xfrm>
            <a:off x="76200" y="5562600"/>
            <a:ext cx="2743200" cy="457200"/>
          </a:xfrm>
          <a:prstGeom prst="rect">
            <a:avLst/>
          </a:prstGeom>
          <a:noFill/>
        </p:spPr>
        <p:txBody>
          <a:bodyPr wrap="square" rtlCol="0" anchor="ctr">
            <a:noAutofit/>
          </a:bodyPr>
          <a:lstStyle/>
          <a:p>
            <a:pPr algn="r"/>
            <a:r>
              <a:rPr lang="en-US" sz="2000" kern="0" dirty="0">
                <a:solidFill>
                  <a:srgbClr val="FFFFFF"/>
                </a:solidFill>
                <a:latin typeface="Arial"/>
                <a:ea typeface="ＭＳ Ｐゴシック" charset="-128"/>
                <a:cs typeface="ＭＳ Ｐゴシック" charset="-128"/>
              </a:rPr>
              <a:t>I don’t </a:t>
            </a:r>
            <a:r>
              <a:rPr lang="en-US" sz="2000" kern="0" dirty="0" smtClean="0">
                <a:solidFill>
                  <a:srgbClr val="FFFFFF"/>
                </a:solidFill>
                <a:latin typeface="Arial"/>
                <a:ea typeface="ＭＳ Ｐゴシック" charset="-128"/>
                <a:cs typeface="ＭＳ Ｐゴシック" charset="-128"/>
              </a:rPr>
              <a:t>know</a:t>
            </a:r>
            <a:endParaRPr lang="en-US" sz="2000" dirty="0">
              <a:solidFill>
                <a:schemeClr val="bg1"/>
              </a:solidFill>
              <a:latin typeface="Arial"/>
              <a:cs typeface="Arial"/>
            </a:endParaRPr>
          </a:p>
        </p:txBody>
      </p:sp>
      <p:sp>
        <p:nvSpPr>
          <p:cNvPr id="13" name="Title 2"/>
          <p:cNvSpPr>
            <a:spLocks noGrp="1"/>
          </p:cNvSpPr>
          <p:nvPr>
            <p:ph type="title"/>
          </p:nvPr>
        </p:nvSpPr>
        <p:spPr>
          <a:xfrm>
            <a:off x="685800" y="228600"/>
            <a:ext cx="7769225" cy="1143000"/>
          </a:xfrm>
        </p:spPr>
        <p:txBody>
          <a:bodyPr/>
          <a:lstStyle/>
          <a:p>
            <a:r>
              <a:rPr lang="en-US" dirty="0" smtClean="0"/>
              <a:t>What would you tell a patient who asks what his or her chances would be of “cruising” through </a:t>
            </a:r>
            <a:r>
              <a:rPr lang="en-US" dirty="0" err="1" smtClean="0"/>
              <a:t>vismodegib</a:t>
            </a:r>
            <a:r>
              <a:rPr lang="en-US" dirty="0" smtClean="0"/>
              <a:t> treatment (almost like a placebo)?</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455260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algn="ctr"/>
            <a:r>
              <a:rPr lang="en-US" dirty="0" smtClean="0">
                <a:solidFill>
                  <a:srgbClr val="BBFAF9"/>
                </a:solidFill>
                <a:ea typeface="ＭＳ Ｐゴシック" charset="0"/>
                <a:cs typeface="ＭＳ Ｐゴシック" charset="0"/>
              </a:rPr>
              <a:t>Agenda (continued)</a:t>
            </a:r>
            <a:endParaRPr lang="en-US" dirty="0">
              <a:solidFill>
                <a:srgbClr val="BBFAF9"/>
              </a:solidFill>
              <a:ea typeface="ＭＳ Ｐゴシック" charset="0"/>
              <a:cs typeface="ＭＳ Ｐゴシック" charset="0"/>
            </a:endParaRPr>
          </a:p>
        </p:txBody>
      </p:sp>
      <p:sp>
        <p:nvSpPr>
          <p:cNvPr id="12291" name="Rectangle 5"/>
          <p:cNvSpPr>
            <a:spLocks noGrp="1" noChangeArrowheads="1"/>
          </p:cNvSpPr>
          <p:nvPr>
            <p:ph idx="1"/>
          </p:nvPr>
        </p:nvSpPr>
        <p:spPr>
          <a:xfrm>
            <a:off x="381000" y="1295400"/>
            <a:ext cx="8763000" cy="5348288"/>
          </a:xfrm>
        </p:spPr>
        <p:txBody>
          <a:bodyPr/>
          <a:lstStyle/>
          <a:p>
            <a:pPr>
              <a:lnSpc>
                <a:spcPct val="90000"/>
              </a:lnSpc>
              <a:spcBef>
                <a:spcPct val="45000"/>
              </a:spcBef>
            </a:pPr>
            <a:r>
              <a:rPr lang="en-US" b="1" dirty="0" smtClean="0">
                <a:solidFill>
                  <a:srgbClr val="FFC314"/>
                </a:solidFill>
                <a:latin typeface="Arial" charset="0"/>
                <a:ea typeface="ＭＳ Ｐゴシック" charset="0"/>
                <a:cs typeface="ＭＳ Ｐゴシック" charset="0"/>
              </a:rPr>
              <a:t>Module 2: Basal </a:t>
            </a:r>
            <a:r>
              <a:rPr lang="en-US" b="1" dirty="0">
                <a:solidFill>
                  <a:srgbClr val="FFC314"/>
                </a:solidFill>
                <a:latin typeface="Arial" charset="0"/>
                <a:ea typeface="ＭＳ Ｐゴシック" charset="0"/>
                <a:cs typeface="ＭＳ Ｐゴシック" charset="0"/>
              </a:rPr>
              <a:t>Cell </a:t>
            </a:r>
            <a:r>
              <a:rPr lang="en-US" b="1" dirty="0" smtClean="0">
                <a:solidFill>
                  <a:srgbClr val="FFC314"/>
                </a:solidFill>
                <a:latin typeface="Arial" charset="0"/>
                <a:ea typeface="ＭＳ Ｐゴシック" charset="0"/>
                <a:cs typeface="ＭＳ Ｐゴシック" charset="0"/>
              </a:rPr>
              <a:t>Carcinoma (BCC)</a:t>
            </a:r>
            <a:endParaRPr lang="en-US" b="1" dirty="0">
              <a:solidFill>
                <a:srgbClr val="FFC314"/>
              </a:solidFill>
              <a:latin typeface="Arial" charset="0"/>
              <a:ea typeface="ＭＳ Ｐゴシック" charset="0"/>
              <a:cs typeface="ＭＳ Ｐゴシック" charset="0"/>
            </a:endParaRPr>
          </a:p>
          <a:p>
            <a:pPr lvl="1">
              <a:lnSpc>
                <a:spcPct val="90000"/>
              </a:lnSpc>
              <a:spcBef>
                <a:spcPct val="45000"/>
              </a:spcBef>
            </a:pPr>
            <a:r>
              <a:rPr lang="en-US" dirty="0" err="1">
                <a:solidFill>
                  <a:srgbClr val="FFFFFF"/>
                </a:solidFill>
                <a:latin typeface="Arial" charset="0"/>
                <a:ea typeface="ＭＳ Ｐゴシック" charset="0"/>
                <a:cs typeface="ＭＳ Ｐゴシック" charset="0"/>
              </a:rPr>
              <a:t>Vismodegib</a:t>
            </a:r>
            <a:r>
              <a:rPr lang="en-US" dirty="0">
                <a:solidFill>
                  <a:srgbClr val="FFFFFF"/>
                </a:solidFill>
                <a:latin typeface="Arial" charset="0"/>
                <a:ea typeface="ＭＳ Ｐゴシック" charset="0"/>
                <a:cs typeface="ＭＳ Ｐゴシック" charset="0"/>
              </a:rPr>
              <a:t> for locally advanced or metastatic </a:t>
            </a:r>
            <a:r>
              <a:rPr lang="en-US" dirty="0" smtClean="0">
                <a:solidFill>
                  <a:srgbClr val="FFFFFF"/>
                </a:solidFill>
                <a:latin typeface="Arial" charset="0"/>
                <a:ea typeface="ＭＳ Ｐゴシック" charset="0"/>
                <a:cs typeface="ＭＳ Ｐゴシック" charset="0"/>
              </a:rPr>
              <a:t>BCC</a:t>
            </a:r>
          </a:p>
          <a:p>
            <a:pPr lvl="1">
              <a:lnSpc>
                <a:spcPct val="90000"/>
              </a:lnSpc>
              <a:spcBef>
                <a:spcPct val="45000"/>
              </a:spcBef>
            </a:pPr>
            <a:r>
              <a:rPr lang="en-US" dirty="0" smtClean="0">
                <a:solidFill>
                  <a:srgbClr val="FFFFFF"/>
                </a:solidFill>
                <a:latin typeface="Arial" charset="0"/>
                <a:ea typeface="ＭＳ Ｐゴシック" charset="0"/>
                <a:cs typeface="ＭＳ Ｐゴシック" charset="0"/>
              </a:rPr>
              <a:t>Neoadjuvant </a:t>
            </a:r>
            <a:r>
              <a:rPr lang="en-US" dirty="0" err="1" smtClean="0">
                <a:solidFill>
                  <a:srgbClr val="FFFFFF"/>
                </a:solidFill>
                <a:latin typeface="Arial" charset="0"/>
                <a:ea typeface="ＭＳ Ｐゴシック" charset="0"/>
                <a:cs typeface="ＭＳ Ｐゴシック" charset="0"/>
              </a:rPr>
              <a:t>vismodegib</a:t>
            </a:r>
            <a:r>
              <a:rPr lang="en-US" dirty="0" smtClean="0">
                <a:solidFill>
                  <a:srgbClr val="FFFFFF"/>
                </a:solidFill>
                <a:latin typeface="Arial" charset="0"/>
                <a:ea typeface="ＭＳ Ｐゴシック" charset="0"/>
                <a:cs typeface="ＭＳ Ｐゴシック" charset="0"/>
              </a:rPr>
              <a:t> for inoperable BCC</a:t>
            </a:r>
          </a:p>
          <a:p>
            <a:pPr lvl="1">
              <a:lnSpc>
                <a:spcPct val="90000"/>
              </a:lnSpc>
              <a:spcBef>
                <a:spcPct val="45000"/>
              </a:spcBef>
            </a:pPr>
            <a:r>
              <a:rPr lang="en-US" dirty="0" smtClean="0">
                <a:solidFill>
                  <a:srgbClr val="FFFFFF"/>
                </a:solidFill>
                <a:latin typeface="Arial" charset="0"/>
                <a:ea typeface="ＭＳ Ｐゴシック" charset="0"/>
                <a:cs typeface="ＭＳ Ｐゴシック" charset="0"/>
              </a:rPr>
              <a:t>Ongoing clinical trials</a:t>
            </a:r>
          </a:p>
          <a:p>
            <a:pPr marL="457200" lvl="1" indent="0">
              <a:lnSpc>
                <a:spcPct val="90000"/>
              </a:lnSpc>
              <a:spcBef>
                <a:spcPct val="45000"/>
              </a:spcBef>
              <a:buNone/>
            </a:pPr>
            <a:endParaRPr lang="en-US" dirty="0">
              <a:solidFill>
                <a:srgbClr val="FFFFFF"/>
              </a:solidFill>
              <a:latin typeface="Arial" charset="0"/>
              <a:ea typeface="ＭＳ Ｐゴシック" charset="0"/>
              <a:cs typeface="ＭＳ Ｐゴシック" charset="0"/>
            </a:endParaRPr>
          </a:p>
          <a:p>
            <a:pPr>
              <a:lnSpc>
                <a:spcPct val="90000"/>
              </a:lnSpc>
              <a:spcBef>
                <a:spcPct val="45000"/>
              </a:spcBef>
            </a:pPr>
            <a:r>
              <a:rPr lang="en-US" b="1" dirty="0" smtClean="0">
                <a:solidFill>
                  <a:srgbClr val="FFC314"/>
                </a:solidFill>
                <a:latin typeface="Arial" charset="0"/>
                <a:ea typeface="ＭＳ Ｐゴシック" charset="0"/>
                <a:cs typeface="ＭＳ Ｐゴシック" charset="0"/>
              </a:rPr>
              <a:t>Module 3: Cutaneous </a:t>
            </a:r>
            <a:r>
              <a:rPr lang="en-US" b="1" dirty="0">
                <a:solidFill>
                  <a:srgbClr val="FFC314"/>
                </a:solidFill>
                <a:latin typeface="Arial" charset="0"/>
                <a:ea typeface="ＭＳ Ｐゴシック" charset="0"/>
                <a:cs typeface="ＭＳ Ｐゴシック" charset="0"/>
              </a:rPr>
              <a:t>Squamous Cell </a:t>
            </a:r>
            <a:r>
              <a:rPr lang="en-US" b="1" dirty="0" smtClean="0">
                <a:solidFill>
                  <a:srgbClr val="FFC314"/>
                </a:solidFill>
                <a:latin typeface="Arial" charset="0"/>
                <a:ea typeface="ＭＳ Ｐゴシック" charset="0"/>
                <a:cs typeface="ＭＳ Ｐゴシック" charset="0"/>
              </a:rPr>
              <a:t>Carcinoma (CSCC)</a:t>
            </a:r>
          </a:p>
          <a:p>
            <a:pPr lvl="1">
              <a:lnSpc>
                <a:spcPct val="90000"/>
              </a:lnSpc>
              <a:spcBef>
                <a:spcPct val="45000"/>
              </a:spcBef>
            </a:pPr>
            <a:r>
              <a:rPr lang="en-US" dirty="0" smtClean="0">
                <a:latin typeface="Arial" charset="0"/>
                <a:ea typeface="ＭＳ Ｐゴシック" charset="0"/>
                <a:cs typeface="ＭＳ Ｐゴシック" charset="0"/>
              </a:rPr>
              <a:t>Incidence and death rates from CSCC</a:t>
            </a:r>
          </a:p>
          <a:p>
            <a:pPr lvl="1">
              <a:lnSpc>
                <a:spcPct val="90000"/>
              </a:lnSpc>
              <a:spcBef>
                <a:spcPct val="45000"/>
              </a:spcBef>
            </a:pPr>
            <a:r>
              <a:rPr lang="en-US" dirty="0" smtClean="0">
                <a:latin typeface="Arial" charset="0"/>
                <a:ea typeface="ＭＳ Ｐゴシック" charset="0"/>
                <a:cs typeface="ＭＳ Ｐゴシック" charset="0"/>
              </a:rPr>
              <a:t>RAS mutant versus RAS</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wild type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7541902"/>
      </p:ext>
    </p:extLst>
  </p:cSld>
  <p:clrMapOvr>
    <a:masterClrMapping/>
  </p:clrMapOv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Content Placeholder 2"/>
          <p:cNvSpPr>
            <a:spLocks noGrp="1"/>
          </p:cNvSpPr>
          <p:nvPr>
            <p:ph idx="1"/>
          </p:nvPr>
        </p:nvSpPr>
        <p:spPr>
          <a:xfrm>
            <a:off x="685800" y="1295400"/>
            <a:ext cx="8229600" cy="5348288"/>
          </a:xfrm>
        </p:spPr>
        <p:txBody>
          <a:bodyPr/>
          <a:lstStyle/>
          <a:p>
            <a:pPr>
              <a:spcBef>
                <a:spcPts val="1176"/>
              </a:spcBef>
            </a:pPr>
            <a:r>
              <a:rPr lang="en-US" dirty="0" smtClean="0">
                <a:latin typeface="Arial" charset="0"/>
                <a:ea typeface="ＭＳ Ｐゴシック" charset="0"/>
                <a:cs typeface="ＭＳ Ｐゴシック" charset="0"/>
              </a:rPr>
              <a:t>2.8 </a:t>
            </a:r>
            <a:r>
              <a:rPr lang="en-US" dirty="0">
                <a:latin typeface="Arial" charset="0"/>
                <a:ea typeface="ＭＳ Ｐゴシック" charset="0"/>
                <a:cs typeface="ＭＳ Ｐゴシック" charset="0"/>
              </a:rPr>
              <a:t>million cases of BCC yearly in the </a:t>
            </a:r>
            <a:r>
              <a:rPr lang="en-US" dirty="0" smtClean="0">
                <a:latin typeface="Arial" charset="0"/>
                <a:ea typeface="ＭＳ Ｐゴシック" charset="0"/>
                <a:cs typeface="ＭＳ Ｐゴシック" charset="0"/>
              </a:rPr>
              <a:t>United States</a:t>
            </a:r>
            <a:endParaRPr lang="en-US" dirty="0">
              <a:latin typeface="Arial" charset="0"/>
              <a:ea typeface="ＭＳ Ｐゴシック" charset="0"/>
              <a:cs typeface="ＭＳ Ｐゴシック" charset="0"/>
            </a:endParaRPr>
          </a:p>
          <a:p>
            <a:pPr>
              <a:spcBef>
                <a:spcPts val="1176"/>
              </a:spcBef>
            </a:pPr>
            <a:r>
              <a:rPr lang="en-US" dirty="0">
                <a:latin typeface="Arial"/>
                <a:ea typeface="ＭＳ Ｐゴシック" charset="0"/>
                <a:cs typeface="Arial"/>
              </a:rPr>
              <a:t>Exposure to UV </a:t>
            </a:r>
            <a:r>
              <a:rPr lang="en-US" dirty="0" smtClean="0">
                <a:latin typeface="Arial"/>
                <a:cs typeface="Arial"/>
              </a:rPr>
              <a:t>radiation </a:t>
            </a:r>
            <a:r>
              <a:rPr lang="en-US" dirty="0">
                <a:latin typeface="Arial"/>
                <a:cs typeface="Arial"/>
              </a:rPr>
              <a:t>from the sun</a:t>
            </a:r>
            <a:r>
              <a:rPr lang="en-US" dirty="0" smtClean="0">
                <a:latin typeface="Arial"/>
                <a:ea typeface="ＭＳ Ｐゴシック" charset="0"/>
                <a:cs typeface="Arial"/>
              </a:rPr>
              <a:t> </a:t>
            </a:r>
            <a:r>
              <a:rPr lang="en-US" dirty="0">
                <a:latin typeface="Arial"/>
                <a:ea typeface="ＭＳ Ｐゴシック" charset="0"/>
                <a:cs typeface="Arial"/>
              </a:rPr>
              <a:t>is the </a:t>
            </a:r>
            <a:r>
              <a:rPr lang="en-US" dirty="0">
                <a:latin typeface="Arial" charset="0"/>
                <a:ea typeface="ＭＳ Ｐゴシック" charset="0"/>
                <a:cs typeface="ＭＳ Ｐゴシック" charset="0"/>
              </a:rPr>
              <a:t>biggest </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risk factor</a:t>
            </a:r>
            <a:endParaRPr lang="en-US" dirty="0">
              <a:latin typeface="Arial" charset="0"/>
              <a:ea typeface="ＭＳ Ｐゴシック" charset="0"/>
              <a:cs typeface="ＭＳ Ｐゴシック" charset="0"/>
            </a:endParaRPr>
          </a:p>
          <a:p>
            <a:pPr>
              <a:spcBef>
                <a:spcPts val="1176"/>
              </a:spcBef>
            </a:pPr>
            <a:r>
              <a:rPr lang="en-US" dirty="0" smtClean="0">
                <a:latin typeface="Arial" charset="0"/>
                <a:ea typeface="ＭＳ Ｐゴシック" charset="0"/>
                <a:cs typeface="ＭＳ Ｐゴシック" charset="0"/>
              </a:rPr>
              <a:t>Mutations </a:t>
            </a:r>
            <a:r>
              <a:rPr lang="en-US" dirty="0">
                <a:latin typeface="Arial" charset="0"/>
                <a:ea typeface="ＭＳ Ｐゴシック" charset="0"/>
                <a:cs typeface="ＭＳ Ｐゴシック" charset="0"/>
              </a:rPr>
              <a:t>leading to loss of function of </a:t>
            </a:r>
            <a:r>
              <a:rPr lang="en-US" dirty="0" smtClean="0">
                <a:latin typeface="Arial" charset="0"/>
                <a:ea typeface="ＭＳ Ｐゴシック" charset="0"/>
                <a:cs typeface="ＭＳ Ｐゴシック" charset="0"/>
              </a:rPr>
              <a:t>PTCH1, </a:t>
            </a:r>
            <a:r>
              <a:rPr lang="en-US" dirty="0">
                <a:latin typeface="Arial" charset="0"/>
                <a:ea typeface="ＭＳ Ｐゴシック" charset="0"/>
                <a:cs typeface="ＭＳ Ｐゴシック" charset="0"/>
              </a:rPr>
              <a:t>or p</a:t>
            </a:r>
            <a:r>
              <a:rPr lang="en-US" dirty="0" smtClean="0">
                <a:latin typeface="Arial" charset="0"/>
                <a:ea typeface="ＭＳ Ｐゴシック" charset="0"/>
                <a:cs typeface="ＭＳ Ｐゴシック" charset="0"/>
              </a:rPr>
              <a:t>atched homolog </a:t>
            </a:r>
            <a:r>
              <a:rPr lang="en-US" dirty="0">
                <a:latin typeface="Arial" charset="0"/>
                <a:ea typeface="ＭＳ Ｐゴシック" charset="0"/>
                <a:cs typeface="ＭＳ Ｐゴシック" charset="0"/>
              </a:rPr>
              <a:t>1 </a:t>
            </a:r>
            <a:endParaRPr lang="en-US" dirty="0" smtClean="0">
              <a:latin typeface="Arial" charset="0"/>
              <a:ea typeface="ＭＳ Ｐゴシック" charset="0"/>
              <a:cs typeface="ＭＳ Ｐゴシック" charset="0"/>
            </a:endParaRPr>
          </a:p>
          <a:p>
            <a:pPr lvl="1">
              <a:spcBef>
                <a:spcPts val="1176"/>
              </a:spcBef>
            </a:pPr>
            <a:r>
              <a:rPr lang="en-US" dirty="0">
                <a:latin typeface="Arial" charset="0"/>
                <a:ea typeface="ＭＳ Ｐゴシック" charset="0"/>
                <a:cs typeface="ＭＳ Ｐゴシック" charset="0"/>
              </a:rPr>
              <a:t>I</a:t>
            </a:r>
            <a:r>
              <a:rPr lang="en-US" dirty="0" smtClean="0">
                <a:latin typeface="Arial" charset="0"/>
                <a:ea typeface="ＭＳ Ｐゴシック" charset="0"/>
                <a:cs typeface="ＭＳ Ｐゴシック" charset="0"/>
              </a:rPr>
              <a:t>ncreased </a:t>
            </a:r>
            <a:r>
              <a:rPr lang="en-US" dirty="0">
                <a:latin typeface="Arial" charset="0"/>
                <a:ea typeface="ＭＳ Ｐゴシック" charset="0"/>
                <a:cs typeface="ＭＳ Ｐゴシック" charset="0"/>
              </a:rPr>
              <a:t>activity of smoothened </a:t>
            </a:r>
            <a:r>
              <a:rPr lang="en-US" dirty="0" smtClean="0">
                <a:latin typeface="Arial" charset="0"/>
                <a:ea typeface="ＭＳ Ｐゴシック" charset="0"/>
                <a:cs typeface="ＭＳ Ｐゴシック" charset="0"/>
              </a:rPr>
              <a:t>homolog, or SMO</a:t>
            </a:r>
          </a:p>
          <a:p>
            <a:pPr lvl="2">
              <a:spcBef>
                <a:spcPts val="1176"/>
              </a:spcBef>
            </a:pP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U</a:t>
            </a:r>
            <a:r>
              <a:rPr lang="en-US" dirty="0" smtClean="0">
                <a:latin typeface="Arial" charset="0"/>
                <a:ea typeface="ＭＳ Ｐゴシック" charset="0"/>
                <a:cs typeface="ＭＳ Ｐゴシック" charset="0"/>
              </a:rPr>
              <a:t>ncontrolled </a:t>
            </a:r>
            <a:r>
              <a:rPr lang="en-US" dirty="0">
                <a:latin typeface="Arial" charset="0"/>
                <a:ea typeface="ＭＳ Ｐゴシック" charset="0"/>
                <a:cs typeface="ＭＳ Ｐゴシック" charset="0"/>
              </a:rPr>
              <a:t>proliferation of basal </a:t>
            </a:r>
            <a:r>
              <a:rPr lang="en-US" dirty="0" smtClean="0">
                <a:latin typeface="Arial" charset="0"/>
                <a:ea typeface="ＭＳ Ｐゴシック" charset="0"/>
                <a:cs typeface="ＭＳ Ｐゴシック" charset="0"/>
              </a:rPr>
              <a:t>cells</a:t>
            </a:r>
            <a:endParaRPr lang="en-US" dirty="0">
              <a:latin typeface="Arial" charset="0"/>
              <a:ea typeface="ＭＳ Ｐゴシック" charset="0"/>
              <a:cs typeface="ＭＳ Ｐゴシック" charset="0"/>
            </a:endParaRPr>
          </a:p>
          <a:p>
            <a:pPr>
              <a:spcBef>
                <a:spcPts val="1176"/>
              </a:spcBef>
            </a:pPr>
            <a:r>
              <a:rPr lang="en-US" dirty="0" err="1">
                <a:latin typeface="Arial" charset="0"/>
                <a:ea typeface="ＭＳ Ｐゴシック" charset="0"/>
                <a:cs typeface="ＭＳ Ｐゴシック" charset="0"/>
              </a:rPr>
              <a:t>Vismodegib</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was approved </a:t>
            </a:r>
            <a:r>
              <a:rPr lang="en-US" dirty="0">
                <a:latin typeface="Arial" charset="0"/>
                <a:ea typeface="ＭＳ Ｐゴシック" charset="0"/>
                <a:cs typeface="ＭＳ Ｐゴシック" charset="0"/>
              </a:rPr>
              <a:t>in 2012 for metastatic or </a:t>
            </a:r>
            <a:r>
              <a:rPr lang="en-US" dirty="0" smtClean="0">
                <a:latin typeface="Arial" charset="0"/>
                <a:ea typeface="ＭＳ Ｐゴシック" charset="0"/>
                <a:cs typeface="ＭＳ Ｐゴシック" charset="0"/>
              </a:rPr>
              <a:t>recurrent locally </a:t>
            </a:r>
            <a:r>
              <a:rPr lang="en-US" dirty="0">
                <a:latin typeface="Arial" charset="0"/>
                <a:ea typeface="ＭＳ Ｐゴシック" charset="0"/>
                <a:cs typeface="ＭＳ Ｐゴシック" charset="0"/>
              </a:rPr>
              <a:t>advanced BCC</a:t>
            </a:r>
          </a:p>
        </p:txBody>
      </p:sp>
      <p:sp>
        <p:nvSpPr>
          <p:cNvPr id="89090" name="Title 2"/>
          <p:cNvSpPr>
            <a:spLocks noGrp="1"/>
          </p:cNvSpPr>
          <p:nvPr>
            <p:ph type="title"/>
          </p:nvPr>
        </p:nvSpPr>
        <p:spPr/>
        <p:txBody>
          <a:bodyPr/>
          <a:lstStyle/>
          <a:p>
            <a:r>
              <a:rPr lang="en-US">
                <a:solidFill>
                  <a:srgbClr val="BBFAF9"/>
                </a:solidFill>
                <a:ea typeface="ＭＳ Ｐゴシック" charset="0"/>
                <a:cs typeface="ＭＳ Ｐゴシック" charset="0"/>
              </a:rPr>
              <a:t>Vismodegib for Basal Cell Cancer</a:t>
            </a:r>
          </a:p>
        </p:txBody>
      </p:sp>
    </p:spTree>
  </p:cSld>
  <p:clrMapOvr>
    <a:masterClrMapping/>
  </p:clrMapOvr>
  <p:transition spd="slow"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bwMode="auto">
          <a:xfrm>
            <a:off x="609600" y="533400"/>
            <a:ext cx="8001000" cy="5638800"/>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a:p>
        </p:txBody>
      </p:sp>
      <p:pic>
        <p:nvPicPr>
          <p:cNvPr id="90114" name="Picture 2" descr="1.tif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38600" y="5638800"/>
            <a:ext cx="4495800" cy="393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0115" name="Picture 4" descr="2.tif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533400"/>
            <a:ext cx="7924800" cy="50117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27"/>
          <p:cNvSpPr>
            <a:spLocks noChangeArrowheads="1"/>
          </p:cNvSpPr>
          <p:nvPr/>
        </p:nvSpPr>
        <p:spPr bwMode="auto">
          <a:xfrm>
            <a:off x="4060825" y="2265363"/>
            <a:ext cx="1600200" cy="457200"/>
          </a:xfrm>
          <a:prstGeom prst="rect">
            <a:avLst/>
          </a:prstGeom>
          <a:solidFill>
            <a:srgbClr val="C0FFFF"/>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ea typeface="+mn-ea"/>
              <a:cs typeface="+mn-cs"/>
            </a:endParaRPr>
          </a:p>
        </p:txBody>
      </p:sp>
      <p:sp>
        <p:nvSpPr>
          <p:cNvPr id="91138" name="Rectangle 1"/>
          <p:cNvSpPr>
            <a:spLocks noChangeArrowheads="1"/>
          </p:cNvSpPr>
          <p:nvPr/>
        </p:nvSpPr>
        <p:spPr bwMode="auto">
          <a:xfrm>
            <a:off x="3563938" y="1731963"/>
            <a:ext cx="381000" cy="1828800"/>
          </a:xfrm>
          <a:prstGeom prst="rect">
            <a:avLst/>
          </a:prstGeom>
          <a:solidFill>
            <a:srgbClr val="FC841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Rectangle 27"/>
          <p:cNvSpPr>
            <a:spLocks noChangeArrowheads="1"/>
          </p:cNvSpPr>
          <p:nvPr/>
        </p:nvSpPr>
        <p:spPr bwMode="auto">
          <a:xfrm>
            <a:off x="287338" y="2722563"/>
            <a:ext cx="3200400" cy="838200"/>
          </a:xfrm>
          <a:prstGeom prst="rect">
            <a:avLst/>
          </a:prstGeom>
          <a:solidFill>
            <a:srgbClr val="112B4F"/>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ea typeface="+mn-ea"/>
              <a:cs typeface="+mn-cs"/>
            </a:endParaRPr>
          </a:p>
        </p:txBody>
      </p:sp>
      <p:sp>
        <p:nvSpPr>
          <p:cNvPr id="14" name="Rectangle 27"/>
          <p:cNvSpPr>
            <a:spLocks noChangeArrowheads="1"/>
          </p:cNvSpPr>
          <p:nvPr/>
        </p:nvSpPr>
        <p:spPr bwMode="auto">
          <a:xfrm>
            <a:off x="287338" y="1731963"/>
            <a:ext cx="3200400" cy="838200"/>
          </a:xfrm>
          <a:prstGeom prst="rect">
            <a:avLst/>
          </a:prstGeom>
          <a:solidFill>
            <a:srgbClr val="112B4F"/>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ea typeface="+mn-ea"/>
              <a:cs typeface="+mn-cs"/>
            </a:endParaRPr>
          </a:p>
        </p:txBody>
      </p:sp>
      <p:sp>
        <p:nvSpPr>
          <p:cNvPr id="91141" name="Content Placeholder 2"/>
          <p:cNvSpPr>
            <a:spLocks noGrp="1"/>
          </p:cNvSpPr>
          <p:nvPr>
            <p:ph idx="4294967295"/>
          </p:nvPr>
        </p:nvSpPr>
        <p:spPr>
          <a:xfrm>
            <a:off x="533400" y="3751263"/>
            <a:ext cx="7999413" cy="2420937"/>
          </a:xfrm>
        </p:spPr>
        <p:txBody>
          <a:bodyPr/>
          <a:lstStyle/>
          <a:p>
            <a:pPr eaLnBrk="1" hangingPunct="1"/>
            <a:r>
              <a:rPr lang="en-US" sz="1800" b="1" dirty="0">
                <a:latin typeface="Arial" charset="0"/>
                <a:ea typeface="ＭＳ Ｐゴシック" charset="0"/>
                <a:cs typeface="Arial" charset="0"/>
              </a:rPr>
              <a:t>Locally advanced BCC:</a:t>
            </a:r>
          </a:p>
          <a:p>
            <a:pPr lvl="1" eaLnBrk="1" hangingPunct="1"/>
            <a:r>
              <a:rPr lang="en-US" sz="1800" dirty="0">
                <a:latin typeface="Arial"/>
                <a:cs typeface="Arial"/>
              </a:rPr>
              <a:t>≥1 cm and i</a:t>
            </a:r>
            <a:r>
              <a:rPr lang="en-US" sz="1800" dirty="0" smtClean="0">
                <a:latin typeface="Arial"/>
                <a:ea typeface="ＭＳ Ｐゴシック" charset="0"/>
                <a:cs typeface="Arial"/>
                <a:sym typeface="Symbol" charset="0"/>
              </a:rPr>
              <a:t>noperable</a:t>
            </a:r>
            <a:endParaRPr lang="en-US" sz="1800" dirty="0">
              <a:latin typeface="Arial"/>
              <a:ea typeface="ＭＳ Ｐゴシック" charset="0"/>
              <a:cs typeface="Arial"/>
            </a:endParaRPr>
          </a:p>
          <a:p>
            <a:pPr lvl="1" eaLnBrk="1" hangingPunct="1"/>
            <a:r>
              <a:rPr lang="en-US" sz="1800" dirty="0">
                <a:latin typeface="Arial" charset="0"/>
                <a:ea typeface="ＭＳ Ｐゴシック" charset="0"/>
                <a:cs typeface="Arial" charset="0"/>
              </a:rPr>
              <a:t>Surgery inappropriate</a:t>
            </a:r>
          </a:p>
          <a:p>
            <a:pPr lvl="2" eaLnBrk="1" hangingPunct="1"/>
            <a:r>
              <a:rPr lang="en-US" sz="1800" dirty="0" smtClean="0">
                <a:latin typeface="Arial"/>
                <a:cs typeface="Arial"/>
              </a:rPr>
              <a:t>Recurrence </a:t>
            </a:r>
            <a:r>
              <a:rPr lang="en-US" sz="1800" dirty="0">
                <a:latin typeface="Arial"/>
                <a:cs typeface="Arial"/>
              </a:rPr>
              <a:t>after ≥2 </a:t>
            </a:r>
            <a:r>
              <a:rPr lang="en-US" sz="1800" dirty="0" smtClean="0">
                <a:latin typeface="Arial"/>
                <a:cs typeface="Arial"/>
              </a:rPr>
              <a:t>surgeries </a:t>
            </a:r>
            <a:r>
              <a:rPr lang="en-US" sz="1800" dirty="0" smtClean="0">
                <a:latin typeface="Arial"/>
                <a:ea typeface="ＭＳ Ｐゴシック" charset="0"/>
                <a:cs typeface="Arial"/>
              </a:rPr>
              <a:t>and </a:t>
            </a:r>
            <a:r>
              <a:rPr lang="en-US" sz="1800" dirty="0">
                <a:latin typeface="Arial"/>
                <a:ea typeface="ＭＳ Ｐゴシック" charset="0"/>
                <a:cs typeface="Arial"/>
              </a:rPr>
              <a:t>curative resection </a:t>
            </a:r>
            <a:r>
              <a:rPr lang="en-US" sz="1800" dirty="0">
                <a:latin typeface="Arial" charset="0"/>
                <a:ea typeface="ＭＳ Ｐゴシック" charset="0"/>
                <a:cs typeface="Arial" charset="0"/>
              </a:rPr>
              <a:t>unlikely and/or anticipated substantial morbidity and/or deformity from surgery</a:t>
            </a:r>
          </a:p>
        </p:txBody>
      </p:sp>
      <p:sp>
        <p:nvSpPr>
          <p:cNvPr id="24" name="Text Box 10"/>
          <p:cNvSpPr txBox="1">
            <a:spLocks noChangeArrowheads="1"/>
          </p:cNvSpPr>
          <p:nvPr/>
        </p:nvSpPr>
        <p:spPr bwMode="auto">
          <a:xfrm>
            <a:off x="385821" y="1733005"/>
            <a:ext cx="2989262" cy="783193"/>
          </a:xfrm>
          <a:prstGeom prst="round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spAutoFit/>
          </a:bodyPr>
          <a:lstStyle/>
          <a:p>
            <a:pPr algn="ctr" defTabSz="457200">
              <a:defRPr/>
            </a:pPr>
            <a:r>
              <a:rPr lang="en-US" sz="2000" b="1" dirty="0">
                <a:solidFill>
                  <a:schemeClr val="bg1"/>
                </a:solidFill>
                <a:latin typeface="Arial"/>
                <a:cs typeface="Arial"/>
              </a:rPr>
              <a:t>Metastatic BCC</a:t>
            </a:r>
            <a:br>
              <a:rPr lang="en-US" sz="2000" b="1" dirty="0">
                <a:solidFill>
                  <a:schemeClr val="bg1"/>
                </a:solidFill>
                <a:latin typeface="Arial"/>
                <a:cs typeface="Arial"/>
              </a:rPr>
            </a:br>
            <a:r>
              <a:rPr lang="en-US" sz="2000" b="1" dirty="0">
                <a:solidFill>
                  <a:schemeClr val="bg1"/>
                </a:solidFill>
                <a:latin typeface="Arial"/>
                <a:cs typeface="Arial"/>
              </a:rPr>
              <a:t> (RECIST-measurable) </a:t>
            </a:r>
          </a:p>
        </p:txBody>
      </p:sp>
      <p:sp>
        <p:nvSpPr>
          <p:cNvPr id="25" name="Text Box 10"/>
          <p:cNvSpPr txBox="1">
            <a:spLocks noChangeArrowheads="1"/>
          </p:cNvSpPr>
          <p:nvPr/>
        </p:nvSpPr>
        <p:spPr bwMode="auto">
          <a:xfrm>
            <a:off x="385821" y="2891383"/>
            <a:ext cx="2989262" cy="442674"/>
          </a:xfrm>
          <a:prstGeom prst="round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spAutoFit/>
          </a:bodyPr>
          <a:lstStyle/>
          <a:p>
            <a:pPr algn="ctr" defTabSz="457200">
              <a:defRPr/>
            </a:pPr>
            <a:r>
              <a:rPr lang="en-US" sz="2000" b="1" dirty="0">
                <a:solidFill>
                  <a:srgbClr val="FFFFFF"/>
                </a:solidFill>
                <a:latin typeface="Arial"/>
                <a:cs typeface="Arial"/>
              </a:rPr>
              <a:t>Locally advanced BCC</a:t>
            </a:r>
          </a:p>
        </p:txBody>
      </p:sp>
      <p:sp>
        <p:nvSpPr>
          <p:cNvPr id="91148" name="Text Box 10"/>
          <p:cNvSpPr>
            <a:spLocks noChangeArrowheads="1"/>
          </p:cNvSpPr>
          <p:nvPr/>
        </p:nvSpPr>
        <p:spPr bwMode="auto">
          <a:xfrm rot="-5400000">
            <a:off x="2820194" y="2440782"/>
            <a:ext cx="1866900" cy="373062"/>
          </a:xfrm>
          <a:prstGeom prst="roundRect">
            <a:avLst>
              <a:gd name="adj" fmla="val 16667"/>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defTabSz="457200">
              <a:spcBef>
                <a:spcPct val="50000"/>
              </a:spcBef>
            </a:pPr>
            <a:r>
              <a:rPr lang="en-US" sz="1600" b="1">
                <a:solidFill>
                  <a:srgbClr val="FFFFFF"/>
                </a:solidFill>
                <a:latin typeface="Arial" charset="0"/>
                <a:cs typeface="Arial" charset="0"/>
              </a:rPr>
              <a:t>REGISTRATION</a:t>
            </a:r>
          </a:p>
        </p:txBody>
      </p:sp>
      <p:sp>
        <p:nvSpPr>
          <p:cNvPr id="91149" name="Text Box 23"/>
          <p:cNvSpPr>
            <a:spLocks noChangeArrowheads="1"/>
          </p:cNvSpPr>
          <p:nvPr/>
        </p:nvSpPr>
        <p:spPr bwMode="auto">
          <a:xfrm>
            <a:off x="6307138" y="1947863"/>
            <a:ext cx="2684462" cy="1374775"/>
          </a:xfrm>
          <a:prstGeom prst="roundRect">
            <a:avLst>
              <a:gd name="adj" fmla="val 6796"/>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9050">
                <a:solidFill>
                  <a:srgbClr val="000000"/>
                </a:solidFill>
                <a:prstDash val="sysDash"/>
                <a:miter lim="800000"/>
                <a:headEnd/>
                <a:tailEnd/>
              </a14:hiddenLine>
            </a:ext>
          </a:extLst>
        </p:spPr>
        <p:txBody>
          <a:bodyPr wrap="none">
            <a:spAutoFit/>
          </a:bodyPr>
          <a:lstStyle/>
          <a:p>
            <a:pPr marL="173038" indent="-173038" defTabSz="457200">
              <a:buFont typeface="Arial" charset="0"/>
              <a:buChar char="•"/>
            </a:pPr>
            <a:r>
              <a:rPr lang="en-US" sz="2000" b="1">
                <a:solidFill>
                  <a:srgbClr val="FFFFFF"/>
                </a:solidFill>
                <a:latin typeface="Arial" charset="0"/>
                <a:cs typeface="Arial" charset="0"/>
              </a:rPr>
              <a:t>Progression</a:t>
            </a:r>
          </a:p>
          <a:p>
            <a:pPr marL="173038" indent="-173038" defTabSz="457200">
              <a:buFont typeface="Arial" charset="0"/>
              <a:buChar char="•"/>
            </a:pPr>
            <a:r>
              <a:rPr lang="en-US" sz="2000" b="1">
                <a:solidFill>
                  <a:srgbClr val="FFFFFF"/>
                </a:solidFill>
                <a:latin typeface="Arial" charset="0"/>
                <a:cs typeface="Arial" charset="0"/>
              </a:rPr>
              <a:t>Intolerable toxicity</a:t>
            </a:r>
          </a:p>
          <a:p>
            <a:pPr marL="173038" indent="-173038" defTabSz="457200">
              <a:buFont typeface="Arial" charset="0"/>
              <a:buChar char="•"/>
            </a:pPr>
            <a:r>
              <a:rPr lang="en-US" sz="2000" b="1">
                <a:solidFill>
                  <a:srgbClr val="FFFFFF"/>
                </a:solidFill>
                <a:latin typeface="Arial" charset="0"/>
                <a:cs typeface="Arial" charset="0"/>
              </a:rPr>
              <a:t>Withdrawal from</a:t>
            </a:r>
            <a:br>
              <a:rPr lang="en-US" sz="2000" b="1">
                <a:solidFill>
                  <a:srgbClr val="FFFFFF"/>
                </a:solidFill>
                <a:latin typeface="Arial" charset="0"/>
                <a:cs typeface="Arial" charset="0"/>
              </a:rPr>
            </a:br>
            <a:r>
              <a:rPr lang="en-US" sz="2000" b="1">
                <a:solidFill>
                  <a:srgbClr val="FFFFFF"/>
                </a:solidFill>
                <a:latin typeface="Arial" charset="0"/>
                <a:cs typeface="Arial" charset="0"/>
              </a:rPr>
              <a:t>study</a:t>
            </a:r>
          </a:p>
        </p:txBody>
      </p:sp>
      <p:sp>
        <p:nvSpPr>
          <p:cNvPr id="91150" name="Text Box 12"/>
          <p:cNvSpPr txBox="1">
            <a:spLocks noChangeArrowheads="1"/>
          </p:cNvSpPr>
          <p:nvPr/>
        </p:nvSpPr>
        <p:spPr bwMode="auto">
          <a:xfrm>
            <a:off x="4289425" y="1717675"/>
            <a:ext cx="1125538"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2000" b="1">
                <a:solidFill>
                  <a:srgbClr val="FFFFFF"/>
                </a:solidFill>
                <a:latin typeface="Arial" charset="0"/>
                <a:cs typeface="Arial" charset="0"/>
              </a:rPr>
              <a:t>RECIST</a:t>
            </a:r>
          </a:p>
        </p:txBody>
      </p:sp>
      <p:sp>
        <p:nvSpPr>
          <p:cNvPr id="91151" name="Text Box 12"/>
          <p:cNvSpPr txBox="1">
            <a:spLocks noChangeArrowheads="1"/>
          </p:cNvSpPr>
          <p:nvPr/>
        </p:nvSpPr>
        <p:spPr bwMode="auto">
          <a:xfrm>
            <a:off x="4098925" y="2741613"/>
            <a:ext cx="1509713" cy="70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2000" b="1">
                <a:solidFill>
                  <a:srgbClr val="FFFFFF"/>
                </a:solidFill>
                <a:latin typeface="Arial" charset="0"/>
                <a:cs typeface="Arial" charset="0"/>
              </a:rPr>
              <a:t>Composite</a:t>
            </a:r>
            <a:br>
              <a:rPr lang="en-US" sz="2000" b="1">
                <a:solidFill>
                  <a:srgbClr val="FFFFFF"/>
                </a:solidFill>
                <a:latin typeface="Arial" charset="0"/>
                <a:cs typeface="Arial" charset="0"/>
              </a:rPr>
            </a:br>
            <a:r>
              <a:rPr lang="en-US" sz="2000" b="1">
                <a:solidFill>
                  <a:srgbClr val="FFFFFF"/>
                </a:solidFill>
                <a:latin typeface="Arial" charset="0"/>
                <a:cs typeface="Arial" charset="0"/>
              </a:rPr>
              <a:t>endpoint</a:t>
            </a:r>
          </a:p>
        </p:txBody>
      </p:sp>
      <p:sp>
        <p:nvSpPr>
          <p:cNvPr id="91152" name="Rounded Rectangle 26"/>
          <p:cNvSpPr>
            <a:spLocks noChangeArrowheads="1"/>
          </p:cNvSpPr>
          <p:nvPr/>
        </p:nvSpPr>
        <p:spPr bwMode="auto">
          <a:xfrm>
            <a:off x="4021138" y="2259013"/>
            <a:ext cx="1665287" cy="442912"/>
          </a:xfrm>
          <a:prstGeom prst="roundRect">
            <a:avLst>
              <a:gd name="adj" fmla="val 16667"/>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9050">
                <a:solidFill>
                  <a:srgbClr val="000000"/>
                </a:solidFill>
                <a:round/>
                <a:headEnd/>
                <a:tailEnd/>
              </a14:hiddenLine>
            </a:ext>
          </a:extLst>
        </p:spPr>
        <p:txBody>
          <a:bodyPr wrap="none">
            <a:spAutoFit/>
          </a:bodyPr>
          <a:lstStyle/>
          <a:p>
            <a:pPr algn="ctr" defTabSz="457200"/>
            <a:r>
              <a:rPr lang="en-US" sz="2000" b="1">
                <a:solidFill>
                  <a:srgbClr val="132247"/>
                </a:solidFill>
                <a:latin typeface="Arial" charset="0"/>
                <a:cs typeface="Arial" charset="0"/>
              </a:rPr>
              <a:t>Vismodegib</a:t>
            </a:r>
            <a:endParaRPr lang="en-US" b="1">
              <a:solidFill>
                <a:srgbClr val="132247"/>
              </a:solidFill>
              <a:latin typeface="Arial" charset="0"/>
              <a:cs typeface="Arial" charset="0"/>
            </a:endParaRPr>
          </a:p>
        </p:txBody>
      </p:sp>
      <p:sp>
        <p:nvSpPr>
          <p:cNvPr id="28" name="Right Arrow 27"/>
          <p:cNvSpPr/>
          <p:nvPr/>
        </p:nvSpPr>
        <p:spPr>
          <a:xfrm rot="900000">
            <a:off x="5616575" y="1889125"/>
            <a:ext cx="665163" cy="328613"/>
          </a:xfrm>
          <a:prstGeom prst="rightArrow">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latin typeface="Arial"/>
              <a:cs typeface="Arial"/>
            </a:endParaRPr>
          </a:p>
        </p:txBody>
      </p:sp>
      <p:sp>
        <p:nvSpPr>
          <p:cNvPr id="30" name="Right Arrow 29"/>
          <p:cNvSpPr/>
          <p:nvPr/>
        </p:nvSpPr>
        <p:spPr>
          <a:xfrm rot="20700000" flipV="1">
            <a:off x="5616575" y="3032125"/>
            <a:ext cx="665163" cy="330200"/>
          </a:xfrm>
          <a:prstGeom prst="rightArrow">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FFFFFF"/>
              </a:solidFill>
              <a:latin typeface="Arial"/>
              <a:cs typeface="Arial"/>
            </a:endParaRPr>
          </a:p>
        </p:txBody>
      </p:sp>
      <p:sp>
        <p:nvSpPr>
          <p:cNvPr id="91155" name="Text Box 22"/>
          <p:cNvSpPr txBox="1">
            <a:spLocks noChangeArrowheads="1"/>
          </p:cNvSpPr>
          <p:nvPr/>
        </p:nvSpPr>
        <p:spPr bwMode="auto">
          <a:xfrm>
            <a:off x="304800" y="6381750"/>
            <a:ext cx="4986912" cy="3231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500" dirty="0" smtClean="0">
                <a:solidFill>
                  <a:srgbClr val="FFFFFF"/>
                </a:solidFill>
                <a:latin typeface="Arial" charset="0"/>
                <a:cs typeface="Arial" charset="0"/>
              </a:rPr>
              <a:t>RECIST = Response Evaluation </a:t>
            </a:r>
            <a:r>
              <a:rPr lang="en-GB" sz="1500" dirty="0">
                <a:solidFill>
                  <a:srgbClr val="FFFFFF"/>
                </a:solidFill>
                <a:latin typeface="Arial" charset="0"/>
                <a:cs typeface="Arial" charset="0"/>
              </a:rPr>
              <a:t>Criteria In Solid </a:t>
            </a:r>
            <a:r>
              <a:rPr lang="en-GB" sz="1500" dirty="0" err="1">
                <a:solidFill>
                  <a:srgbClr val="FFFFFF"/>
                </a:solidFill>
                <a:latin typeface="Arial" charset="0"/>
                <a:cs typeface="Arial" charset="0"/>
              </a:rPr>
              <a:t>Tumors</a:t>
            </a:r>
            <a:endParaRPr lang="en-GB" sz="1500" dirty="0">
              <a:solidFill>
                <a:srgbClr val="FFFFFF"/>
              </a:solidFill>
              <a:latin typeface="Arial" charset="0"/>
              <a:cs typeface="Arial" charset="0"/>
            </a:endParaRPr>
          </a:p>
        </p:txBody>
      </p:sp>
      <p:sp>
        <p:nvSpPr>
          <p:cNvPr id="91156" name="Rectangle 2"/>
          <p:cNvSpPr>
            <a:spLocks noChangeArrowheads="1"/>
          </p:cNvSpPr>
          <p:nvPr/>
        </p:nvSpPr>
        <p:spPr bwMode="auto">
          <a:xfrm>
            <a:off x="6338888" y="1960563"/>
            <a:ext cx="2590800" cy="1371600"/>
          </a:xfrm>
          <a:prstGeom prst="rect">
            <a:avLst/>
          </a:prstGeom>
          <a:noFill/>
          <a:ln w="9525">
            <a:solidFill>
              <a:srgbClr val="FFFFFF"/>
            </a:solidFill>
            <a:prstDash val="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91157" name="Title 3"/>
          <p:cNvSpPr>
            <a:spLocks noGrp="1"/>
          </p:cNvSpPr>
          <p:nvPr>
            <p:ph type="title"/>
          </p:nvPr>
        </p:nvSpPr>
        <p:spPr/>
        <p:txBody>
          <a:bodyPr/>
          <a:lstStyle/>
          <a:p>
            <a:r>
              <a:rPr lang="en-US" sz="2800" dirty="0">
                <a:solidFill>
                  <a:srgbClr val="BBFAF9"/>
                </a:solidFill>
                <a:ea typeface="ＭＳ Ｐゴシック" charset="0"/>
                <a:cs typeface="Arial" charset="0"/>
              </a:rPr>
              <a:t>ERIVANCE BCC: Pivotal Phase </a:t>
            </a:r>
            <a:r>
              <a:rPr lang="en-US" sz="2800" dirty="0" smtClean="0">
                <a:solidFill>
                  <a:srgbClr val="BBFAF9"/>
                </a:solidFill>
                <a:ea typeface="ＭＳ Ｐゴシック" charset="0"/>
                <a:cs typeface="Arial" charset="0"/>
              </a:rPr>
              <a:t>II </a:t>
            </a:r>
            <a:r>
              <a:rPr lang="en-US" sz="2800" dirty="0">
                <a:solidFill>
                  <a:srgbClr val="BBFAF9"/>
                </a:solidFill>
                <a:ea typeface="ＭＳ Ｐゴシック" charset="0"/>
                <a:cs typeface="Arial" charset="0"/>
              </a:rPr>
              <a:t>S</a:t>
            </a:r>
            <a:r>
              <a:rPr lang="en-US" sz="2800" dirty="0" smtClean="0">
                <a:solidFill>
                  <a:srgbClr val="BBFAF9"/>
                </a:solidFill>
                <a:ea typeface="ＭＳ Ｐゴシック" charset="0"/>
                <a:cs typeface="Arial" charset="0"/>
              </a:rPr>
              <a:t>tudy </a:t>
            </a:r>
            <a:r>
              <a:rPr lang="en-US" sz="2800" dirty="0">
                <a:solidFill>
                  <a:srgbClr val="BBFAF9"/>
                </a:solidFill>
                <a:ea typeface="ＭＳ Ｐゴシック" charset="0"/>
                <a:cs typeface="Arial" charset="0"/>
              </a:rPr>
              <a:t>in </a:t>
            </a:r>
            <a:r>
              <a:rPr lang="en-US" sz="2800" dirty="0" smtClean="0">
                <a:solidFill>
                  <a:srgbClr val="BBFAF9"/>
                </a:solidFill>
                <a:ea typeface="ＭＳ Ｐゴシック" charset="0"/>
                <a:cs typeface="Arial" charset="0"/>
              </a:rPr>
              <a:t>Advanced </a:t>
            </a:r>
            <a:r>
              <a:rPr lang="en-US" sz="2800" dirty="0">
                <a:solidFill>
                  <a:srgbClr val="BBFAF9"/>
                </a:solidFill>
                <a:ea typeface="ＭＳ Ｐゴシック" charset="0"/>
                <a:cs typeface="Arial" charset="0"/>
              </a:rPr>
              <a:t>BCC</a:t>
            </a:r>
            <a:endParaRPr lang="en-US" dirty="0">
              <a:solidFill>
                <a:srgbClr val="BBFAF9"/>
              </a:solidFill>
              <a:ea typeface="ＭＳ Ｐゴシック" charset="0"/>
              <a:cs typeface="ＭＳ Ｐゴシック" charset="0"/>
            </a:endParaRPr>
          </a:p>
        </p:txBody>
      </p:sp>
    </p:spTree>
  </p:cSld>
  <p:clrMapOvr>
    <a:masterClrMapping/>
  </p:clrMapOvr>
  <p:transition spd="slow" advTm="79699"/>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52"/>
          <p:cNvSpPr>
            <a:spLocks noChangeArrowheads="1"/>
          </p:cNvSpPr>
          <p:nvPr/>
        </p:nvSpPr>
        <p:spPr bwMode="auto">
          <a:xfrm>
            <a:off x="381000" y="1752600"/>
            <a:ext cx="8382000" cy="3200400"/>
          </a:xfrm>
          <a:prstGeom prst="rect">
            <a:avLst/>
          </a:prstGeom>
          <a:solidFill>
            <a:srgbClr val="9CCBED"/>
          </a:solidFill>
          <a:ln w="9525">
            <a:solidFill>
              <a:schemeClr val="tx1">
                <a:alpha val="50195"/>
              </a:schemeClr>
            </a:solidFill>
            <a:miter lim="800000"/>
            <a:headEnd/>
            <a:tailEnd/>
          </a:ln>
        </p:spPr>
        <p:txBody>
          <a:bodyPr wrap="none" anchor="ctr"/>
          <a:lstStyle/>
          <a:p>
            <a:pPr algn="ctr"/>
            <a:endParaRPr lang="en-US" baseline="-25000"/>
          </a:p>
        </p:txBody>
      </p:sp>
      <p:sp>
        <p:nvSpPr>
          <p:cNvPr id="73732" name="TextBox 2"/>
          <p:cNvSpPr txBox="1">
            <a:spLocks noChangeArrowheads="1"/>
          </p:cNvSpPr>
          <p:nvPr/>
        </p:nvSpPr>
        <p:spPr bwMode="auto">
          <a:xfrm>
            <a:off x="152400" y="6400800"/>
            <a:ext cx="5791200"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1600" dirty="0" err="1" smtClean="0">
                <a:solidFill>
                  <a:schemeClr val="bg1"/>
                </a:solidFill>
                <a:latin typeface="+mn-lt"/>
              </a:rPr>
              <a:t>Sekulic</a:t>
            </a:r>
            <a:r>
              <a:rPr lang="fr-FR" sz="1600" dirty="0" smtClean="0">
                <a:solidFill>
                  <a:schemeClr val="bg1"/>
                </a:solidFill>
                <a:latin typeface="+mn-lt"/>
              </a:rPr>
              <a:t> A et al. </a:t>
            </a:r>
            <a:r>
              <a:rPr lang="en-US" sz="1600" i="1" dirty="0">
                <a:solidFill>
                  <a:srgbClr val="FFFFFF"/>
                </a:solidFill>
                <a:latin typeface="Arial"/>
                <a:cs typeface="Arial"/>
              </a:rPr>
              <a:t>New </a:t>
            </a:r>
            <a:r>
              <a:rPr lang="en-US" sz="1600" i="1" dirty="0" err="1">
                <a:solidFill>
                  <a:srgbClr val="FFFFFF"/>
                </a:solidFill>
                <a:latin typeface="Arial"/>
                <a:cs typeface="Arial"/>
              </a:rPr>
              <a:t>Engl</a:t>
            </a:r>
            <a:r>
              <a:rPr lang="en-US" sz="1600" i="1" dirty="0">
                <a:solidFill>
                  <a:srgbClr val="FFFFFF"/>
                </a:solidFill>
                <a:latin typeface="Arial"/>
                <a:cs typeface="Arial"/>
              </a:rPr>
              <a:t> J Med </a:t>
            </a:r>
            <a:r>
              <a:rPr lang="fr-FR" sz="1600" dirty="0" smtClean="0">
                <a:solidFill>
                  <a:schemeClr val="bg1"/>
                </a:solidFill>
                <a:latin typeface="+mn-lt"/>
              </a:rPr>
              <a:t>2012;366(23):2171-79.</a:t>
            </a:r>
            <a:endParaRPr lang="en-US" sz="1600" dirty="0" smtClean="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64416608"/>
              </p:ext>
            </p:extLst>
          </p:nvPr>
        </p:nvGraphicFramePr>
        <p:xfrm>
          <a:off x="533400" y="1905000"/>
          <a:ext cx="8077200" cy="2895599"/>
        </p:xfrm>
        <a:graphic>
          <a:graphicData uri="http://schemas.openxmlformats.org/drawingml/2006/table">
            <a:tbl>
              <a:tblPr firstRow="1" bandRow="1">
                <a:tableStyleId>{21E4AEA4-8DFA-4A89-87EB-49C32662AFE0}</a:tableStyleId>
              </a:tblPr>
              <a:tblGrid>
                <a:gridCol w="3124200"/>
                <a:gridCol w="2057400"/>
                <a:gridCol w="2895600"/>
              </a:tblGrid>
              <a:tr h="872835">
                <a:tc>
                  <a:txBody>
                    <a:bodyPr/>
                    <a:lstStyle/>
                    <a:p>
                      <a:endParaRPr lang="en-US" sz="1800" dirty="0"/>
                    </a:p>
                  </a:txBody>
                  <a:tcPr marT="45734" marB="45734" anchor="ctr">
                    <a:solidFill>
                      <a:srgbClr val="012A50"/>
                    </a:solidFill>
                  </a:tcPr>
                </a:tc>
                <a:tc>
                  <a:txBody>
                    <a:bodyPr/>
                    <a:lstStyle/>
                    <a:p>
                      <a:pPr algn="ctr"/>
                      <a:r>
                        <a:rPr lang="en-US" sz="1800" dirty="0" smtClean="0"/>
                        <a:t>Metastatic BCC</a:t>
                      </a:r>
                    </a:p>
                    <a:p>
                      <a:pPr algn="ctr"/>
                      <a:r>
                        <a:rPr lang="en-US" sz="1800" dirty="0" smtClean="0"/>
                        <a:t>(n</a:t>
                      </a:r>
                      <a:r>
                        <a:rPr lang="en-US" sz="1800" baseline="0" dirty="0" smtClean="0"/>
                        <a:t> = 33)</a:t>
                      </a:r>
                      <a:endParaRPr lang="en-US" sz="1800" dirty="0"/>
                    </a:p>
                  </a:txBody>
                  <a:tcPr marT="45734" marB="45734" anchor="ctr">
                    <a:solidFill>
                      <a:srgbClr val="012A50"/>
                    </a:solidFill>
                  </a:tcPr>
                </a:tc>
                <a:tc>
                  <a:txBody>
                    <a:bodyPr/>
                    <a:lstStyle/>
                    <a:p>
                      <a:pPr algn="ctr"/>
                      <a:r>
                        <a:rPr lang="en-US" sz="1800" dirty="0" smtClean="0"/>
                        <a:t>Locally</a:t>
                      </a:r>
                      <a:r>
                        <a:rPr lang="en-US" sz="1800" baseline="0" dirty="0" smtClean="0"/>
                        <a:t> Advanced BCC</a:t>
                      </a:r>
                    </a:p>
                    <a:p>
                      <a:pPr algn="ctr"/>
                      <a:r>
                        <a:rPr lang="en-US" sz="1800" baseline="0" dirty="0" smtClean="0"/>
                        <a:t>(n = 63)</a:t>
                      </a:r>
                      <a:endParaRPr lang="en-US" sz="1800" dirty="0"/>
                    </a:p>
                  </a:txBody>
                  <a:tcPr marT="45734" marB="45734" anchor="ctr">
                    <a:solidFill>
                      <a:srgbClr val="012A50"/>
                    </a:solidFill>
                  </a:tcPr>
                </a:tc>
              </a:tr>
              <a:tr h="505691">
                <a:tc>
                  <a:txBody>
                    <a:bodyPr/>
                    <a:lstStyle/>
                    <a:p>
                      <a:r>
                        <a:rPr lang="en-US" sz="1800" dirty="0" smtClean="0">
                          <a:solidFill>
                            <a:srgbClr val="FFFFFF"/>
                          </a:solidFill>
                        </a:rPr>
                        <a:t>Objective response rate</a:t>
                      </a:r>
                      <a:endParaRPr lang="en-US" sz="1800" dirty="0">
                        <a:solidFill>
                          <a:srgbClr val="FFFFFF"/>
                        </a:solidFill>
                      </a:endParaRPr>
                    </a:p>
                  </a:txBody>
                  <a:tcPr marT="45734" marB="45734" anchor="ctr">
                    <a:solidFill>
                      <a:srgbClr val="005796"/>
                    </a:solidFill>
                  </a:tcPr>
                </a:tc>
                <a:tc>
                  <a:txBody>
                    <a:bodyPr/>
                    <a:lstStyle/>
                    <a:p>
                      <a:pPr algn="ctr"/>
                      <a:r>
                        <a:rPr lang="en-US" sz="1800" dirty="0" smtClean="0">
                          <a:solidFill>
                            <a:srgbClr val="FFFFFF"/>
                          </a:solidFill>
                        </a:rPr>
                        <a:t>30%</a:t>
                      </a:r>
                      <a:endParaRPr lang="en-US" sz="1800" dirty="0">
                        <a:solidFill>
                          <a:srgbClr val="FFFFFF"/>
                        </a:solidFill>
                      </a:endParaRPr>
                    </a:p>
                  </a:txBody>
                  <a:tcPr marT="45734" marB="45734" anchor="ctr">
                    <a:solidFill>
                      <a:srgbClr val="005796"/>
                    </a:solidFill>
                  </a:tcPr>
                </a:tc>
                <a:tc>
                  <a:txBody>
                    <a:bodyPr/>
                    <a:lstStyle/>
                    <a:p>
                      <a:pPr algn="ctr"/>
                      <a:r>
                        <a:rPr lang="en-US" sz="1800" dirty="0" smtClean="0">
                          <a:solidFill>
                            <a:srgbClr val="FFFFFF"/>
                          </a:solidFill>
                        </a:rPr>
                        <a:t>43%</a:t>
                      </a:r>
                      <a:endParaRPr lang="en-US" sz="1800" dirty="0">
                        <a:solidFill>
                          <a:srgbClr val="FFFFFF"/>
                        </a:solidFill>
                      </a:endParaRPr>
                    </a:p>
                  </a:txBody>
                  <a:tcPr marT="45734" marB="45734" anchor="ctr">
                    <a:solidFill>
                      <a:srgbClr val="005796"/>
                    </a:solidFill>
                  </a:tcPr>
                </a:tc>
              </a:tr>
              <a:tr h="505691">
                <a:tc>
                  <a:txBody>
                    <a:bodyPr/>
                    <a:lstStyle/>
                    <a:p>
                      <a:r>
                        <a:rPr lang="en-US" sz="1800" dirty="0" smtClean="0">
                          <a:solidFill>
                            <a:srgbClr val="FFFFFF"/>
                          </a:solidFill>
                        </a:rPr>
                        <a:t>Stable disease</a:t>
                      </a:r>
                      <a:endParaRPr lang="en-US" sz="1800" dirty="0">
                        <a:solidFill>
                          <a:srgbClr val="FFFFFF"/>
                        </a:solidFill>
                      </a:endParaRPr>
                    </a:p>
                  </a:txBody>
                  <a:tcPr marT="45734" marB="45734" anchor="ctr">
                    <a:solidFill>
                      <a:srgbClr val="005796"/>
                    </a:solidFill>
                  </a:tcPr>
                </a:tc>
                <a:tc>
                  <a:txBody>
                    <a:bodyPr/>
                    <a:lstStyle/>
                    <a:p>
                      <a:pPr algn="ctr"/>
                      <a:r>
                        <a:rPr lang="en-US" sz="1800" dirty="0" smtClean="0">
                          <a:solidFill>
                            <a:srgbClr val="FFFFFF"/>
                          </a:solidFill>
                        </a:rPr>
                        <a:t>64%</a:t>
                      </a:r>
                      <a:endParaRPr lang="en-US" sz="1800" dirty="0">
                        <a:solidFill>
                          <a:srgbClr val="FFFFFF"/>
                        </a:solidFill>
                      </a:endParaRPr>
                    </a:p>
                  </a:txBody>
                  <a:tcPr marT="45734" marB="45734" anchor="ctr">
                    <a:solidFill>
                      <a:srgbClr val="005796"/>
                    </a:solidFill>
                  </a:tcPr>
                </a:tc>
                <a:tc>
                  <a:txBody>
                    <a:bodyPr/>
                    <a:lstStyle/>
                    <a:p>
                      <a:pPr algn="ctr"/>
                      <a:r>
                        <a:rPr lang="en-US" sz="1800" dirty="0" smtClean="0">
                          <a:solidFill>
                            <a:srgbClr val="FFFFFF"/>
                          </a:solidFill>
                        </a:rPr>
                        <a:t>38%</a:t>
                      </a:r>
                      <a:endParaRPr lang="en-US" sz="1800" dirty="0">
                        <a:solidFill>
                          <a:srgbClr val="FFFFFF"/>
                        </a:solidFill>
                      </a:endParaRPr>
                    </a:p>
                  </a:txBody>
                  <a:tcPr marT="45734" marB="45734" anchor="ctr">
                    <a:solidFill>
                      <a:srgbClr val="005796"/>
                    </a:solidFill>
                  </a:tcPr>
                </a:tc>
              </a:tr>
              <a:tr h="505691">
                <a:tc>
                  <a:txBody>
                    <a:bodyPr/>
                    <a:lstStyle/>
                    <a:p>
                      <a:r>
                        <a:rPr lang="en-US" sz="1800" dirty="0" smtClean="0">
                          <a:solidFill>
                            <a:srgbClr val="FFFFFF"/>
                          </a:solidFill>
                        </a:rPr>
                        <a:t>Median duration of response</a:t>
                      </a:r>
                      <a:endParaRPr lang="en-US" sz="1800" dirty="0">
                        <a:solidFill>
                          <a:srgbClr val="FFFFFF"/>
                        </a:solidFill>
                      </a:endParaRPr>
                    </a:p>
                  </a:txBody>
                  <a:tcPr marT="45734" marB="45734" anchor="ctr">
                    <a:solidFill>
                      <a:srgbClr val="005796"/>
                    </a:solidFill>
                  </a:tcPr>
                </a:tc>
                <a:tc>
                  <a:txBody>
                    <a:bodyPr/>
                    <a:lstStyle/>
                    <a:p>
                      <a:pPr algn="ctr"/>
                      <a:r>
                        <a:rPr lang="en-US" sz="1800" dirty="0" smtClean="0">
                          <a:solidFill>
                            <a:srgbClr val="FFFFFF"/>
                          </a:solidFill>
                        </a:rPr>
                        <a:t>7.6 </a:t>
                      </a:r>
                      <a:r>
                        <a:rPr lang="en-US" sz="1800" dirty="0" err="1" smtClean="0">
                          <a:solidFill>
                            <a:srgbClr val="FFFFFF"/>
                          </a:solidFill>
                        </a:rPr>
                        <a:t>mos</a:t>
                      </a:r>
                      <a:endParaRPr lang="en-US" sz="1800" dirty="0">
                        <a:solidFill>
                          <a:srgbClr val="FFFFFF"/>
                        </a:solidFill>
                      </a:endParaRPr>
                    </a:p>
                  </a:txBody>
                  <a:tcPr marT="45734" marB="45734" anchor="ctr">
                    <a:solidFill>
                      <a:srgbClr val="005796"/>
                    </a:solidFill>
                  </a:tcPr>
                </a:tc>
                <a:tc>
                  <a:txBody>
                    <a:bodyPr/>
                    <a:lstStyle/>
                    <a:p>
                      <a:pPr algn="ctr"/>
                      <a:r>
                        <a:rPr lang="en-US" sz="1800" dirty="0" smtClean="0">
                          <a:solidFill>
                            <a:srgbClr val="FFFFFF"/>
                          </a:solidFill>
                        </a:rPr>
                        <a:t>7.6 </a:t>
                      </a:r>
                      <a:r>
                        <a:rPr lang="en-US" sz="1800" dirty="0" err="1" smtClean="0">
                          <a:solidFill>
                            <a:srgbClr val="FFFFFF"/>
                          </a:solidFill>
                        </a:rPr>
                        <a:t>mos</a:t>
                      </a:r>
                      <a:endParaRPr lang="en-US" sz="1800" dirty="0">
                        <a:solidFill>
                          <a:srgbClr val="FFFFFF"/>
                        </a:solidFill>
                      </a:endParaRPr>
                    </a:p>
                  </a:txBody>
                  <a:tcPr marT="45734" marB="45734" anchor="ctr">
                    <a:solidFill>
                      <a:srgbClr val="005796"/>
                    </a:solidFill>
                  </a:tcPr>
                </a:tc>
              </a:tr>
              <a:tr h="505691">
                <a:tc>
                  <a:txBody>
                    <a:bodyPr/>
                    <a:lstStyle/>
                    <a:p>
                      <a:r>
                        <a:rPr lang="en-US" sz="1800" dirty="0" smtClean="0">
                          <a:solidFill>
                            <a:srgbClr val="FFFFFF"/>
                          </a:solidFill>
                        </a:rPr>
                        <a:t>Median PFS</a:t>
                      </a:r>
                      <a:endParaRPr lang="en-US" sz="1800" dirty="0">
                        <a:solidFill>
                          <a:srgbClr val="FFFFFF"/>
                        </a:solidFill>
                      </a:endParaRPr>
                    </a:p>
                  </a:txBody>
                  <a:tcPr marT="45734" marB="45734" anchor="ctr">
                    <a:solidFill>
                      <a:srgbClr val="005796"/>
                    </a:solidFill>
                  </a:tcPr>
                </a:tc>
                <a:tc>
                  <a:txBody>
                    <a:bodyPr/>
                    <a:lstStyle/>
                    <a:p>
                      <a:pPr algn="ctr"/>
                      <a:r>
                        <a:rPr lang="en-US" sz="1800" dirty="0" smtClean="0">
                          <a:solidFill>
                            <a:srgbClr val="FFFFFF"/>
                          </a:solidFill>
                        </a:rPr>
                        <a:t>9.5</a:t>
                      </a:r>
                      <a:r>
                        <a:rPr lang="en-US" sz="1800" baseline="0" dirty="0" smtClean="0">
                          <a:solidFill>
                            <a:srgbClr val="FFFFFF"/>
                          </a:solidFill>
                        </a:rPr>
                        <a:t> </a:t>
                      </a:r>
                      <a:r>
                        <a:rPr lang="en-US" sz="1800" baseline="0" dirty="0" err="1" smtClean="0">
                          <a:solidFill>
                            <a:srgbClr val="FFFFFF"/>
                          </a:solidFill>
                        </a:rPr>
                        <a:t>mos</a:t>
                      </a:r>
                      <a:endParaRPr lang="en-US" sz="1800" dirty="0">
                        <a:solidFill>
                          <a:srgbClr val="FFFFFF"/>
                        </a:solidFill>
                      </a:endParaRPr>
                    </a:p>
                  </a:txBody>
                  <a:tcPr marT="45734" marB="45734" anchor="ctr">
                    <a:solidFill>
                      <a:srgbClr val="005796"/>
                    </a:solidFill>
                  </a:tcPr>
                </a:tc>
                <a:tc>
                  <a:txBody>
                    <a:bodyPr/>
                    <a:lstStyle/>
                    <a:p>
                      <a:pPr algn="ctr"/>
                      <a:r>
                        <a:rPr lang="en-US" sz="1800" dirty="0" smtClean="0">
                          <a:solidFill>
                            <a:srgbClr val="FFFFFF"/>
                          </a:solidFill>
                        </a:rPr>
                        <a:t>9.5 </a:t>
                      </a:r>
                      <a:r>
                        <a:rPr lang="en-US" sz="1800" dirty="0" err="1" smtClean="0">
                          <a:solidFill>
                            <a:srgbClr val="FFFFFF"/>
                          </a:solidFill>
                        </a:rPr>
                        <a:t>mos</a:t>
                      </a:r>
                      <a:endParaRPr lang="en-US" sz="1800" dirty="0">
                        <a:solidFill>
                          <a:srgbClr val="FFFFFF"/>
                        </a:solidFill>
                      </a:endParaRPr>
                    </a:p>
                  </a:txBody>
                  <a:tcPr marT="45734" marB="45734" anchor="ctr">
                    <a:solidFill>
                      <a:srgbClr val="005796"/>
                    </a:solidFill>
                  </a:tcPr>
                </a:tc>
              </a:tr>
            </a:tbl>
          </a:graphicData>
        </a:graphic>
      </p:graphicFrame>
      <p:sp>
        <p:nvSpPr>
          <p:cNvPr id="93216" name="Title 6"/>
          <p:cNvSpPr>
            <a:spLocks noGrp="1"/>
          </p:cNvSpPr>
          <p:nvPr>
            <p:ph type="title"/>
          </p:nvPr>
        </p:nvSpPr>
        <p:spPr/>
        <p:txBody>
          <a:bodyPr/>
          <a:lstStyle/>
          <a:p>
            <a:r>
              <a:rPr lang="en-US">
                <a:solidFill>
                  <a:srgbClr val="BBFAF9"/>
                </a:solidFill>
                <a:ea typeface="ＭＳ Ｐゴシック" charset="0"/>
                <a:cs typeface="ＭＳ Ｐゴシック" charset="0"/>
              </a:rPr>
              <a:t>Clinical Efficacy of Vismodegib in BCC</a:t>
            </a:r>
          </a:p>
        </p:txBody>
      </p:sp>
    </p:spTree>
  </p:cSld>
  <p:clrMapOvr>
    <a:masterClrMapping/>
  </p:clrMapOvr>
  <p:transition spd="slow"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69225" cy="838200"/>
          </a:xfrm>
        </p:spPr>
        <p:txBody>
          <a:bodyPr/>
          <a:lstStyle/>
          <a:p>
            <a:r>
              <a:rPr lang="en-US" dirty="0">
                <a:solidFill>
                  <a:srgbClr val="BBFAF9"/>
                </a:solidFill>
                <a:ea typeface="ＭＳ Ｐゴシック" charset="0"/>
                <a:cs typeface="ＭＳ Ｐゴシック" charset="0"/>
              </a:rPr>
              <a:t>Clinical Efficacy of </a:t>
            </a:r>
            <a:r>
              <a:rPr lang="en-US" dirty="0" err="1">
                <a:solidFill>
                  <a:srgbClr val="BBFAF9"/>
                </a:solidFill>
                <a:ea typeface="ＭＳ Ｐゴシック" charset="0"/>
                <a:cs typeface="ＭＳ Ｐゴシック" charset="0"/>
              </a:rPr>
              <a:t>Vismodegib</a:t>
            </a:r>
            <a:r>
              <a:rPr lang="en-US" dirty="0">
                <a:solidFill>
                  <a:srgbClr val="BBFAF9"/>
                </a:solidFill>
                <a:ea typeface="ＭＳ Ｐゴシック" charset="0"/>
                <a:cs typeface="ＭＳ Ｐゴシック" charset="0"/>
              </a:rPr>
              <a:t> in BCC</a:t>
            </a:r>
            <a:endParaRPr lang="en-US" dirty="0"/>
          </a:p>
        </p:txBody>
      </p:sp>
      <p:sp>
        <p:nvSpPr>
          <p:cNvPr id="5" name="TextBox 2"/>
          <p:cNvSpPr txBox="1">
            <a:spLocks noChangeArrowheads="1"/>
          </p:cNvSpPr>
          <p:nvPr/>
        </p:nvSpPr>
        <p:spPr bwMode="auto">
          <a:xfrm>
            <a:off x="0" y="6027003"/>
            <a:ext cx="9144000"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nchor="b">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600" dirty="0" smtClean="0">
                <a:solidFill>
                  <a:srgbClr val="FFFFFF"/>
                </a:solidFill>
                <a:latin typeface="Arial"/>
                <a:cs typeface="Arial"/>
              </a:rPr>
              <a:t>From </a:t>
            </a:r>
            <a:r>
              <a:rPr lang="en-US" sz="1600" i="1" dirty="0" smtClean="0">
                <a:solidFill>
                  <a:srgbClr val="FFFFFF"/>
                </a:solidFill>
                <a:latin typeface="Arial"/>
                <a:cs typeface="Arial"/>
              </a:rPr>
              <a:t>The New England Journal of Medicine</a:t>
            </a:r>
            <a:r>
              <a:rPr lang="en-US" sz="1600" dirty="0" smtClean="0">
                <a:solidFill>
                  <a:srgbClr val="FFFFFF"/>
                </a:solidFill>
                <a:latin typeface="Arial"/>
                <a:cs typeface="Arial"/>
              </a:rPr>
              <a:t>, </a:t>
            </a:r>
            <a:r>
              <a:rPr lang="en-US" sz="1600" dirty="0" err="1" smtClean="0">
                <a:solidFill>
                  <a:srgbClr val="FFFFFF"/>
                </a:solidFill>
                <a:latin typeface="Arial"/>
                <a:cs typeface="Arial"/>
              </a:rPr>
              <a:t>Sekulic</a:t>
            </a:r>
            <a:r>
              <a:rPr lang="en-US" sz="1600" dirty="0" smtClean="0">
                <a:solidFill>
                  <a:srgbClr val="FFFFFF"/>
                </a:solidFill>
                <a:latin typeface="Arial"/>
                <a:cs typeface="Arial"/>
              </a:rPr>
              <a:t> A et al, Efficacy and Safety of </a:t>
            </a:r>
            <a:r>
              <a:rPr lang="en-US" sz="1600" dirty="0" err="1" smtClean="0">
                <a:solidFill>
                  <a:srgbClr val="FFFFFF"/>
                </a:solidFill>
                <a:latin typeface="Arial"/>
                <a:cs typeface="Arial"/>
              </a:rPr>
              <a:t>Vismodegib</a:t>
            </a:r>
            <a:r>
              <a:rPr lang="en-US" sz="1600" dirty="0" smtClean="0">
                <a:solidFill>
                  <a:srgbClr val="FFFFFF"/>
                </a:solidFill>
                <a:latin typeface="Arial"/>
                <a:cs typeface="Arial"/>
              </a:rPr>
              <a:t> in Advanced Basal-Cell Carcinoma, Volume 366, Pages 2171-</a:t>
            </a:r>
            <a:r>
              <a:rPr lang="en-US" sz="1600" dirty="0" smtClean="0">
                <a:solidFill>
                  <a:srgbClr val="FFFFFF"/>
                </a:solidFill>
                <a:latin typeface="Arial"/>
                <a:cs typeface="Arial"/>
              </a:rPr>
              <a:t>9. </a:t>
            </a:r>
            <a:r>
              <a:rPr lang="en-US" sz="1600" dirty="0" smtClean="0">
                <a:solidFill>
                  <a:srgbClr val="FFFFFF"/>
                </a:solidFill>
                <a:latin typeface="Arial"/>
                <a:cs typeface="Arial"/>
              </a:rPr>
              <a:t>Copyright © 2013 Massachusetts Medical Society. Reprinted with permission from Massachusetts Medical Society.</a:t>
            </a:r>
            <a:endParaRPr lang="en-US" sz="1600" dirty="0" smtClean="0">
              <a:solidFill>
                <a:srgbClr val="FFFFFF"/>
              </a:solidFill>
              <a:latin typeface="Arial"/>
              <a:cs typeface="Arial"/>
            </a:endParaRPr>
          </a:p>
        </p:txBody>
      </p:sp>
      <p:sp>
        <p:nvSpPr>
          <p:cNvPr id="7" name="TextBox 6"/>
          <p:cNvSpPr txBox="1"/>
          <p:nvPr/>
        </p:nvSpPr>
        <p:spPr>
          <a:xfrm>
            <a:off x="3124200" y="762000"/>
            <a:ext cx="2590800" cy="430887"/>
          </a:xfrm>
          <a:prstGeom prst="rect">
            <a:avLst/>
          </a:prstGeom>
          <a:noFill/>
        </p:spPr>
        <p:txBody>
          <a:bodyPr wrap="square">
            <a:spAutoFit/>
          </a:bodyPr>
          <a:lstStyle/>
          <a:p>
            <a:pPr algn="ctr">
              <a:defRPr/>
            </a:pPr>
            <a:r>
              <a:rPr lang="en-US" sz="2200" b="1" dirty="0">
                <a:solidFill>
                  <a:srgbClr val="FFFFFF"/>
                </a:solidFill>
                <a:latin typeface="+mn-lt"/>
              </a:rPr>
              <a:t>Metastatic BCC</a:t>
            </a:r>
          </a:p>
        </p:txBody>
      </p:sp>
      <p:pic>
        <p:nvPicPr>
          <p:cNvPr id="8" name="Picture 7" descr="SekulicGraph1.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50694" b="1341"/>
          <a:stretch/>
        </p:blipFill>
        <p:spPr>
          <a:xfrm>
            <a:off x="490122" y="1143000"/>
            <a:ext cx="8272878" cy="4800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7249978"/>
      </p:ext>
    </p:extLst>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69225" cy="841248"/>
          </a:xfrm>
        </p:spPr>
        <p:txBody>
          <a:bodyPr/>
          <a:lstStyle/>
          <a:p>
            <a:r>
              <a:rPr lang="en-US" dirty="0">
                <a:solidFill>
                  <a:srgbClr val="BBFAF9"/>
                </a:solidFill>
                <a:ea typeface="ＭＳ Ｐゴシック" charset="0"/>
                <a:cs typeface="ＭＳ Ｐゴシック" charset="0"/>
              </a:rPr>
              <a:t>Clinical Efficacy of </a:t>
            </a:r>
            <a:r>
              <a:rPr lang="en-US" dirty="0" err="1">
                <a:solidFill>
                  <a:srgbClr val="BBFAF9"/>
                </a:solidFill>
                <a:ea typeface="ＭＳ Ｐゴシック" charset="0"/>
                <a:cs typeface="ＭＳ Ｐゴシック" charset="0"/>
              </a:rPr>
              <a:t>Vismodegib</a:t>
            </a:r>
            <a:r>
              <a:rPr lang="en-US" dirty="0">
                <a:solidFill>
                  <a:srgbClr val="BBFAF9"/>
                </a:solidFill>
                <a:ea typeface="ＭＳ Ｐゴシック" charset="0"/>
                <a:cs typeface="ＭＳ Ｐゴシック" charset="0"/>
              </a:rPr>
              <a:t> in BCC</a:t>
            </a:r>
            <a:endParaRPr lang="en-US" dirty="0"/>
          </a:p>
        </p:txBody>
      </p:sp>
      <p:sp>
        <p:nvSpPr>
          <p:cNvPr id="7" name="TextBox 2"/>
          <p:cNvSpPr txBox="1">
            <a:spLocks noChangeArrowheads="1"/>
          </p:cNvSpPr>
          <p:nvPr/>
        </p:nvSpPr>
        <p:spPr bwMode="auto">
          <a:xfrm>
            <a:off x="0" y="6027003"/>
            <a:ext cx="9144000"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nchor="b">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600" dirty="0" smtClean="0">
                <a:solidFill>
                  <a:srgbClr val="FFFFFF"/>
                </a:solidFill>
                <a:latin typeface="Arial"/>
                <a:cs typeface="Arial"/>
              </a:rPr>
              <a:t>From </a:t>
            </a:r>
            <a:r>
              <a:rPr lang="en-US" sz="1600" i="1" dirty="0" smtClean="0">
                <a:solidFill>
                  <a:srgbClr val="FFFFFF"/>
                </a:solidFill>
                <a:latin typeface="Arial"/>
                <a:cs typeface="Arial"/>
              </a:rPr>
              <a:t>The New England Journal of Medicine</a:t>
            </a:r>
            <a:r>
              <a:rPr lang="en-US" sz="1600" dirty="0" smtClean="0">
                <a:solidFill>
                  <a:srgbClr val="FFFFFF"/>
                </a:solidFill>
                <a:latin typeface="Arial"/>
                <a:cs typeface="Arial"/>
              </a:rPr>
              <a:t>, </a:t>
            </a:r>
            <a:r>
              <a:rPr lang="en-US" sz="1600" dirty="0" err="1" smtClean="0">
                <a:solidFill>
                  <a:srgbClr val="FFFFFF"/>
                </a:solidFill>
                <a:latin typeface="Arial"/>
                <a:cs typeface="Arial"/>
              </a:rPr>
              <a:t>Sekulic</a:t>
            </a:r>
            <a:r>
              <a:rPr lang="en-US" sz="1600" dirty="0" smtClean="0">
                <a:solidFill>
                  <a:srgbClr val="FFFFFF"/>
                </a:solidFill>
                <a:latin typeface="Arial"/>
                <a:cs typeface="Arial"/>
              </a:rPr>
              <a:t> A et al, Efficacy and Safety of </a:t>
            </a:r>
            <a:r>
              <a:rPr lang="en-US" sz="1600" dirty="0" err="1" smtClean="0">
                <a:solidFill>
                  <a:srgbClr val="FFFFFF"/>
                </a:solidFill>
                <a:latin typeface="Arial"/>
                <a:cs typeface="Arial"/>
              </a:rPr>
              <a:t>Vismodegib</a:t>
            </a:r>
            <a:r>
              <a:rPr lang="en-US" sz="1600" dirty="0" smtClean="0">
                <a:solidFill>
                  <a:srgbClr val="FFFFFF"/>
                </a:solidFill>
                <a:latin typeface="Arial"/>
                <a:cs typeface="Arial"/>
              </a:rPr>
              <a:t> in Advanced Basal-Cell Carcinoma, Volume 366, Pages 2171-</a:t>
            </a:r>
            <a:r>
              <a:rPr lang="en-US" sz="1600" dirty="0" smtClean="0">
                <a:solidFill>
                  <a:srgbClr val="FFFFFF"/>
                </a:solidFill>
                <a:latin typeface="Arial"/>
                <a:cs typeface="Arial"/>
              </a:rPr>
              <a:t>9. </a:t>
            </a:r>
            <a:r>
              <a:rPr lang="en-US" sz="1600" dirty="0" smtClean="0">
                <a:solidFill>
                  <a:srgbClr val="FFFFFF"/>
                </a:solidFill>
                <a:latin typeface="Arial"/>
                <a:cs typeface="Arial"/>
              </a:rPr>
              <a:t>Copyright © 2013 Massachusetts Medical Society. Reprinted with permission from Massachusetts Medical Society.</a:t>
            </a:r>
            <a:endParaRPr lang="en-US" sz="1600" dirty="0" smtClean="0">
              <a:solidFill>
                <a:srgbClr val="FFFFFF"/>
              </a:solidFill>
              <a:latin typeface="Arial"/>
              <a:cs typeface="Arial"/>
            </a:endParaRPr>
          </a:p>
        </p:txBody>
      </p:sp>
      <p:sp>
        <p:nvSpPr>
          <p:cNvPr id="8" name="TextBox 7"/>
          <p:cNvSpPr txBox="1"/>
          <p:nvPr/>
        </p:nvSpPr>
        <p:spPr>
          <a:xfrm>
            <a:off x="2895600" y="758952"/>
            <a:ext cx="3429000" cy="430887"/>
          </a:xfrm>
          <a:prstGeom prst="rect">
            <a:avLst/>
          </a:prstGeom>
          <a:noFill/>
        </p:spPr>
        <p:txBody>
          <a:bodyPr wrap="square">
            <a:spAutoFit/>
          </a:bodyPr>
          <a:lstStyle/>
          <a:p>
            <a:pPr algn="ctr">
              <a:defRPr/>
            </a:pPr>
            <a:r>
              <a:rPr lang="en-US" sz="2200" b="1" dirty="0">
                <a:solidFill>
                  <a:srgbClr val="FFFFFF"/>
                </a:solidFill>
                <a:latin typeface="Arial"/>
                <a:cs typeface="Arial"/>
              </a:rPr>
              <a:t>Locally Advanced BCC</a:t>
            </a:r>
          </a:p>
        </p:txBody>
      </p:sp>
      <p:pic>
        <p:nvPicPr>
          <p:cNvPr id="9" name="Picture 8" descr="SekulicGraph1.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8928" r="58" b="1341"/>
          <a:stretch/>
        </p:blipFill>
        <p:spPr>
          <a:xfrm>
            <a:off x="355600" y="1219200"/>
            <a:ext cx="8559800" cy="4800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5038151"/>
      </p:ext>
    </p:extLst>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Rectangle 52"/>
          <p:cNvSpPr>
            <a:spLocks noChangeArrowheads="1"/>
          </p:cNvSpPr>
          <p:nvPr/>
        </p:nvSpPr>
        <p:spPr bwMode="auto">
          <a:xfrm>
            <a:off x="533400" y="1143000"/>
            <a:ext cx="8077200" cy="4038600"/>
          </a:xfrm>
          <a:prstGeom prst="rect">
            <a:avLst/>
          </a:prstGeom>
          <a:solidFill>
            <a:srgbClr val="9CCBED"/>
          </a:solidFill>
          <a:ln w="9525">
            <a:solidFill>
              <a:schemeClr val="tx1">
                <a:alpha val="50195"/>
              </a:schemeClr>
            </a:solidFill>
            <a:miter lim="800000"/>
            <a:headEnd/>
            <a:tailEnd/>
          </a:ln>
        </p:spPr>
        <p:txBody>
          <a:bodyPr wrap="none" anchor="ctr"/>
          <a:lstStyle/>
          <a:p>
            <a:pPr algn="ctr"/>
            <a:endParaRPr lang="en-US" baseline="-25000"/>
          </a:p>
        </p:txBody>
      </p:sp>
      <p:graphicFrame>
        <p:nvGraphicFramePr>
          <p:cNvPr id="4" name="Content Placeholder 3"/>
          <p:cNvGraphicFramePr>
            <a:graphicFrameLocks noGrp="1"/>
          </p:cNvGraphicFramePr>
          <p:nvPr>
            <p:ph idx="1"/>
          </p:nvPr>
        </p:nvGraphicFramePr>
        <p:xfrm>
          <a:off x="685800" y="1295400"/>
          <a:ext cx="7772400" cy="3702553"/>
        </p:xfrm>
        <a:graphic>
          <a:graphicData uri="http://schemas.openxmlformats.org/drawingml/2006/table">
            <a:tbl>
              <a:tblPr firstRow="1" bandRow="1">
                <a:tableStyleId>{21E4AEA4-8DFA-4A89-87EB-49C32662AFE0}</a:tableStyleId>
              </a:tblPr>
              <a:tblGrid>
                <a:gridCol w="2590800"/>
                <a:gridCol w="2590800"/>
                <a:gridCol w="2590800"/>
              </a:tblGrid>
              <a:tr h="533289">
                <a:tc>
                  <a:txBody>
                    <a:bodyPr/>
                    <a:lstStyle/>
                    <a:p>
                      <a:r>
                        <a:rPr lang="en-US" sz="2000" dirty="0" smtClean="0"/>
                        <a:t>Event</a:t>
                      </a:r>
                      <a:endParaRPr lang="en-US" sz="2000" dirty="0"/>
                    </a:p>
                  </a:txBody>
                  <a:tcPr marT="45679" marB="45679" anchor="b">
                    <a:solidFill>
                      <a:srgbClr val="012A50"/>
                    </a:solidFill>
                  </a:tcPr>
                </a:tc>
                <a:tc>
                  <a:txBody>
                    <a:bodyPr/>
                    <a:lstStyle/>
                    <a:p>
                      <a:pPr algn="ctr"/>
                      <a:r>
                        <a:rPr lang="en-US" sz="2000" dirty="0" smtClean="0"/>
                        <a:t>Any Grade</a:t>
                      </a:r>
                      <a:endParaRPr lang="en-US" sz="2000" dirty="0"/>
                    </a:p>
                  </a:txBody>
                  <a:tcPr marT="45679" marB="45679" anchor="b">
                    <a:solidFill>
                      <a:srgbClr val="012A50"/>
                    </a:solidFill>
                  </a:tcPr>
                </a:tc>
                <a:tc>
                  <a:txBody>
                    <a:bodyPr/>
                    <a:lstStyle/>
                    <a:p>
                      <a:pPr algn="ctr"/>
                      <a:r>
                        <a:rPr lang="en-US" sz="2000" dirty="0" smtClean="0"/>
                        <a:t>Grade 3 or 4</a:t>
                      </a:r>
                      <a:endParaRPr lang="en-US" sz="2000" dirty="0"/>
                    </a:p>
                  </a:txBody>
                  <a:tcPr marT="45679" marB="45679" anchor="b">
                    <a:solidFill>
                      <a:srgbClr val="012A50"/>
                    </a:solidFill>
                  </a:tcPr>
                </a:tc>
              </a:tr>
              <a:tr h="396095">
                <a:tc>
                  <a:txBody>
                    <a:bodyPr/>
                    <a:lstStyle/>
                    <a:p>
                      <a:r>
                        <a:rPr lang="en-US" sz="2000" dirty="0" smtClean="0">
                          <a:solidFill>
                            <a:srgbClr val="FFFFFF"/>
                          </a:solidFill>
                        </a:rPr>
                        <a:t>Muscle spasms</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68%</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4%</a:t>
                      </a:r>
                      <a:endParaRPr lang="en-US" sz="2000" dirty="0">
                        <a:solidFill>
                          <a:srgbClr val="FFFFFF"/>
                        </a:solidFill>
                      </a:endParaRPr>
                    </a:p>
                  </a:txBody>
                  <a:tcPr marT="45679" marB="45679">
                    <a:solidFill>
                      <a:srgbClr val="005796"/>
                    </a:solidFill>
                  </a:tcPr>
                </a:tc>
              </a:tr>
              <a:tr h="396095">
                <a:tc>
                  <a:txBody>
                    <a:bodyPr/>
                    <a:lstStyle/>
                    <a:p>
                      <a:r>
                        <a:rPr lang="en-US" sz="2000" dirty="0" smtClean="0">
                          <a:solidFill>
                            <a:srgbClr val="FFFFFF"/>
                          </a:solidFill>
                        </a:rPr>
                        <a:t>Alopecia</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63%</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0%</a:t>
                      </a:r>
                      <a:endParaRPr lang="en-US" sz="2000" dirty="0">
                        <a:solidFill>
                          <a:srgbClr val="FFFFFF"/>
                        </a:solidFill>
                      </a:endParaRPr>
                    </a:p>
                  </a:txBody>
                  <a:tcPr marT="45679" marB="45679">
                    <a:solidFill>
                      <a:srgbClr val="005796"/>
                    </a:solidFill>
                  </a:tcPr>
                </a:tc>
              </a:tr>
              <a:tr h="396095">
                <a:tc>
                  <a:txBody>
                    <a:bodyPr/>
                    <a:lstStyle/>
                    <a:p>
                      <a:r>
                        <a:rPr lang="en-US" sz="2000" dirty="0" err="1" smtClean="0">
                          <a:solidFill>
                            <a:srgbClr val="FFFFFF"/>
                          </a:solidFill>
                        </a:rPr>
                        <a:t>Dysgeusia</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51%</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0%</a:t>
                      </a:r>
                      <a:endParaRPr lang="en-US" sz="2000" dirty="0">
                        <a:solidFill>
                          <a:srgbClr val="FFFFFF"/>
                        </a:solidFill>
                      </a:endParaRPr>
                    </a:p>
                  </a:txBody>
                  <a:tcPr marT="45679" marB="45679">
                    <a:solidFill>
                      <a:srgbClr val="005796"/>
                    </a:solidFill>
                  </a:tcPr>
                </a:tc>
              </a:tr>
              <a:tr h="396095">
                <a:tc>
                  <a:txBody>
                    <a:bodyPr/>
                    <a:lstStyle/>
                    <a:p>
                      <a:r>
                        <a:rPr lang="en-US" sz="2000" dirty="0" smtClean="0">
                          <a:solidFill>
                            <a:srgbClr val="FFFFFF"/>
                          </a:solidFill>
                        </a:rPr>
                        <a:t>Decrease in weight</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46%</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5%</a:t>
                      </a:r>
                      <a:endParaRPr lang="en-US" sz="2000" dirty="0">
                        <a:solidFill>
                          <a:srgbClr val="FFFFFF"/>
                        </a:solidFill>
                      </a:endParaRPr>
                    </a:p>
                  </a:txBody>
                  <a:tcPr marT="45679" marB="45679">
                    <a:solidFill>
                      <a:srgbClr val="005796"/>
                    </a:solidFill>
                  </a:tcPr>
                </a:tc>
              </a:tr>
              <a:tr h="396095">
                <a:tc>
                  <a:txBody>
                    <a:bodyPr/>
                    <a:lstStyle/>
                    <a:p>
                      <a:r>
                        <a:rPr lang="en-US" sz="2000" dirty="0" smtClean="0">
                          <a:solidFill>
                            <a:srgbClr val="FFFFFF"/>
                          </a:solidFill>
                        </a:rPr>
                        <a:t>Fatigue</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36%</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4%</a:t>
                      </a:r>
                      <a:endParaRPr lang="en-US" sz="2000" dirty="0">
                        <a:solidFill>
                          <a:srgbClr val="FFFFFF"/>
                        </a:solidFill>
                      </a:endParaRPr>
                    </a:p>
                  </a:txBody>
                  <a:tcPr marT="45679" marB="45679">
                    <a:solidFill>
                      <a:srgbClr val="005796"/>
                    </a:solidFill>
                  </a:tcPr>
                </a:tc>
              </a:tr>
              <a:tr h="396095">
                <a:tc>
                  <a:txBody>
                    <a:bodyPr/>
                    <a:lstStyle/>
                    <a:p>
                      <a:r>
                        <a:rPr lang="en-US" sz="2000" dirty="0" smtClean="0">
                          <a:solidFill>
                            <a:srgbClr val="FFFFFF"/>
                          </a:solidFill>
                        </a:rPr>
                        <a:t>Nausea</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29%</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1%</a:t>
                      </a:r>
                      <a:endParaRPr lang="en-US" sz="2000" dirty="0">
                        <a:solidFill>
                          <a:srgbClr val="FFFFFF"/>
                        </a:solidFill>
                      </a:endParaRPr>
                    </a:p>
                  </a:txBody>
                  <a:tcPr marT="45679" marB="45679">
                    <a:solidFill>
                      <a:srgbClr val="005796"/>
                    </a:solidFill>
                  </a:tcPr>
                </a:tc>
              </a:tr>
              <a:tr h="396095">
                <a:tc>
                  <a:txBody>
                    <a:bodyPr/>
                    <a:lstStyle/>
                    <a:p>
                      <a:r>
                        <a:rPr lang="en-US" sz="2000" dirty="0" smtClean="0">
                          <a:solidFill>
                            <a:srgbClr val="FFFFFF"/>
                          </a:solidFill>
                        </a:rPr>
                        <a:t>Decrease in appetite</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23%</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3%</a:t>
                      </a:r>
                      <a:endParaRPr lang="en-US" sz="2000" dirty="0">
                        <a:solidFill>
                          <a:srgbClr val="FFFFFF"/>
                        </a:solidFill>
                      </a:endParaRPr>
                    </a:p>
                  </a:txBody>
                  <a:tcPr marT="45679" marB="45679">
                    <a:solidFill>
                      <a:srgbClr val="005796"/>
                    </a:solidFill>
                  </a:tcPr>
                </a:tc>
              </a:tr>
              <a:tr h="396095">
                <a:tc>
                  <a:txBody>
                    <a:bodyPr/>
                    <a:lstStyle/>
                    <a:p>
                      <a:r>
                        <a:rPr lang="en-US" sz="2000" dirty="0" smtClean="0">
                          <a:solidFill>
                            <a:srgbClr val="FFFFFF"/>
                          </a:solidFill>
                        </a:rPr>
                        <a:t>Diarrhea</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22%</a:t>
                      </a:r>
                      <a:endParaRPr lang="en-US" sz="2000" dirty="0">
                        <a:solidFill>
                          <a:srgbClr val="FFFFFF"/>
                        </a:solidFill>
                      </a:endParaRPr>
                    </a:p>
                  </a:txBody>
                  <a:tcPr marT="45679" marB="45679">
                    <a:solidFill>
                      <a:srgbClr val="005796"/>
                    </a:solidFill>
                  </a:tcPr>
                </a:tc>
                <a:tc>
                  <a:txBody>
                    <a:bodyPr/>
                    <a:lstStyle/>
                    <a:p>
                      <a:pPr algn="ctr"/>
                      <a:r>
                        <a:rPr lang="en-US" sz="2000" dirty="0" smtClean="0">
                          <a:solidFill>
                            <a:srgbClr val="FFFFFF"/>
                          </a:solidFill>
                        </a:rPr>
                        <a:t>1%</a:t>
                      </a:r>
                      <a:endParaRPr lang="en-US" sz="2000" dirty="0">
                        <a:solidFill>
                          <a:srgbClr val="FFFFFF"/>
                        </a:solidFill>
                      </a:endParaRPr>
                    </a:p>
                  </a:txBody>
                  <a:tcPr marT="45679" marB="45679">
                    <a:solidFill>
                      <a:srgbClr val="005796"/>
                    </a:solidFill>
                  </a:tcPr>
                </a:tc>
              </a:tr>
            </a:tbl>
          </a:graphicData>
        </a:graphic>
      </p:graphicFrame>
      <p:sp>
        <p:nvSpPr>
          <p:cNvPr id="5" name="TextBox 4"/>
          <p:cNvSpPr txBox="1"/>
          <p:nvPr/>
        </p:nvSpPr>
        <p:spPr>
          <a:xfrm>
            <a:off x="685800" y="5230813"/>
            <a:ext cx="7370763" cy="1169987"/>
          </a:xfrm>
          <a:prstGeom prst="rect">
            <a:avLst/>
          </a:prstGeom>
          <a:noFill/>
        </p:spPr>
        <p:txBody>
          <a:bodyPr>
            <a:spAutoFit/>
          </a:bodyPr>
          <a:lstStyle/>
          <a:p>
            <a:pPr marL="285750" indent="-285750">
              <a:spcAft>
                <a:spcPts val="600"/>
              </a:spcAft>
              <a:buFont typeface="Arial"/>
              <a:buChar char="•"/>
              <a:defRPr/>
            </a:pPr>
            <a:r>
              <a:rPr lang="en-US" sz="2000" dirty="0">
                <a:solidFill>
                  <a:schemeClr val="bg1"/>
                </a:solidFill>
                <a:latin typeface="+mn-lt"/>
              </a:rPr>
              <a:t>12% of patients had an AE leading to drug discontinuation</a:t>
            </a:r>
          </a:p>
          <a:p>
            <a:pPr marL="285750" indent="-285750">
              <a:spcAft>
                <a:spcPts val="600"/>
              </a:spcAft>
              <a:buFont typeface="Arial"/>
              <a:buChar char="•"/>
              <a:defRPr/>
            </a:pPr>
            <a:r>
              <a:rPr lang="en-US" sz="2000" dirty="0">
                <a:solidFill>
                  <a:schemeClr val="bg1"/>
                </a:solidFill>
                <a:latin typeface="+mn-lt"/>
              </a:rPr>
              <a:t>25% of patients experienced serious AEs</a:t>
            </a:r>
          </a:p>
          <a:p>
            <a:pPr marL="285750" indent="-285750">
              <a:spcAft>
                <a:spcPts val="600"/>
              </a:spcAft>
              <a:buFont typeface="Arial"/>
              <a:buChar char="•"/>
              <a:defRPr/>
            </a:pPr>
            <a:r>
              <a:rPr lang="en-US" sz="2000" dirty="0">
                <a:solidFill>
                  <a:schemeClr val="bg1"/>
                </a:solidFill>
                <a:latin typeface="+mn-lt"/>
              </a:rPr>
              <a:t>7 patients had fatal AEs</a:t>
            </a:r>
          </a:p>
        </p:txBody>
      </p:sp>
      <p:sp>
        <p:nvSpPr>
          <p:cNvPr id="6" name="TextBox 2"/>
          <p:cNvSpPr txBox="1">
            <a:spLocks noChangeArrowheads="1"/>
          </p:cNvSpPr>
          <p:nvPr/>
        </p:nvSpPr>
        <p:spPr bwMode="auto">
          <a:xfrm>
            <a:off x="76200" y="6511925"/>
            <a:ext cx="5638800"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1600" dirty="0" err="1" smtClean="0">
                <a:solidFill>
                  <a:schemeClr val="bg1"/>
                </a:solidFill>
                <a:latin typeface="+mn-lt"/>
              </a:rPr>
              <a:t>Sekulic</a:t>
            </a:r>
            <a:r>
              <a:rPr lang="fr-FR" sz="1600" dirty="0" smtClean="0">
                <a:solidFill>
                  <a:schemeClr val="bg1"/>
                </a:solidFill>
                <a:latin typeface="+mn-lt"/>
              </a:rPr>
              <a:t> A et al. </a:t>
            </a:r>
            <a:r>
              <a:rPr lang="en-US" sz="1600" i="1" dirty="0">
                <a:solidFill>
                  <a:srgbClr val="FFFFFF"/>
                </a:solidFill>
                <a:latin typeface="Arial"/>
                <a:cs typeface="Arial"/>
              </a:rPr>
              <a:t>New </a:t>
            </a:r>
            <a:r>
              <a:rPr lang="en-US" sz="1600" i="1" dirty="0" err="1">
                <a:solidFill>
                  <a:srgbClr val="FFFFFF"/>
                </a:solidFill>
                <a:latin typeface="Arial"/>
                <a:cs typeface="Arial"/>
              </a:rPr>
              <a:t>Engl</a:t>
            </a:r>
            <a:r>
              <a:rPr lang="en-US" sz="1600" i="1" dirty="0">
                <a:solidFill>
                  <a:srgbClr val="FFFFFF"/>
                </a:solidFill>
                <a:latin typeface="Arial"/>
                <a:cs typeface="Arial"/>
              </a:rPr>
              <a:t> J Med </a:t>
            </a:r>
            <a:r>
              <a:rPr lang="fr-FR" sz="1600" dirty="0" smtClean="0">
                <a:solidFill>
                  <a:schemeClr val="bg1"/>
                </a:solidFill>
                <a:latin typeface="+mn-lt"/>
              </a:rPr>
              <a:t>2012;366(23):2171-79.</a:t>
            </a:r>
            <a:endParaRPr lang="en-US" sz="1600" dirty="0" smtClean="0">
              <a:solidFill>
                <a:schemeClr val="bg1"/>
              </a:solidFill>
              <a:latin typeface="+mn-lt"/>
            </a:endParaRPr>
          </a:p>
        </p:txBody>
      </p:sp>
      <p:sp>
        <p:nvSpPr>
          <p:cNvPr id="94254" name="Title 1"/>
          <p:cNvSpPr>
            <a:spLocks noGrp="1"/>
          </p:cNvSpPr>
          <p:nvPr>
            <p:ph type="title"/>
          </p:nvPr>
        </p:nvSpPr>
        <p:spPr/>
        <p:txBody>
          <a:bodyPr/>
          <a:lstStyle/>
          <a:p>
            <a:r>
              <a:rPr lang="en-US">
                <a:solidFill>
                  <a:srgbClr val="BBFAF9"/>
                </a:solidFill>
                <a:ea typeface="ＭＳ Ｐゴシック" charset="0"/>
                <a:cs typeface="ＭＳ Ｐゴシック" charset="0"/>
              </a:rPr>
              <a:t>Commonly Reported Adverse Events (N = 104)</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descr="BCE 1-29-13.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447800"/>
            <a:ext cx="4129088" cy="30956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 name="Picture 4" descr="1 mo.after vismodegib 3-11-13.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5400" y="1447800"/>
            <a:ext cx="3657600" cy="4826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Rectangle 5"/>
          <p:cNvSpPr/>
          <p:nvPr/>
        </p:nvSpPr>
        <p:spPr bwMode="auto">
          <a:xfrm>
            <a:off x="3429000" y="4114800"/>
            <a:ext cx="1447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US" sz="2000" dirty="0">
                <a:latin typeface="+mn-lt"/>
              </a:rPr>
              <a:t>1/29/2013</a:t>
            </a:r>
          </a:p>
        </p:txBody>
      </p:sp>
      <p:sp>
        <p:nvSpPr>
          <p:cNvPr id="88068" name="Rectangle 7"/>
          <p:cNvSpPr>
            <a:spLocks noChangeArrowheads="1"/>
          </p:cNvSpPr>
          <p:nvPr/>
        </p:nvSpPr>
        <p:spPr bwMode="auto">
          <a:xfrm>
            <a:off x="5105400" y="1447800"/>
            <a:ext cx="3657600" cy="1600200"/>
          </a:xfrm>
          <a:prstGeom prst="rect">
            <a:avLst/>
          </a:prstGeom>
          <a:solidFill>
            <a:srgbClr val="000000"/>
          </a:solidFill>
          <a:ln w="9525">
            <a:solidFill>
              <a:schemeClr val="tx1"/>
            </a:solidFill>
            <a:round/>
            <a:headEnd/>
            <a:tailEnd/>
          </a:ln>
        </p:spPr>
        <p:txBody>
          <a:bodyPr/>
          <a:lstStyle/>
          <a:p>
            <a:endParaRPr lang="en-US"/>
          </a:p>
        </p:txBody>
      </p:sp>
      <p:sp>
        <p:nvSpPr>
          <p:cNvPr id="9" name="Rectangle 8"/>
          <p:cNvSpPr/>
          <p:nvPr/>
        </p:nvSpPr>
        <p:spPr bwMode="auto">
          <a:xfrm>
            <a:off x="5105400" y="4572000"/>
            <a:ext cx="3657600" cy="17526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p>
            <a:pP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r>
              <a:rPr lang="en-US" sz="2000" dirty="0">
                <a:latin typeface="+mn-lt"/>
              </a:rPr>
              <a:t>		     </a:t>
            </a:r>
            <a:r>
              <a:rPr lang="en-US" sz="2000" dirty="0">
                <a:solidFill>
                  <a:schemeClr val="bg1"/>
                </a:solidFill>
                <a:latin typeface="+mn-lt"/>
              </a:rPr>
              <a:t>3/11/2013</a:t>
            </a:r>
          </a:p>
        </p:txBody>
      </p:sp>
      <p:sp>
        <p:nvSpPr>
          <p:cNvPr id="68615" name="Rectangle 9"/>
          <p:cNvSpPr>
            <a:spLocks noChangeArrowheads="1"/>
          </p:cNvSpPr>
          <p:nvPr/>
        </p:nvSpPr>
        <p:spPr bwMode="auto">
          <a:xfrm>
            <a:off x="381000" y="1447800"/>
            <a:ext cx="4114800" cy="609600"/>
          </a:xfrm>
          <a:prstGeom prst="rect">
            <a:avLst/>
          </a:prstGeom>
          <a:solidFill>
            <a:schemeClr val="tx1"/>
          </a:solidFill>
          <a:ln w="9525">
            <a:solidFill>
              <a:schemeClr val="tx1"/>
            </a:solidFill>
            <a:round/>
            <a:headEnd/>
            <a:tailEnd/>
          </a:ln>
        </p:spPr>
        <p:txBody>
          <a:bodyPr/>
          <a:lstStyle/>
          <a:p>
            <a:pPr>
              <a:defRPr/>
            </a:pPr>
            <a:endParaRPr lang="en-US">
              <a:ln>
                <a:solidFill>
                  <a:srgbClr val="000000"/>
                </a:solidFill>
              </a:ln>
              <a:solidFill>
                <a:srgbClr val="000000"/>
              </a:solidFill>
            </a:endParaRPr>
          </a:p>
        </p:txBody>
      </p:sp>
      <p:sp>
        <p:nvSpPr>
          <p:cNvPr id="11" name="TextBox 10"/>
          <p:cNvSpPr txBox="1"/>
          <p:nvPr/>
        </p:nvSpPr>
        <p:spPr>
          <a:xfrm>
            <a:off x="381000" y="4953000"/>
            <a:ext cx="4648200" cy="1477963"/>
          </a:xfrm>
          <a:prstGeom prst="rect">
            <a:avLst/>
          </a:prstGeom>
          <a:noFill/>
        </p:spPr>
        <p:txBody>
          <a:bodyPr>
            <a:spAutoFit/>
          </a:bodyPr>
          <a:lstStyle/>
          <a:p>
            <a:pPr marL="285750" indent="-285750">
              <a:buFont typeface="Arial"/>
              <a:buChar char="•"/>
              <a:defRPr/>
            </a:pPr>
            <a:r>
              <a:rPr lang="en-US" sz="1800" dirty="0">
                <a:solidFill>
                  <a:schemeClr val="bg1"/>
                </a:solidFill>
                <a:latin typeface="+mn-lt"/>
              </a:rPr>
              <a:t>Surgeon intended to remove his nose</a:t>
            </a:r>
          </a:p>
          <a:p>
            <a:pPr marL="285750" indent="-285750">
              <a:buFont typeface="Arial"/>
              <a:buChar char="•"/>
              <a:defRPr/>
            </a:pPr>
            <a:r>
              <a:rPr lang="en-US" sz="1800" dirty="0">
                <a:solidFill>
                  <a:schemeClr val="bg1"/>
                </a:solidFill>
                <a:latin typeface="+mn-lt"/>
              </a:rPr>
              <a:t>Tumor disappeared after 2 weeks of </a:t>
            </a:r>
            <a:r>
              <a:rPr lang="en-US" sz="1800" dirty="0" err="1">
                <a:solidFill>
                  <a:schemeClr val="bg1"/>
                </a:solidFill>
                <a:latin typeface="+mn-lt"/>
              </a:rPr>
              <a:t>vismodegib</a:t>
            </a:r>
            <a:endParaRPr lang="en-US" sz="1800" dirty="0">
              <a:solidFill>
                <a:schemeClr val="bg1"/>
              </a:solidFill>
              <a:latin typeface="+mn-lt"/>
            </a:endParaRPr>
          </a:p>
          <a:p>
            <a:pPr marL="285750" indent="-285750">
              <a:buFont typeface="Arial"/>
              <a:buChar char="•"/>
              <a:defRPr/>
            </a:pPr>
            <a:r>
              <a:rPr lang="en-US" sz="1800" dirty="0">
                <a:solidFill>
                  <a:schemeClr val="bg1"/>
                </a:solidFill>
                <a:latin typeface="+mn-lt"/>
              </a:rPr>
              <a:t>Surgeon will perform smaller, nose-preserving excision</a:t>
            </a:r>
          </a:p>
        </p:txBody>
      </p:sp>
      <p:sp>
        <p:nvSpPr>
          <p:cNvPr id="88072" name="Title 2"/>
          <p:cNvSpPr>
            <a:spLocks noGrp="1"/>
          </p:cNvSpPr>
          <p:nvPr>
            <p:ph type="title"/>
          </p:nvPr>
        </p:nvSpPr>
        <p:spPr>
          <a:xfrm>
            <a:off x="685800" y="0"/>
            <a:ext cx="8458200" cy="1143000"/>
          </a:xfrm>
        </p:spPr>
        <p:txBody>
          <a:bodyPr/>
          <a:lstStyle/>
          <a:p>
            <a:r>
              <a:rPr lang="en-US" dirty="0">
                <a:solidFill>
                  <a:srgbClr val="BBFAF9"/>
                </a:solidFill>
                <a:ea typeface="ＭＳ Ｐゴシック" charset="0"/>
                <a:cs typeface="ＭＳ Ｐゴシック" charset="0"/>
              </a:rPr>
              <a:t>70</a:t>
            </a:r>
            <a:r>
              <a:rPr lang="en-US" dirty="0" smtClean="0">
                <a:solidFill>
                  <a:srgbClr val="BBFAF9"/>
                </a:solidFill>
                <a:ea typeface="ＭＳ Ｐゴシック" charset="0"/>
                <a:cs typeface="ＭＳ Ｐゴシック" charset="0"/>
              </a:rPr>
              <a:t>-</a:t>
            </a:r>
            <a:r>
              <a:rPr lang="en-US" dirty="0">
                <a:solidFill>
                  <a:srgbClr val="BBFAF9"/>
                </a:solidFill>
                <a:ea typeface="ＭＳ Ｐゴシック" charset="0"/>
                <a:cs typeface="ＭＳ Ｐゴシック" charset="0"/>
              </a:rPr>
              <a:t>Y</a:t>
            </a:r>
            <a:r>
              <a:rPr lang="en-US" dirty="0" smtClean="0">
                <a:solidFill>
                  <a:srgbClr val="BBFAF9"/>
                </a:solidFill>
                <a:ea typeface="ＭＳ Ｐゴシック" charset="0"/>
                <a:cs typeface="ＭＳ Ｐゴシック" charset="0"/>
              </a:rPr>
              <a:t>ear-Old Man </a:t>
            </a:r>
            <a:r>
              <a:rPr lang="en-US" dirty="0">
                <a:solidFill>
                  <a:srgbClr val="BBFAF9"/>
                </a:solidFill>
                <a:ea typeface="ＭＳ Ｐゴシック" charset="0"/>
                <a:cs typeface="ＭＳ Ｐゴシック" charset="0"/>
              </a:rPr>
              <a:t>with BCC</a:t>
            </a:r>
            <a:br>
              <a:rPr lang="en-US" dirty="0">
                <a:solidFill>
                  <a:srgbClr val="BBFAF9"/>
                </a:solidFill>
                <a:ea typeface="ＭＳ Ｐゴシック" charset="0"/>
                <a:cs typeface="ＭＳ Ｐゴシック" charset="0"/>
              </a:rPr>
            </a:br>
            <a:r>
              <a:rPr lang="en-US" sz="2000" dirty="0">
                <a:solidFill>
                  <a:srgbClr val="BBFAF9"/>
                </a:solidFill>
                <a:ea typeface="ＭＳ Ｐゴシック" charset="0"/>
                <a:cs typeface="ＭＳ Ｐゴシック" charset="0"/>
              </a:rPr>
              <a:t>(</a:t>
            </a:r>
            <a:r>
              <a:rPr lang="en-US" sz="2200" dirty="0">
                <a:solidFill>
                  <a:srgbClr val="BBFAF9"/>
                </a:solidFill>
                <a:ea typeface="ＭＳ Ｐゴシック" charset="0"/>
                <a:cs typeface="ＭＳ Ｐゴシック" charset="0"/>
              </a:rPr>
              <a:t>from the practice of Allan Freedman, </a:t>
            </a:r>
            <a:r>
              <a:rPr lang="en-US" sz="2200" dirty="0" smtClean="0">
                <a:solidFill>
                  <a:srgbClr val="BBFAF9"/>
                </a:solidFill>
                <a:ea typeface="ＭＳ Ｐゴシック" charset="0"/>
                <a:cs typeface="ＭＳ Ｐゴシック" charset="0"/>
              </a:rPr>
              <a:t>MD, Snellville, Georgia)</a:t>
            </a:r>
            <a:endParaRPr lang="en-US" sz="2200" dirty="0">
              <a:solidFill>
                <a:srgbClr val="BBFAF9"/>
              </a:solidFill>
              <a:ea typeface="ＭＳ Ｐゴシック" charset="0"/>
              <a:cs typeface="ＭＳ Ｐゴシック"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8068914"/>
      </p:ext>
    </p:extLst>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1143000"/>
          </a:xfrm>
        </p:spPr>
        <p:txBody>
          <a:bodyPr/>
          <a:lstStyle/>
          <a:p>
            <a:r>
              <a:rPr lang="en-US" sz="3200" dirty="0" err="1"/>
              <a:t>Vismodegib</a:t>
            </a:r>
            <a:r>
              <a:rPr lang="en-US" sz="3200" dirty="0"/>
              <a:t> as an Adjuvant to Surgery for Basal Cell Carcinomas</a:t>
            </a:r>
          </a:p>
        </p:txBody>
      </p:sp>
      <p:sp>
        <p:nvSpPr>
          <p:cNvPr id="4" name="Title 1"/>
          <p:cNvSpPr txBox="1">
            <a:spLocks/>
          </p:cNvSpPr>
          <p:nvPr/>
        </p:nvSpPr>
        <p:spPr bwMode="auto">
          <a:xfrm>
            <a:off x="304800" y="1752600"/>
            <a:ext cx="8839200" cy="152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a:solidFill>
                  <a:srgbClr val="124780"/>
                </a:solidFill>
                <a:latin typeface="Arial Bold" charset="0"/>
              </a:defRPr>
            </a:lvl6pPr>
            <a:lvl7pPr marL="914400" algn="l" rtl="0" fontAlgn="base">
              <a:lnSpc>
                <a:spcPct val="90000"/>
              </a:lnSpc>
              <a:spcBef>
                <a:spcPct val="0"/>
              </a:spcBef>
              <a:spcAft>
                <a:spcPct val="0"/>
              </a:spcAft>
              <a:defRPr sz="2600">
                <a:solidFill>
                  <a:srgbClr val="124780"/>
                </a:solidFill>
                <a:latin typeface="Arial Bold" charset="0"/>
              </a:defRPr>
            </a:lvl7pPr>
            <a:lvl8pPr marL="1371600" algn="l" rtl="0" fontAlgn="base">
              <a:lnSpc>
                <a:spcPct val="90000"/>
              </a:lnSpc>
              <a:spcBef>
                <a:spcPct val="0"/>
              </a:spcBef>
              <a:spcAft>
                <a:spcPct val="0"/>
              </a:spcAft>
              <a:defRPr sz="2600">
                <a:solidFill>
                  <a:srgbClr val="124780"/>
                </a:solidFill>
                <a:latin typeface="Arial Bold" charset="0"/>
              </a:defRPr>
            </a:lvl8pPr>
            <a:lvl9pPr marL="1828800" algn="l" rtl="0" fontAlgn="base">
              <a:lnSpc>
                <a:spcPct val="90000"/>
              </a:lnSpc>
              <a:spcBef>
                <a:spcPct val="0"/>
              </a:spcBef>
              <a:spcAft>
                <a:spcPct val="0"/>
              </a:spcAft>
              <a:defRPr sz="2600">
                <a:solidFill>
                  <a:srgbClr val="124780"/>
                </a:solidFill>
                <a:latin typeface="Arial Bold" charset="0"/>
              </a:defRPr>
            </a:lvl9pPr>
          </a:lstStyle>
          <a:p>
            <a:r>
              <a:rPr lang="en-US" sz="2800" b="0" dirty="0" smtClean="0">
                <a:solidFill>
                  <a:srgbClr val="FFFFFF"/>
                </a:solidFill>
              </a:rPr>
              <a:t>Ally M et al.</a:t>
            </a:r>
            <a:endParaRPr lang="en-US" sz="2800" b="0" dirty="0">
              <a:solidFill>
                <a:srgbClr val="FFFFFF"/>
              </a:solidFill>
            </a:endParaRPr>
          </a:p>
          <a:p>
            <a:r>
              <a:rPr lang="en-US" sz="2800" b="0" dirty="0" smtClean="0">
                <a:solidFill>
                  <a:srgbClr val="FFFFFF"/>
                </a:solidFill>
              </a:rPr>
              <a:t>American Academy of </a:t>
            </a:r>
            <a:r>
              <a:rPr lang="en-US" sz="2800" b="0" dirty="0" err="1" smtClean="0">
                <a:solidFill>
                  <a:srgbClr val="FFFFFF"/>
                </a:solidFill>
              </a:rPr>
              <a:t>Dermatology;Abstract</a:t>
            </a:r>
            <a:r>
              <a:rPr lang="en-US" sz="2800" b="0" dirty="0" smtClean="0">
                <a:solidFill>
                  <a:srgbClr val="FFFFFF"/>
                </a:solidFill>
              </a:rPr>
              <a:t> S018</a:t>
            </a:r>
          </a:p>
          <a:p>
            <a:r>
              <a:rPr lang="en-US" sz="2800" b="0" dirty="0" smtClean="0">
                <a:solidFill>
                  <a:srgbClr val="FFFFFF"/>
                </a:solidFill>
              </a:rPr>
              <a:t>March 1-5, 2013, Miami Beach, Florida</a:t>
            </a:r>
            <a:endParaRPr lang="en-US" sz="2800" b="0" dirty="0">
              <a:solidFill>
                <a:srgbClr val="FFFFFF"/>
              </a:solidFill>
            </a:endParaRPr>
          </a:p>
        </p:txBody>
      </p:sp>
      <p:sp>
        <p:nvSpPr>
          <p:cNvPr id="5" name="TextBox 4"/>
          <p:cNvSpPr txBox="1"/>
          <p:nvPr/>
        </p:nvSpPr>
        <p:spPr>
          <a:xfrm>
            <a:off x="533400" y="3962400"/>
            <a:ext cx="7930376" cy="1928733"/>
          </a:xfrm>
          <a:prstGeom prst="rect">
            <a:avLst/>
          </a:prstGeom>
          <a:noFill/>
        </p:spPr>
        <p:txBody>
          <a:bodyPr wrap="none" rtlCol="0">
            <a:spAutoFit/>
          </a:bodyPr>
          <a:lstStyle/>
          <a:p>
            <a:pPr>
              <a:lnSpc>
                <a:spcPct val="120000"/>
              </a:lnSpc>
            </a:pPr>
            <a:r>
              <a:rPr lang="en-US" sz="2000" dirty="0" smtClean="0">
                <a:solidFill>
                  <a:srgbClr val="BBFAF9"/>
                </a:solidFill>
                <a:latin typeface="+mn-lt"/>
              </a:rPr>
              <a:t>Single-arm study of neoadjuvant </a:t>
            </a:r>
            <a:r>
              <a:rPr lang="en-US" sz="2000" dirty="0" err="1" smtClean="0">
                <a:solidFill>
                  <a:srgbClr val="BBFAF9"/>
                </a:solidFill>
                <a:latin typeface="+mn-lt"/>
              </a:rPr>
              <a:t>vismodegib</a:t>
            </a:r>
            <a:r>
              <a:rPr lang="en-US" sz="2000" dirty="0" smtClean="0">
                <a:solidFill>
                  <a:srgbClr val="BBFAF9"/>
                </a:solidFill>
                <a:latin typeface="+mn-lt"/>
              </a:rPr>
              <a:t> prior to MMS (N = 5)</a:t>
            </a:r>
          </a:p>
          <a:p>
            <a:pPr marL="342900" indent="-342900">
              <a:lnSpc>
                <a:spcPct val="120000"/>
              </a:lnSpc>
              <a:buFont typeface="Arial"/>
              <a:buChar char="•"/>
            </a:pPr>
            <a:r>
              <a:rPr lang="en-US" sz="2000" dirty="0" smtClean="0">
                <a:solidFill>
                  <a:srgbClr val="FFC314"/>
                </a:solidFill>
                <a:latin typeface="+mn-lt"/>
              </a:rPr>
              <a:t>Reduction in surgical defect size: 38%</a:t>
            </a:r>
          </a:p>
          <a:p>
            <a:pPr marL="342900" indent="-342900">
              <a:lnSpc>
                <a:spcPct val="120000"/>
              </a:lnSpc>
              <a:buFont typeface="Arial"/>
              <a:buChar char="•"/>
            </a:pPr>
            <a:r>
              <a:rPr lang="en-US" sz="2000" dirty="0" smtClean="0">
                <a:solidFill>
                  <a:srgbClr val="FFC314"/>
                </a:solidFill>
                <a:latin typeface="+mn-lt"/>
              </a:rPr>
              <a:t>Reduction in tumor from baseline: 46%</a:t>
            </a:r>
          </a:p>
          <a:p>
            <a:pPr marL="342900" indent="-342900">
              <a:lnSpc>
                <a:spcPct val="120000"/>
              </a:lnSpc>
              <a:buFont typeface="Arial"/>
              <a:buChar char="•"/>
            </a:pPr>
            <a:r>
              <a:rPr lang="en-US" sz="2000" dirty="0" smtClean="0">
                <a:solidFill>
                  <a:srgbClr val="FFC314"/>
                </a:solidFill>
                <a:latin typeface="+mn-lt"/>
              </a:rPr>
              <a:t>No BCCs in 3 tumors, residual BCC in 1, equivocal diagnosis in 3</a:t>
            </a:r>
          </a:p>
          <a:p>
            <a:pPr marL="342900" indent="-342900">
              <a:lnSpc>
                <a:spcPct val="120000"/>
              </a:lnSpc>
              <a:buFont typeface="Arial"/>
              <a:buChar char="•"/>
            </a:pPr>
            <a:r>
              <a:rPr lang="en-US" sz="2000" dirty="0" smtClean="0">
                <a:solidFill>
                  <a:srgbClr val="FFC314"/>
                </a:solidFill>
                <a:latin typeface="+mn-lt"/>
              </a:rPr>
              <a:t>No recurrence after median of 3 months of follow-up</a:t>
            </a:r>
            <a:endParaRPr lang="en-US" sz="2000" dirty="0">
              <a:solidFill>
                <a:srgbClr val="FFC314"/>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11942"/>
      </p:ext>
    </p:extLst>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Rectangle 52"/>
          <p:cNvSpPr>
            <a:spLocks noChangeArrowheads="1"/>
          </p:cNvSpPr>
          <p:nvPr/>
        </p:nvSpPr>
        <p:spPr bwMode="auto">
          <a:xfrm>
            <a:off x="228600" y="1371600"/>
            <a:ext cx="8763000" cy="4267200"/>
          </a:xfrm>
          <a:prstGeom prst="rect">
            <a:avLst/>
          </a:prstGeom>
          <a:solidFill>
            <a:srgbClr val="9CCBED"/>
          </a:solidFill>
          <a:ln w="9525">
            <a:solidFill>
              <a:schemeClr val="tx1">
                <a:alpha val="50195"/>
              </a:schemeClr>
            </a:solidFill>
            <a:miter lim="800000"/>
            <a:headEnd/>
            <a:tailEnd/>
          </a:ln>
        </p:spPr>
        <p:txBody>
          <a:bodyPr wrap="none" anchor="ctr"/>
          <a:lstStyle/>
          <a:p>
            <a:pPr algn="ctr"/>
            <a:endParaRPr lang="en-US" baseline="-250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11393945"/>
              </p:ext>
            </p:extLst>
          </p:nvPr>
        </p:nvGraphicFramePr>
        <p:xfrm>
          <a:off x="381000" y="1524001"/>
          <a:ext cx="8458200" cy="3962370"/>
        </p:xfrm>
        <a:graphic>
          <a:graphicData uri="http://schemas.openxmlformats.org/drawingml/2006/table">
            <a:tbl>
              <a:tblPr firstRow="1" bandRow="1">
                <a:tableStyleId>{21E4AEA4-8DFA-4A89-87EB-49C32662AFE0}</a:tableStyleId>
              </a:tblPr>
              <a:tblGrid>
                <a:gridCol w="1752600"/>
                <a:gridCol w="914400"/>
                <a:gridCol w="609600"/>
                <a:gridCol w="5181600"/>
              </a:tblGrid>
              <a:tr h="660385">
                <a:tc>
                  <a:txBody>
                    <a:bodyPr/>
                    <a:lstStyle/>
                    <a:p>
                      <a:r>
                        <a:rPr lang="en-US" sz="1800" dirty="0" smtClean="0"/>
                        <a:t>Trial identifier</a:t>
                      </a:r>
                      <a:endParaRPr lang="en-US" sz="1800" dirty="0"/>
                    </a:p>
                  </a:txBody>
                  <a:tcPr marT="45701" marB="45701" anchor="b">
                    <a:solidFill>
                      <a:srgbClr val="012A50"/>
                    </a:solidFill>
                  </a:tcPr>
                </a:tc>
                <a:tc>
                  <a:txBody>
                    <a:bodyPr/>
                    <a:lstStyle/>
                    <a:p>
                      <a:pPr algn="ctr"/>
                      <a:r>
                        <a:rPr lang="en-US" sz="1800" dirty="0" smtClean="0"/>
                        <a:t>Phase</a:t>
                      </a:r>
                      <a:endParaRPr lang="en-US" sz="1800" dirty="0"/>
                    </a:p>
                  </a:txBody>
                  <a:tcPr marT="45701" marB="45701" anchor="b">
                    <a:solidFill>
                      <a:srgbClr val="012A50"/>
                    </a:solidFill>
                  </a:tcPr>
                </a:tc>
                <a:tc>
                  <a:txBody>
                    <a:bodyPr/>
                    <a:lstStyle/>
                    <a:p>
                      <a:pPr algn="ctr"/>
                      <a:r>
                        <a:rPr lang="en-US" sz="1800" dirty="0" smtClean="0"/>
                        <a:t>N</a:t>
                      </a:r>
                      <a:endParaRPr lang="en-US" sz="1800" dirty="0"/>
                    </a:p>
                  </a:txBody>
                  <a:tcPr marT="45701" marB="45701" anchor="b">
                    <a:solidFill>
                      <a:srgbClr val="012A50"/>
                    </a:solidFill>
                  </a:tcPr>
                </a:tc>
                <a:tc>
                  <a:txBody>
                    <a:bodyPr/>
                    <a:lstStyle/>
                    <a:p>
                      <a:pPr algn="ctr"/>
                      <a:r>
                        <a:rPr lang="en-US" sz="1800" dirty="0" smtClean="0"/>
                        <a:t>Protocol Information</a:t>
                      </a:r>
                      <a:endParaRPr lang="en-US" sz="1800" dirty="0"/>
                    </a:p>
                  </a:txBody>
                  <a:tcPr marT="45701" marB="45701" anchor="b">
                    <a:solidFill>
                      <a:srgbClr val="012A50"/>
                    </a:solidFill>
                  </a:tcPr>
                </a:tc>
              </a:tr>
              <a:tr h="660400">
                <a:tc>
                  <a:txBody>
                    <a:bodyPr/>
                    <a:lstStyle/>
                    <a:p>
                      <a:r>
                        <a:rPr lang="en-US" sz="1800" kern="1200" dirty="0" smtClean="0">
                          <a:solidFill>
                            <a:srgbClr val="FFFFFF"/>
                          </a:solidFill>
                          <a:effectLst/>
                          <a:latin typeface="+mn-lt"/>
                          <a:ea typeface="+mn-ea"/>
                          <a:cs typeface="+mn-cs"/>
                        </a:rPr>
                        <a:t>NCT01201915</a:t>
                      </a:r>
                    </a:p>
                  </a:txBody>
                  <a:tcPr marT="45701" marB="45701">
                    <a:solidFill>
                      <a:srgbClr val="005796"/>
                    </a:solidFill>
                  </a:tcPr>
                </a:tc>
                <a:tc>
                  <a:txBody>
                    <a:bodyPr/>
                    <a:lstStyle/>
                    <a:p>
                      <a:pPr algn="ctr"/>
                      <a:r>
                        <a:rPr lang="en-US" sz="1800" dirty="0" smtClean="0">
                          <a:solidFill>
                            <a:srgbClr val="FFFFFF"/>
                          </a:solidFill>
                        </a:rPr>
                        <a:t>II</a:t>
                      </a:r>
                      <a:endParaRPr lang="en-US" sz="1800" dirty="0">
                        <a:solidFill>
                          <a:srgbClr val="FFFFFF"/>
                        </a:solidFill>
                      </a:endParaRPr>
                    </a:p>
                  </a:txBody>
                  <a:tcPr marT="45701" marB="45701">
                    <a:solidFill>
                      <a:srgbClr val="005796"/>
                    </a:solidFill>
                  </a:tcPr>
                </a:tc>
                <a:tc>
                  <a:txBody>
                    <a:bodyPr/>
                    <a:lstStyle/>
                    <a:p>
                      <a:pPr algn="ctr"/>
                      <a:r>
                        <a:rPr lang="en-US" sz="1800" dirty="0" smtClean="0">
                          <a:solidFill>
                            <a:srgbClr val="FFFFFF"/>
                          </a:solidFill>
                        </a:rPr>
                        <a:t>74</a:t>
                      </a:r>
                      <a:endParaRPr lang="en-US" sz="1800" dirty="0">
                        <a:solidFill>
                          <a:srgbClr val="FFFFFF"/>
                        </a:solidFill>
                      </a:endParaRPr>
                    </a:p>
                  </a:txBody>
                  <a:tcPr marT="45701" marB="45701">
                    <a:solidFill>
                      <a:srgbClr val="005796"/>
                    </a:solidFill>
                  </a:tcPr>
                </a:tc>
                <a:tc>
                  <a:txBody>
                    <a:bodyPr/>
                    <a:lstStyle/>
                    <a:p>
                      <a:r>
                        <a:rPr lang="en-US" sz="1800" dirty="0" smtClean="0">
                          <a:solidFill>
                            <a:srgbClr val="FFFFFF"/>
                          </a:solidFill>
                        </a:rPr>
                        <a:t>N</a:t>
                      </a:r>
                      <a:r>
                        <a:rPr lang="en-US" sz="1800" baseline="0" dirty="0" smtClean="0">
                          <a:solidFill>
                            <a:srgbClr val="FFFFFF"/>
                          </a:solidFill>
                        </a:rPr>
                        <a:t>eoadjuvant </a:t>
                      </a:r>
                      <a:r>
                        <a:rPr lang="en-US" sz="1800" baseline="0" dirty="0" err="1" smtClean="0">
                          <a:solidFill>
                            <a:srgbClr val="FFFFFF"/>
                          </a:solidFill>
                        </a:rPr>
                        <a:t>vismodegib</a:t>
                      </a:r>
                      <a:r>
                        <a:rPr lang="en-US" sz="1800" baseline="0" dirty="0" smtClean="0">
                          <a:solidFill>
                            <a:srgbClr val="FFFFFF"/>
                          </a:solidFill>
                        </a:rPr>
                        <a:t> in operable BCC prior to MMS</a:t>
                      </a:r>
                      <a:endParaRPr lang="en-US" sz="1800" dirty="0">
                        <a:solidFill>
                          <a:srgbClr val="FFFFFF"/>
                        </a:solidFill>
                      </a:endParaRPr>
                    </a:p>
                  </a:txBody>
                  <a:tcPr marT="45701" marB="45701">
                    <a:solidFill>
                      <a:srgbClr val="005796"/>
                    </a:solidFill>
                  </a:tcPr>
                </a:tc>
              </a:tr>
              <a:tr h="660400">
                <a:tc>
                  <a:txBody>
                    <a:bodyPr/>
                    <a:lstStyle/>
                    <a:p>
                      <a:r>
                        <a:rPr lang="en-US" sz="1800" dirty="0" smtClean="0">
                          <a:solidFill>
                            <a:srgbClr val="FFFFFF"/>
                          </a:solidFill>
                        </a:rPr>
                        <a:t>NCT01543581</a:t>
                      </a:r>
                      <a:r>
                        <a:rPr lang="en-US" sz="1800" dirty="0" smtClean="0">
                          <a:solidFill>
                            <a:srgbClr val="FFFFFF"/>
                          </a:solidFill>
                          <a:effectLst/>
                        </a:rPr>
                        <a:t> </a:t>
                      </a:r>
                    </a:p>
                  </a:txBody>
                  <a:tcPr marT="45701" marB="45701">
                    <a:solidFill>
                      <a:srgbClr val="005796"/>
                    </a:solidFill>
                  </a:tcPr>
                </a:tc>
                <a:tc>
                  <a:txBody>
                    <a:bodyPr/>
                    <a:lstStyle/>
                    <a:p>
                      <a:pPr algn="ctr"/>
                      <a:r>
                        <a:rPr lang="en-US" sz="1800" dirty="0" smtClean="0">
                          <a:solidFill>
                            <a:srgbClr val="FFFFFF"/>
                          </a:solidFill>
                        </a:rPr>
                        <a:t>II</a:t>
                      </a:r>
                      <a:endParaRPr lang="en-US" sz="1800" dirty="0">
                        <a:solidFill>
                          <a:srgbClr val="FFFFFF"/>
                        </a:solidFill>
                      </a:endParaRPr>
                    </a:p>
                  </a:txBody>
                  <a:tcPr marT="45701" marB="45701">
                    <a:solidFill>
                      <a:srgbClr val="005796"/>
                    </a:solidFill>
                  </a:tcPr>
                </a:tc>
                <a:tc>
                  <a:txBody>
                    <a:bodyPr/>
                    <a:lstStyle/>
                    <a:p>
                      <a:pPr algn="ctr"/>
                      <a:r>
                        <a:rPr lang="en-US" sz="1800" dirty="0" smtClean="0">
                          <a:solidFill>
                            <a:srgbClr val="FFFFFF"/>
                          </a:solidFill>
                        </a:rPr>
                        <a:t>81</a:t>
                      </a:r>
                      <a:endParaRPr lang="en-US" sz="1800" dirty="0">
                        <a:solidFill>
                          <a:srgbClr val="FFFFFF"/>
                        </a:solidFill>
                      </a:endParaRPr>
                    </a:p>
                  </a:txBody>
                  <a:tcPr marT="45701" marB="45701">
                    <a:solidFill>
                      <a:srgbClr val="005796"/>
                    </a:solidFill>
                  </a:tcPr>
                </a:tc>
                <a:tc>
                  <a:txBody>
                    <a:bodyPr/>
                    <a:lstStyle/>
                    <a:p>
                      <a:r>
                        <a:rPr lang="en-US" sz="1800" dirty="0" smtClean="0">
                          <a:solidFill>
                            <a:srgbClr val="FFFFFF"/>
                          </a:solidFill>
                        </a:rPr>
                        <a:t>Neoadjuvant </a:t>
                      </a:r>
                      <a:r>
                        <a:rPr lang="en-US" sz="1800" dirty="0" err="1" smtClean="0">
                          <a:solidFill>
                            <a:srgbClr val="FFFFFF"/>
                          </a:solidFill>
                        </a:rPr>
                        <a:t>vismodegib</a:t>
                      </a:r>
                      <a:r>
                        <a:rPr lang="en-US" sz="1800" dirty="0" smtClean="0">
                          <a:solidFill>
                            <a:srgbClr val="FFFFFF"/>
                          </a:solidFill>
                        </a:rPr>
                        <a:t> </a:t>
                      </a:r>
                      <a:r>
                        <a:rPr lang="en-US" sz="1800" baseline="0" dirty="0" smtClean="0">
                          <a:solidFill>
                            <a:srgbClr val="FFFFFF"/>
                          </a:solidFill>
                        </a:rPr>
                        <a:t>in operable BCC prior to MMS</a:t>
                      </a:r>
                      <a:endParaRPr lang="en-US" sz="1800" dirty="0">
                        <a:solidFill>
                          <a:srgbClr val="FFFFFF"/>
                        </a:solidFill>
                      </a:endParaRPr>
                    </a:p>
                  </a:txBody>
                  <a:tcPr marT="45701" marB="45701">
                    <a:solidFill>
                      <a:srgbClr val="005796"/>
                    </a:solidFill>
                  </a:tcPr>
                </a:tc>
              </a:tr>
              <a:tr h="660385">
                <a:tc>
                  <a:txBody>
                    <a:bodyPr/>
                    <a:lstStyle/>
                    <a:p>
                      <a:r>
                        <a:rPr lang="en-US" sz="1800" kern="1200" dirty="0" smtClean="0">
                          <a:solidFill>
                            <a:srgbClr val="FFFFFF"/>
                          </a:solidFill>
                          <a:effectLst/>
                          <a:latin typeface="+mn-lt"/>
                          <a:ea typeface="+mn-ea"/>
                          <a:cs typeface="+mn-cs"/>
                        </a:rPr>
                        <a:t>NCT01631331</a:t>
                      </a:r>
                    </a:p>
                  </a:txBody>
                  <a:tcPr marT="45701" marB="45701">
                    <a:solidFill>
                      <a:srgbClr val="005796"/>
                    </a:solidFill>
                  </a:tcPr>
                </a:tc>
                <a:tc>
                  <a:txBody>
                    <a:bodyPr/>
                    <a:lstStyle/>
                    <a:p>
                      <a:pPr algn="ctr"/>
                      <a:r>
                        <a:rPr lang="en-US" sz="1800" dirty="0" smtClean="0">
                          <a:solidFill>
                            <a:srgbClr val="FFFFFF"/>
                          </a:solidFill>
                        </a:rPr>
                        <a:t>Pilot</a:t>
                      </a:r>
                      <a:endParaRPr lang="en-US" sz="1800" dirty="0">
                        <a:solidFill>
                          <a:srgbClr val="FFFFFF"/>
                        </a:solidFill>
                      </a:endParaRPr>
                    </a:p>
                  </a:txBody>
                  <a:tcPr marT="45701" marB="45701">
                    <a:solidFill>
                      <a:srgbClr val="005796"/>
                    </a:solidFill>
                  </a:tcPr>
                </a:tc>
                <a:tc>
                  <a:txBody>
                    <a:bodyPr/>
                    <a:lstStyle/>
                    <a:p>
                      <a:pPr algn="ctr"/>
                      <a:r>
                        <a:rPr lang="en-US" sz="1800" dirty="0" smtClean="0">
                          <a:solidFill>
                            <a:srgbClr val="FFFFFF"/>
                          </a:solidFill>
                        </a:rPr>
                        <a:t>20</a:t>
                      </a:r>
                      <a:endParaRPr lang="en-US" sz="1800" dirty="0">
                        <a:solidFill>
                          <a:srgbClr val="FFFFFF"/>
                        </a:solidFill>
                      </a:endParaRPr>
                    </a:p>
                  </a:txBody>
                  <a:tcPr marT="45701" marB="45701">
                    <a:solidFill>
                      <a:srgbClr val="005796"/>
                    </a:solidFill>
                  </a:tcPr>
                </a:tc>
                <a:tc>
                  <a:txBody>
                    <a:bodyPr/>
                    <a:lstStyle/>
                    <a:p>
                      <a:r>
                        <a:rPr lang="en-US" sz="1800" u="none" kern="1200" baseline="0" dirty="0" err="1" smtClean="0">
                          <a:solidFill>
                            <a:srgbClr val="FFFFFF"/>
                          </a:solidFill>
                          <a:latin typeface="Arial"/>
                          <a:ea typeface="+mn-ea"/>
                          <a:cs typeface="Arial"/>
                        </a:rPr>
                        <a:t>Vismodegib</a:t>
                      </a:r>
                      <a:r>
                        <a:rPr lang="en-US" sz="1800" u="none" kern="1200" baseline="0" dirty="0" smtClean="0">
                          <a:solidFill>
                            <a:srgbClr val="FFFFFF"/>
                          </a:solidFill>
                          <a:latin typeface="Arial"/>
                          <a:ea typeface="+mn-ea"/>
                          <a:cs typeface="Arial"/>
                        </a:rPr>
                        <a:t> as adjuvant prior to </a:t>
                      </a:r>
                      <a:r>
                        <a:rPr lang="en-US" sz="1800" baseline="0" dirty="0" smtClean="0">
                          <a:solidFill>
                            <a:srgbClr val="FFFFFF"/>
                          </a:solidFill>
                          <a:latin typeface="Arial"/>
                          <a:cs typeface="Arial"/>
                        </a:rPr>
                        <a:t>MMS for </a:t>
                      </a:r>
                      <a:r>
                        <a:rPr lang="en-US" sz="1800" baseline="0" dirty="0" smtClean="0">
                          <a:solidFill>
                            <a:srgbClr val="FFFFFF"/>
                          </a:solidFill>
                        </a:rPr>
                        <a:t>BCC</a:t>
                      </a:r>
                      <a:endParaRPr lang="en-US" sz="1800" dirty="0">
                        <a:solidFill>
                          <a:srgbClr val="FFFFFF"/>
                        </a:solidFill>
                      </a:endParaRPr>
                    </a:p>
                  </a:txBody>
                  <a:tcPr marT="45701" marB="45701">
                    <a:solidFill>
                      <a:srgbClr val="005796"/>
                    </a:solidFill>
                  </a:tcPr>
                </a:tc>
              </a:tr>
              <a:tr h="660400">
                <a:tc>
                  <a:txBody>
                    <a:bodyPr/>
                    <a:lstStyle/>
                    <a:p>
                      <a:r>
                        <a:rPr lang="en-US" sz="1800" kern="1200" dirty="0" smtClean="0">
                          <a:solidFill>
                            <a:srgbClr val="FFFFFF"/>
                          </a:solidFill>
                          <a:effectLst/>
                          <a:latin typeface="+mn-lt"/>
                          <a:ea typeface="+mn-ea"/>
                          <a:cs typeface="+mn-cs"/>
                        </a:rPr>
                        <a:t>NCT01700049</a:t>
                      </a:r>
                    </a:p>
                  </a:txBody>
                  <a:tcPr marT="45701" marB="45701">
                    <a:solidFill>
                      <a:srgbClr val="005796"/>
                    </a:solidFill>
                  </a:tcPr>
                </a:tc>
                <a:tc>
                  <a:txBody>
                    <a:bodyPr/>
                    <a:lstStyle/>
                    <a:p>
                      <a:pPr algn="ctr"/>
                      <a:r>
                        <a:rPr lang="en-US" sz="1800" dirty="0" smtClean="0">
                          <a:solidFill>
                            <a:srgbClr val="FFFFFF"/>
                          </a:solidFill>
                        </a:rPr>
                        <a:t>II</a:t>
                      </a:r>
                      <a:endParaRPr lang="en-US" sz="1800" dirty="0">
                        <a:solidFill>
                          <a:srgbClr val="FFFFFF"/>
                        </a:solidFill>
                      </a:endParaRPr>
                    </a:p>
                  </a:txBody>
                  <a:tcPr marT="45701" marB="45701">
                    <a:solidFill>
                      <a:srgbClr val="005796"/>
                    </a:solidFill>
                  </a:tcPr>
                </a:tc>
                <a:tc>
                  <a:txBody>
                    <a:bodyPr/>
                    <a:lstStyle/>
                    <a:p>
                      <a:pPr algn="ctr"/>
                      <a:r>
                        <a:rPr lang="en-US" sz="1800" dirty="0" smtClean="0">
                          <a:solidFill>
                            <a:srgbClr val="FFFFFF"/>
                          </a:solidFill>
                        </a:rPr>
                        <a:t>36</a:t>
                      </a:r>
                      <a:endParaRPr lang="en-US" sz="1800" dirty="0">
                        <a:solidFill>
                          <a:srgbClr val="FFFFFF"/>
                        </a:solidFill>
                      </a:endParaRPr>
                    </a:p>
                  </a:txBody>
                  <a:tcPr marT="45701" marB="45701">
                    <a:solidFill>
                      <a:srgbClr val="005796"/>
                    </a:solidFill>
                  </a:tcPr>
                </a:tc>
                <a:tc>
                  <a:txBody>
                    <a:bodyPr/>
                    <a:lstStyle/>
                    <a:p>
                      <a:r>
                        <a:rPr lang="en-US" sz="1800" dirty="0" err="1" smtClean="0">
                          <a:solidFill>
                            <a:srgbClr val="FFFFFF"/>
                          </a:solidFill>
                        </a:rPr>
                        <a:t>Vismodegib</a:t>
                      </a:r>
                      <a:r>
                        <a:rPr lang="en-US" sz="1800" dirty="0" smtClean="0">
                          <a:solidFill>
                            <a:srgbClr val="FFFFFF"/>
                          </a:solidFill>
                        </a:rPr>
                        <a:t> in various</a:t>
                      </a:r>
                      <a:r>
                        <a:rPr lang="en-US" sz="1800" baseline="0" dirty="0" smtClean="0">
                          <a:solidFill>
                            <a:srgbClr val="FFFFFF"/>
                          </a:solidFill>
                        </a:rPr>
                        <a:t> histologic subtypes of high-risk and/or locally advanced BCC</a:t>
                      </a:r>
                      <a:endParaRPr lang="en-US" sz="1800" dirty="0">
                        <a:solidFill>
                          <a:srgbClr val="FFFFFF"/>
                        </a:solidFill>
                      </a:endParaRPr>
                    </a:p>
                  </a:txBody>
                  <a:tcPr marT="45701" marB="45701">
                    <a:solidFill>
                      <a:srgbClr val="005796"/>
                    </a:solidFill>
                  </a:tcPr>
                </a:tc>
              </a:tr>
              <a:tr h="660400">
                <a:tc>
                  <a:txBody>
                    <a:bodyPr/>
                    <a:lstStyle/>
                    <a:p>
                      <a:r>
                        <a:rPr lang="en-US" sz="1800" kern="1200" dirty="0" smtClean="0">
                          <a:solidFill>
                            <a:srgbClr val="FFC314"/>
                          </a:solidFill>
                          <a:effectLst/>
                          <a:latin typeface="+mn-lt"/>
                          <a:ea typeface="+mn-ea"/>
                          <a:cs typeface="+mn-cs"/>
                        </a:rPr>
                        <a:t>NCT01367665</a:t>
                      </a:r>
                    </a:p>
                  </a:txBody>
                  <a:tcPr marT="45701" marB="45701">
                    <a:solidFill>
                      <a:srgbClr val="005796"/>
                    </a:solidFill>
                  </a:tcPr>
                </a:tc>
                <a:tc>
                  <a:txBody>
                    <a:bodyPr/>
                    <a:lstStyle/>
                    <a:p>
                      <a:pPr algn="ctr"/>
                      <a:r>
                        <a:rPr lang="en-US" sz="1800" dirty="0" smtClean="0">
                          <a:solidFill>
                            <a:srgbClr val="FFC314"/>
                          </a:solidFill>
                        </a:rPr>
                        <a:t>II</a:t>
                      </a:r>
                      <a:endParaRPr lang="en-US" sz="1800" dirty="0">
                        <a:solidFill>
                          <a:srgbClr val="FFC314"/>
                        </a:solidFill>
                      </a:endParaRPr>
                    </a:p>
                  </a:txBody>
                  <a:tcPr marT="45701" marB="45701">
                    <a:solidFill>
                      <a:srgbClr val="005796"/>
                    </a:solidFill>
                  </a:tcPr>
                </a:tc>
                <a:tc>
                  <a:txBody>
                    <a:bodyPr/>
                    <a:lstStyle/>
                    <a:p>
                      <a:pPr algn="ctr"/>
                      <a:r>
                        <a:rPr lang="en-US" sz="1800" dirty="0" smtClean="0">
                          <a:solidFill>
                            <a:srgbClr val="FFC314"/>
                          </a:solidFill>
                        </a:rPr>
                        <a:t>800</a:t>
                      </a:r>
                      <a:endParaRPr lang="en-US" sz="1800" dirty="0">
                        <a:solidFill>
                          <a:srgbClr val="FFC314"/>
                        </a:solidFill>
                      </a:endParaRPr>
                    </a:p>
                  </a:txBody>
                  <a:tcPr marT="45701" marB="45701">
                    <a:solidFill>
                      <a:srgbClr val="005796"/>
                    </a:solidFill>
                  </a:tcPr>
                </a:tc>
                <a:tc>
                  <a:txBody>
                    <a:bodyPr/>
                    <a:lstStyle/>
                    <a:p>
                      <a:r>
                        <a:rPr lang="en-US" sz="1800" dirty="0" err="1" smtClean="0">
                          <a:solidFill>
                            <a:srgbClr val="FFC314"/>
                          </a:solidFill>
                        </a:rPr>
                        <a:t>Vismodegib</a:t>
                      </a:r>
                      <a:r>
                        <a:rPr lang="en-US" sz="1800" dirty="0" smtClean="0">
                          <a:solidFill>
                            <a:srgbClr val="FFC314"/>
                          </a:solidFill>
                        </a:rPr>
                        <a:t> in locally advanced or metastatic BCC</a:t>
                      </a:r>
                      <a:endParaRPr lang="en-US" sz="1800" dirty="0">
                        <a:solidFill>
                          <a:srgbClr val="FFC314"/>
                        </a:solidFill>
                      </a:endParaRPr>
                    </a:p>
                  </a:txBody>
                  <a:tcPr marT="45701" marB="45701">
                    <a:solidFill>
                      <a:srgbClr val="005796"/>
                    </a:solidFill>
                  </a:tcPr>
                </a:tc>
              </a:tr>
            </a:tbl>
          </a:graphicData>
        </a:graphic>
      </p:graphicFrame>
      <p:sp>
        <p:nvSpPr>
          <p:cNvPr id="5" name="TextBox 4"/>
          <p:cNvSpPr txBox="1"/>
          <p:nvPr/>
        </p:nvSpPr>
        <p:spPr>
          <a:xfrm>
            <a:off x="76200" y="6503988"/>
            <a:ext cx="3294063" cy="338137"/>
          </a:xfrm>
          <a:prstGeom prst="rect">
            <a:avLst/>
          </a:prstGeom>
          <a:noFill/>
        </p:spPr>
        <p:txBody>
          <a:bodyPr wrap="none">
            <a:spAutoFit/>
          </a:bodyPr>
          <a:lstStyle/>
          <a:p>
            <a:pPr>
              <a:defRPr/>
            </a:pPr>
            <a:r>
              <a:rPr lang="en-US" sz="1600" dirty="0">
                <a:solidFill>
                  <a:schemeClr val="bg1"/>
                </a:solidFill>
                <a:latin typeface="+mn-lt"/>
              </a:rPr>
              <a:t>www.clinicaltrials.gov, March 2013</a:t>
            </a:r>
          </a:p>
        </p:txBody>
      </p:sp>
      <p:sp>
        <p:nvSpPr>
          <p:cNvPr id="97306" name="Title 1"/>
          <p:cNvSpPr>
            <a:spLocks noGrp="1"/>
          </p:cNvSpPr>
          <p:nvPr>
            <p:ph type="title"/>
          </p:nvPr>
        </p:nvSpPr>
        <p:spPr/>
        <p:txBody>
          <a:bodyPr/>
          <a:lstStyle/>
          <a:p>
            <a:r>
              <a:rPr lang="en-US" dirty="0">
                <a:solidFill>
                  <a:srgbClr val="BBFAF9"/>
                </a:solidFill>
                <a:ea typeface="ＭＳ Ｐゴシック" charset="0"/>
                <a:cs typeface="ＭＳ Ｐゴシック" charset="0"/>
              </a:rPr>
              <a:t>Ongoing Studies of </a:t>
            </a:r>
            <a:r>
              <a:rPr lang="en-US" dirty="0" err="1">
                <a:solidFill>
                  <a:srgbClr val="BBFAF9"/>
                </a:solidFill>
                <a:ea typeface="ＭＳ Ｐゴシック" charset="0"/>
                <a:cs typeface="ＭＳ Ｐゴシック" charset="0"/>
              </a:rPr>
              <a:t>Vismodegib</a:t>
            </a:r>
            <a:r>
              <a:rPr lang="en-US" dirty="0">
                <a:solidFill>
                  <a:srgbClr val="BBFAF9"/>
                </a:solidFill>
                <a:ea typeface="ＭＳ Ｐゴシック" charset="0"/>
                <a:cs typeface="ＭＳ Ｐゴシック" charset="0"/>
              </a:rPr>
              <a:t> in BCC</a:t>
            </a:r>
          </a:p>
        </p:txBody>
      </p:sp>
      <p:sp>
        <p:nvSpPr>
          <p:cNvPr id="2" name="TextBox 1"/>
          <p:cNvSpPr txBox="1"/>
          <p:nvPr/>
        </p:nvSpPr>
        <p:spPr>
          <a:xfrm>
            <a:off x="457200" y="5715000"/>
            <a:ext cx="3371636" cy="338554"/>
          </a:xfrm>
          <a:prstGeom prst="rect">
            <a:avLst/>
          </a:prstGeom>
          <a:noFill/>
        </p:spPr>
        <p:txBody>
          <a:bodyPr wrap="none" rtlCol="0">
            <a:spAutoFit/>
          </a:bodyPr>
          <a:lstStyle/>
          <a:p>
            <a:r>
              <a:rPr lang="en-US" sz="1600" dirty="0" smtClean="0">
                <a:solidFill>
                  <a:schemeClr val="bg1"/>
                </a:solidFill>
                <a:latin typeface="+mn-lt"/>
              </a:rPr>
              <a:t>MMS = </a:t>
            </a:r>
            <a:r>
              <a:rPr lang="en-US" sz="1600" dirty="0" err="1" smtClean="0">
                <a:solidFill>
                  <a:schemeClr val="bg1"/>
                </a:solidFill>
                <a:latin typeface="+mn-lt"/>
              </a:rPr>
              <a:t>Mohs</a:t>
            </a:r>
            <a:r>
              <a:rPr lang="en-US" sz="1600" dirty="0" smtClean="0">
                <a:solidFill>
                  <a:schemeClr val="bg1"/>
                </a:solidFill>
                <a:latin typeface="+mn-lt"/>
              </a:rPr>
              <a:t> micrographic surgery</a:t>
            </a:r>
            <a:endParaRPr lang="en-US" sz="1600" dirty="0">
              <a:solidFill>
                <a:schemeClr val="bg1"/>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8100" y="533400"/>
            <a:ext cx="8991600" cy="914400"/>
          </a:xfrm>
        </p:spPr>
        <p:txBody>
          <a:bodyPr/>
          <a:lstStyle/>
          <a:p>
            <a:pPr algn="ctr"/>
            <a:r>
              <a:rPr lang="en-US" dirty="0" smtClean="0"/>
              <a:t>Case </a:t>
            </a:r>
            <a:r>
              <a:rPr lang="en-US" dirty="0"/>
              <a:t>1</a:t>
            </a:r>
            <a:r>
              <a:rPr lang="en-US" dirty="0" smtClean="0"/>
              <a:t>: From the Practice of Dr Keith Flaherty</a:t>
            </a:r>
            <a:endParaRPr lang="en-US" dirty="0"/>
          </a:p>
        </p:txBody>
      </p:sp>
      <p:sp>
        <p:nvSpPr>
          <p:cNvPr id="4" name="Content Placeholder 3"/>
          <p:cNvSpPr>
            <a:spLocks noGrp="1"/>
          </p:cNvSpPr>
          <p:nvPr>
            <p:ph idx="1"/>
          </p:nvPr>
        </p:nvSpPr>
        <p:spPr>
          <a:xfrm>
            <a:off x="685800" y="1676400"/>
            <a:ext cx="7772400" cy="4953000"/>
          </a:xfrm>
        </p:spPr>
        <p:txBody>
          <a:bodyPr/>
          <a:lstStyle/>
          <a:p>
            <a:r>
              <a:rPr lang="en-US" b="1" dirty="0" smtClean="0"/>
              <a:t>A 63-year-old retired airline executive s/p wide excision for primary melanoma in 2007</a:t>
            </a:r>
          </a:p>
          <a:p>
            <a:endParaRPr lang="en-US" b="1" dirty="0"/>
          </a:p>
          <a:p>
            <a:r>
              <a:rPr lang="en-US" b="1" dirty="0" smtClean="0"/>
              <a:t>Presents in 2010 with bulky lymphadenopathy in the groin</a:t>
            </a:r>
          </a:p>
          <a:p>
            <a:endParaRPr lang="en-US" b="1" dirty="0" smtClean="0"/>
          </a:p>
          <a:p>
            <a:r>
              <a:rPr lang="en-US" b="1" dirty="0" smtClean="0"/>
              <a:t>Workup reveals retroperitoneal nodal disease and liver </a:t>
            </a:r>
            <a:r>
              <a:rPr lang="en-US" b="1" dirty="0" err="1" smtClean="0"/>
              <a:t>mets</a:t>
            </a:r>
            <a:r>
              <a:rPr lang="en-US" b="1" dirty="0" smtClean="0"/>
              <a:t> from BRAF wild-type melanoma</a:t>
            </a: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8619935"/>
      </p:ext>
    </p:extLst>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Title 3"/>
          <p:cNvSpPr>
            <a:spLocks noGrp="1"/>
          </p:cNvSpPr>
          <p:nvPr>
            <p:ph type="title"/>
          </p:nvPr>
        </p:nvSpPr>
        <p:spPr>
          <a:xfrm>
            <a:off x="685800" y="2438400"/>
            <a:ext cx="7769225" cy="1981200"/>
          </a:xfrm>
        </p:spPr>
        <p:txBody>
          <a:bodyPr/>
          <a:lstStyle/>
          <a:p>
            <a:pPr algn="ctr"/>
            <a:r>
              <a:rPr lang="en-US" sz="4800" dirty="0">
                <a:ea typeface="ＭＳ Ｐゴシック" charset="0"/>
                <a:cs typeface="ＭＳ Ｐゴシック" charset="0"/>
              </a:rPr>
              <a:t>Cutaneous Squamous Cell Carcinoma</a:t>
            </a:r>
            <a:br>
              <a:rPr lang="en-US" sz="4800" dirty="0">
                <a:ea typeface="ＭＳ Ｐゴシック" charset="0"/>
                <a:cs typeface="ＭＳ Ｐゴシック" charset="0"/>
              </a:rPr>
            </a:br>
            <a:r>
              <a:rPr lang="en-US" sz="4800" dirty="0">
                <a:ea typeface="ＭＳ Ｐゴシック" charset="0"/>
                <a:cs typeface="ＭＳ Ｐゴシック" charset="0"/>
              </a:rPr>
              <a:t>(CSCC)</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7769225" cy="1143000"/>
          </a:xfrm>
        </p:spPr>
        <p:txBody>
          <a:bodyPr/>
          <a:lstStyle/>
          <a:p>
            <a:r>
              <a:rPr lang="en-US" dirty="0" smtClean="0"/>
              <a:t>In the past year, how many patients with metastatic CSCC have you treated?</a:t>
            </a:r>
            <a:endParaRPr lang="en-US" dirty="0"/>
          </a:p>
        </p:txBody>
      </p:sp>
      <p:sp>
        <p:nvSpPr>
          <p:cNvPr id="4" name="Content Placeholder 3"/>
          <p:cNvSpPr>
            <a:spLocks noGrp="1"/>
          </p:cNvSpPr>
          <p:nvPr>
            <p:ph idx="1"/>
          </p:nvPr>
        </p:nvSpPr>
        <p:spPr>
          <a:xfrm>
            <a:off x="685800" y="1981200"/>
            <a:ext cx="7772400" cy="2895600"/>
          </a:xfrm>
        </p:spPr>
        <p:txBody>
          <a:bodyPr/>
          <a:lstStyle/>
          <a:p>
            <a:pPr marL="457200" indent="-457200">
              <a:buAutoNum type="arabicPeriod"/>
            </a:pPr>
            <a:r>
              <a:rPr lang="en-US" dirty="0" smtClean="0"/>
              <a:t>None</a:t>
            </a:r>
          </a:p>
          <a:p>
            <a:pPr marL="457200" indent="-457200">
              <a:buAutoNum type="arabicPeriod"/>
            </a:pPr>
            <a:r>
              <a:rPr lang="en-US" dirty="0" smtClean="0"/>
              <a:t>1-2</a:t>
            </a:r>
          </a:p>
          <a:p>
            <a:pPr marL="457200" indent="-457200">
              <a:buAutoNum type="arabicPeriod"/>
            </a:pPr>
            <a:r>
              <a:rPr lang="en-US" dirty="0" smtClean="0"/>
              <a:t>3-5</a:t>
            </a:r>
          </a:p>
          <a:p>
            <a:pPr marL="457200" indent="-457200">
              <a:buAutoNum type="arabicPeriod"/>
            </a:pPr>
            <a:r>
              <a:rPr lang="en-US" dirty="0" smtClean="0"/>
              <a:t>6-10</a:t>
            </a:r>
          </a:p>
          <a:p>
            <a:pPr marL="457200" indent="-457200">
              <a:buAutoNum type="arabicPeriod"/>
            </a:pPr>
            <a:r>
              <a:rPr lang="en-US" dirty="0" smtClean="0"/>
              <a:t>&gt;10</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2785361"/>
      </p:ext>
    </p:extLst>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 name="Object 15"/>
          <p:cNvGraphicFramePr>
            <a:graphicFrameLocks noChangeAspect="1"/>
          </p:cNvGraphicFramePr>
          <p:nvPr/>
        </p:nvGraphicFramePr>
        <p:xfrm>
          <a:off x="304800" y="2133600"/>
          <a:ext cx="8559800" cy="3619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 y="2235200"/>
            <a:ext cx="1097280" cy="457200"/>
          </a:xfrm>
          <a:prstGeom prst="rect">
            <a:avLst/>
          </a:prstGeom>
          <a:noFill/>
        </p:spPr>
        <p:txBody>
          <a:bodyPr wrap="square" rtlCol="0" anchor="ctr">
            <a:noAutofit/>
          </a:bodyPr>
          <a:lstStyle/>
          <a:p>
            <a:pPr algn="r"/>
            <a:r>
              <a:rPr lang="en-US" sz="2000" kern="0" dirty="0" smtClean="0">
                <a:solidFill>
                  <a:srgbClr val="FFFFFF"/>
                </a:solidFill>
                <a:latin typeface="Arial"/>
                <a:ea typeface="ＭＳ Ｐゴシック" charset="-128"/>
                <a:cs typeface="ＭＳ Ｐゴシック" charset="-128"/>
              </a:rPr>
              <a:t>None</a:t>
            </a:r>
            <a:endParaRPr lang="en-US" sz="2000" dirty="0">
              <a:solidFill>
                <a:schemeClr val="bg1"/>
              </a:solidFill>
              <a:latin typeface="Arial"/>
              <a:cs typeface="Arial"/>
            </a:endParaRPr>
          </a:p>
        </p:txBody>
      </p:sp>
      <p:sp>
        <p:nvSpPr>
          <p:cNvPr id="7" name="Title 2"/>
          <p:cNvSpPr>
            <a:spLocks noGrp="1"/>
          </p:cNvSpPr>
          <p:nvPr>
            <p:ph type="title"/>
          </p:nvPr>
        </p:nvSpPr>
        <p:spPr>
          <a:xfrm>
            <a:off x="685800" y="533400"/>
            <a:ext cx="7769225" cy="1143000"/>
          </a:xfrm>
        </p:spPr>
        <p:txBody>
          <a:bodyPr/>
          <a:lstStyle/>
          <a:p>
            <a:r>
              <a:rPr lang="en-US" dirty="0" smtClean="0"/>
              <a:t>In the past year, how many patients with metastatic CSCC have you treated?</a:t>
            </a:r>
            <a:endParaRPr lang="en-US" dirty="0"/>
          </a:p>
        </p:txBody>
      </p:sp>
      <p:sp>
        <p:nvSpPr>
          <p:cNvPr id="9" name="TextBox 8"/>
          <p:cNvSpPr txBox="1"/>
          <p:nvPr/>
        </p:nvSpPr>
        <p:spPr>
          <a:xfrm>
            <a:off x="76200" y="2845562"/>
            <a:ext cx="1097280" cy="457200"/>
          </a:xfrm>
          <a:prstGeom prst="rect">
            <a:avLst/>
          </a:prstGeom>
          <a:noFill/>
        </p:spPr>
        <p:txBody>
          <a:bodyPr wrap="square" rtlCol="0" anchor="ctr">
            <a:noAutofit/>
          </a:bodyPr>
          <a:lstStyle/>
          <a:p>
            <a:pPr algn="r"/>
            <a:r>
              <a:rPr lang="en-US" sz="2000" kern="0" dirty="0" smtClean="0">
                <a:solidFill>
                  <a:srgbClr val="FFFFFF"/>
                </a:solidFill>
                <a:latin typeface="Arial"/>
                <a:ea typeface="ＭＳ Ｐゴシック" charset="-128"/>
                <a:cs typeface="ＭＳ Ｐゴシック" charset="-128"/>
              </a:rPr>
              <a:t>1-2</a:t>
            </a:r>
            <a:endParaRPr lang="en-US" sz="2000" dirty="0">
              <a:solidFill>
                <a:schemeClr val="bg1"/>
              </a:solidFill>
              <a:latin typeface="Arial"/>
              <a:cs typeface="Arial"/>
            </a:endParaRPr>
          </a:p>
        </p:txBody>
      </p:sp>
      <p:sp>
        <p:nvSpPr>
          <p:cNvPr id="10" name="TextBox 9"/>
          <p:cNvSpPr txBox="1"/>
          <p:nvPr/>
        </p:nvSpPr>
        <p:spPr>
          <a:xfrm>
            <a:off x="76200" y="3455924"/>
            <a:ext cx="1097280" cy="457200"/>
          </a:xfrm>
          <a:prstGeom prst="rect">
            <a:avLst/>
          </a:prstGeom>
          <a:noFill/>
        </p:spPr>
        <p:txBody>
          <a:bodyPr wrap="square" rtlCol="0" anchor="ctr">
            <a:noAutofit/>
          </a:bodyPr>
          <a:lstStyle/>
          <a:p>
            <a:pPr algn="r"/>
            <a:r>
              <a:rPr lang="en-US" sz="2000" kern="0" dirty="0" smtClean="0">
                <a:solidFill>
                  <a:srgbClr val="FFFFFF"/>
                </a:solidFill>
                <a:latin typeface="Arial"/>
                <a:ea typeface="ＭＳ Ｐゴシック" charset="-128"/>
                <a:cs typeface="ＭＳ Ｐゴシック" charset="-128"/>
              </a:rPr>
              <a:t>3-5</a:t>
            </a:r>
            <a:endParaRPr lang="en-US" sz="2000" dirty="0">
              <a:solidFill>
                <a:schemeClr val="bg1"/>
              </a:solidFill>
              <a:latin typeface="Arial"/>
              <a:cs typeface="Arial"/>
            </a:endParaRPr>
          </a:p>
        </p:txBody>
      </p:sp>
      <p:sp>
        <p:nvSpPr>
          <p:cNvPr id="11" name="TextBox 10"/>
          <p:cNvSpPr txBox="1"/>
          <p:nvPr/>
        </p:nvSpPr>
        <p:spPr>
          <a:xfrm>
            <a:off x="76200" y="4066286"/>
            <a:ext cx="1097280" cy="457200"/>
          </a:xfrm>
          <a:prstGeom prst="rect">
            <a:avLst/>
          </a:prstGeom>
          <a:noFill/>
        </p:spPr>
        <p:txBody>
          <a:bodyPr wrap="square" rtlCol="0" anchor="ctr">
            <a:noAutofit/>
          </a:bodyPr>
          <a:lstStyle/>
          <a:p>
            <a:pPr algn="r"/>
            <a:r>
              <a:rPr lang="en-US" sz="2000" kern="0" dirty="0" smtClean="0">
                <a:solidFill>
                  <a:srgbClr val="FFFFFF"/>
                </a:solidFill>
                <a:latin typeface="Arial"/>
                <a:ea typeface="ＭＳ Ｐゴシック" charset="-128"/>
                <a:cs typeface="ＭＳ Ｐゴシック" charset="-128"/>
              </a:rPr>
              <a:t>6-10</a:t>
            </a:r>
            <a:endParaRPr lang="en-US" sz="2000" dirty="0">
              <a:solidFill>
                <a:schemeClr val="bg1"/>
              </a:solidFill>
              <a:latin typeface="Arial"/>
              <a:cs typeface="Arial"/>
            </a:endParaRPr>
          </a:p>
        </p:txBody>
      </p:sp>
      <p:sp>
        <p:nvSpPr>
          <p:cNvPr id="12" name="TextBox 11"/>
          <p:cNvSpPr txBox="1"/>
          <p:nvPr/>
        </p:nvSpPr>
        <p:spPr>
          <a:xfrm>
            <a:off x="76200" y="4676648"/>
            <a:ext cx="1097280" cy="457200"/>
          </a:xfrm>
          <a:prstGeom prst="rect">
            <a:avLst/>
          </a:prstGeom>
          <a:noFill/>
        </p:spPr>
        <p:txBody>
          <a:bodyPr wrap="square" rtlCol="0" anchor="ctr">
            <a:noAutofit/>
          </a:bodyPr>
          <a:lstStyle/>
          <a:p>
            <a:pPr algn="r"/>
            <a:r>
              <a:rPr lang="en-US" sz="2000" kern="0" dirty="0" smtClean="0">
                <a:solidFill>
                  <a:srgbClr val="FFFFFF"/>
                </a:solidFill>
                <a:latin typeface="Arial"/>
                <a:ea typeface="ＭＳ Ｐゴシック" charset="-128"/>
                <a:cs typeface="ＭＳ Ｐゴシック" charset="-128"/>
              </a:rPr>
              <a:t>&gt;10</a:t>
            </a:r>
            <a:endParaRPr lang="en-US" sz="2000" dirty="0">
              <a:solidFill>
                <a:schemeClr val="bg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6668094"/>
      </p:ext>
    </p:extLst>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bwMode="auto">
          <a:xfrm>
            <a:off x="457200" y="685800"/>
            <a:ext cx="8305800" cy="4038600"/>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a:p>
        </p:txBody>
      </p:sp>
      <p:pic>
        <p:nvPicPr>
          <p:cNvPr id="102402" name="Picture 2" descr="1.tif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762000"/>
            <a:ext cx="8229600" cy="3195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2403" name="TextBox 3"/>
          <p:cNvSpPr txBox="1">
            <a:spLocks noChangeArrowheads="1"/>
          </p:cNvSpPr>
          <p:nvPr/>
        </p:nvSpPr>
        <p:spPr bwMode="auto">
          <a:xfrm>
            <a:off x="3657600" y="4191000"/>
            <a:ext cx="4752975"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latin typeface="Arial" charset="0"/>
                <a:cs typeface="Arial" charset="0"/>
              </a:rPr>
              <a:t>J Am </a:t>
            </a:r>
            <a:r>
              <a:rPr lang="en-US" dirty="0" err="1">
                <a:latin typeface="Arial" charset="0"/>
                <a:cs typeface="Arial" charset="0"/>
              </a:rPr>
              <a:t>Acad</a:t>
            </a:r>
            <a:r>
              <a:rPr lang="en-US" dirty="0">
                <a:latin typeface="Arial" charset="0"/>
                <a:cs typeface="Arial" charset="0"/>
              </a:rPr>
              <a:t> </a:t>
            </a:r>
            <a:r>
              <a:rPr lang="en-US" dirty="0" err="1">
                <a:latin typeface="Arial" charset="0"/>
                <a:cs typeface="Arial" charset="0"/>
              </a:rPr>
              <a:t>Dermatol</a:t>
            </a:r>
            <a:r>
              <a:rPr lang="en-US" dirty="0">
                <a:latin typeface="Arial" charset="0"/>
                <a:cs typeface="Arial" charset="0"/>
              </a:rPr>
              <a:t> 2013 Jan 31</a:t>
            </a:r>
          </a:p>
        </p:txBody>
      </p:sp>
      <p:sp>
        <p:nvSpPr>
          <p:cNvPr id="5" name="TextBox 4"/>
          <p:cNvSpPr txBox="1"/>
          <p:nvPr/>
        </p:nvSpPr>
        <p:spPr>
          <a:xfrm>
            <a:off x="609600" y="4953000"/>
            <a:ext cx="7182525" cy="1323439"/>
          </a:xfrm>
          <a:prstGeom prst="rect">
            <a:avLst/>
          </a:prstGeom>
          <a:noFill/>
        </p:spPr>
        <p:txBody>
          <a:bodyPr wrap="none">
            <a:spAutoFit/>
          </a:bodyPr>
          <a:lstStyle/>
          <a:p>
            <a:pPr>
              <a:defRPr/>
            </a:pPr>
            <a:r>
              <a:rPr lang="en-US" sz="2000" b="1" dirty="0">
                <a:solidFill>
                  <a:srgbClr val="BBFAF9"/>
                </a:solidFill>
                <a:latin typeface="Arial"/>
                <a:cs typeface="Arial"/>
              </a:rPr>
              <a:t>Estimated Incidence of </a:t>
            </a:r>
            <a:r>
              <a:rPr lang="en-US" sz="2000" b="1" dirty="0" smtClean="0">
                <a:solidFill>
                  <a:srgbClr val="BBFAF9"/>
                </a:solidFill>
                <a:latin typeface="Arial"/>
                <a:cs typeface="Arial"/>
              </a:rPr>
              <a:t>CSCC </a:t>
            </a:r>
            <a:r>
              <a:rPr lang="en-US" sz="2000" b="1" dirty="0">
                <a:solidFill>
                  <a:srgbClr val="BBFAF9"/>
                </a:solidFill>
                <a:latin typeface="Arial"/>
                <a:cs typeface="Arial"/>
              </a:rPr>
              <a:t>in the </a:t>
            </a:r>
            <a:r>
              <a:rPr lang="en-US" sz="2000" b="1" dirty="0" smtClean="0">
                <a:solidFill>
                  <a:srgbClr val="BBFAF9"/>
                </a:solidFill>
                <a:latin typeface="Arial"/>
                <a:cs typeface="Arial"/>
              </a:rPr>
              <a:t>United States </a:t>
            </a:r>
            <a:r>
              <a:rPr lang="en-US" sz="2000" b="1" dirty="0">
                <a:solidFill>
                  <a:srgbClr val="BBFAF9"/>
                </a:solidFill>
                <a:latin typeface="Arial"/>
                <a:cs typeface="Arial"/>
              </a:rPr>
              <a:t>in 2012</a:t>
            </a:r>
          </a:p>
          <a:p>
            <a:pPr marL="342900" indent="-342900">
              <a:buFont typeface="Arial"/>
              <a:buChar char="•"/>
              <a:defRPr/>
            </a:pPr>
            <a:r>
              <a:rPr lang="en-US" sz="2000" dirty="0">
                <a:solidFill>
                  <a:schemeClr val="bg1"/>
                </a:solidFill>
                <a:latin typeface="Arial"/>
                <a:cs typeface="Arial"/>
              </a:rPr>
              <a:t>New cases: 		190</a:t>
            </a:r>
            <a:r>
              <a:rPr lang="en-US" sz="2000" dirty="0" smtClean="0">
                <a:solidFill>
                  <a:schemeClr val="bg1"/>
                </a:solidFill>
                <a:latin typeface="Arial"/>
                <a:cs typeface="Arial"/>
              </a:rPr>
              <a:t>-420,000</a:t>
            </a:r>
            <a:endParaRPr lang="en-US" sz="2000" dirty="0">
              <a:solidFill>
                <a:schemeClr val="bg1"/>
              </a:solidFill>
              <a:latin typeface="Arial"/>
              <a:cs typeface="Arial"/>
            </a:endParaRPr>
          </a:p>
          <a:p>
            <a:pPr marL="342900" indent="-342900">
              <a:buFont typeface="Arial"/>
              <a:buChar char="•"/>
              <a:defRPr/>
            </a:pPr>
            <a:r>
              <a:rPr lang="en-US" sz="2000" dirty="0">
                <a:solidFill>
                  <a:schemeClr val="bg1"/>
                </a:solidFill>
                <a:latin typeface="Arial"/>
                <a:cs typeface="Arial"/>
              </a:rPr>
              <a:t>Nodal metastases: 	6-13,000</a:t>
            </a:r>
          </a:p>
          <a:p>
            <a:pPr marL="342900" indent="-342900">
              <a:buFont typeface="Arial"/>
              <a:buChar char="•"/>
              <a:defRPr/>
            </a:pPr>
            <a:r>
              <a:rPr lang="en-US" sz="2000" dirty="0">
                <a:solidFill>
                  <a:schemeClr val="bg1"/>
                </a:solidFill>
                <a:latin typeface="Arial"/>
                <a:cs typeface="Arial"/>
              </a:rPr>
              <a:t>Deaths: 		4-9,000</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KariaMap.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334" t="2406" r="1600" b="2037"/>
          <a:stretch/>
        </p:blipFill>
        <p:spPr>
          <a:xfrm>
            <a:off x="1295400" y="1066800"/>
            <a:ext cx="6515100" cy="5378866"/>
          </a:xfrm>
          <a:prstGeom prst="rect">
            <a:avLst/>
          </a:prstGeom>
        </p:spPr>
      </p:pic>
      <p:sp>
        <p:nvSpPr>
          <p:cNvPr id="2" name="Title 1"/>
          <p:cNvSpPr>
            <a:spLocks noGrp="1"/>
          </p:cNvSpPr>
          <p:nvPr>
            <p:ph type="title"/>
          </p:nvPr>
        </p:nvSpPr>
        <p:spPr/>
        <p:txBody>
          <a:bodyPr/>
          <a:lstStyle/>
          <a:p>
            <a:r>
              <a:rPr lang="en-US" dirty="0" smtClean="0"/>
              <a:t>CSCC Incidence Study Sites Divided into 2 Sun Zones Based on UV Climatological Means</a:t>
            </a:r>
            <a:endParaRPr lang="en-US" dirty="0"/>
          </a:p>
        </p:txBody>
      </p:sp>
      <p:sp>
        <p:nvSpPr>
          <p:cNvPr id="4" name="TextBox 3"/>
          <p:cNvSpPr txBox="1"/>
          <p:nvPr/>
        </p:nvSpPr>
        <p:spPr>
          <a:xfrm>
            <a:off x="152400" y="6494046"/>
            <a:ext cx="5944556" cy="338554"/>
          </a:xfrm>
          <a:prstGeom prst="rect">
            <a:avLst/>
          </a:prstGeom>
          <a:noFill/>
        </p:spPr>
        <p:txBody>
          <a:bodyPr wrap="none" rtlCol="0">
            <a:spAutoFit/>
          </a:bodyPr>
          <a:lstStyle/>
          <a:p>
            <a:r>
              <a:rPr lang="en-US" sz="1600" dirty="0" err="1" smtClean="0">
                <a:solidFill>
                  <a:schemeClr val="bg1"/>
                </a:solidFill>
                <a:latin typeface="+mn-lt"/>
              </a:rPr>
              <a:t>Karia</a:t>
            </a:r>
            <a:r>
              <a:rPr lang="en-US" sz="1600" dirty="0" smtClean="0">
                <a:solidFill>
                  <a:schemeClr val="bg1"/>
                </a:solidFill>
                <a:latin typeface="+mn-lt"/>
              </a:rPr>
              <a:t> PS et al. </a:t>
            </a:r>
            <a:r>
              <a:rPr lang="en-US" sz="1600" i="1" dirty="0" smtClean="0">
                <a:solidFill>
                  <a:schemeClr val="bg1"/>
                </a:solidFill>
                <a:latin typeface="+mn-lt"/>
              </a:rPr>
              <a:t>J Am </a:t>
            </a:r>
            <a:r>
              <a:rPr lang="en-US" sz="1600" i="1" dirty="0" err="1" smtClean="0">
                <a:solidFill>
                  <a:schemeClr val="bg1"/>
                </a:solidFill>
                <a:latin typeface="+mn-lt"/>
              </a:rPr>
              <a:t>Acad</a:t>
            </a:r>
            <a:r>
              <a:rPr lang="en-US" sz="1600" i="1" dirty="0" smtClean="0">
                <a:solidFill>
                  <a:schemeClr val="bg1"/>
                </a:solidFill>
                <a:latin typeface="+mn-lt"/>
              </a:rPr>
              <a:t> </a:t>
            </a:r>
            <a:r>
              <a:rPr lang="en-US" sz="1600" i="1" dirty="0" err="1" smtClean="0">
                <a:solidFill>
                  <a:schemeClr val="bg1"/>
                </a:solidFill>
                <a:latin typeface="+mn-lt"/>
              </a:rPr>
              <a:t>Dermatol</a:t>
            </a:r>
            <a:r>
              <a:rPr lang="en-US" sz="1600" i="1" dirty="0" smtClean="0">
                <a:solidFill>
                  <a:schemeClr val="bg1"/>
                </a:solidFill>
                <a:latin typeface="+mn-lt"/>
              </a:rPr>
              <a:t> </a:t>
            </a:r>
            <a:r>
              <a:rPr lang="en-US" sz="1600" dirty="0" smtClean="0">
                <a:solidFill>
                  <a:schemeClr val="bg1"/>
                </a:solidFill>
                <a:latin typeface="+mn-lt"/>
              </a:rPr>
              <a:t>2013;[</a:t>
            </a:r>
            <a:r>
              <a:rPr lang="en-US" sz="1600" dirty="0" err="1" smtClean="0">
                <a:solidFill>
                  <a:schemeClr val="bg1"/>
                </a:solidFill>
                <a:latin typeface="+mn-lt"/>
              </a:rPr>
              <a:t>Epub</a:t>
            </a:r>
            <a:r>
              <a:rPr lang="en-US" sz="1600" dirty="0" smtClean="0">
                <a:solidFill>
                  <a:schemeClr val="bg1"/>
                </a:solidFill>
                <a:latin typeface="+mn-lt"/>
              </a:rPr>
              <a:t> ahead of print]. </a:t>
            </a:r>
            <a:endParaRPr lang="en-US" sz="1600" dirty="0">
              <a:solidFill>
                <a:schemeClr val="bg1"/>
              </a:solidFill>
              <a:latin typeface="+mn-lt"/>
            </a:endParaRPr>
          </a:p>
        </p:txBody>
      </p:sp>
      <p:sp>
        <p:nvSpPr>
          <p:cNvPr id="6" name="TextBox 5"/>
          <p:cNvSpPr txBox="1"/>
          <p:nvPr/>
        </p:nvSpPr>
        <p:spPr>
          <a:xfrm>
            <a:off x="2362200" y="3200400"/>
            <a:ext cx="2590800" cy="307777"/>
          </a:xfrm>
          <a:prstGeom prst="rect">
            <a:avLst/>
          </a:prstGeom>
          <a:noFill/>
        </p:spPr>
        <p:txBody>
          <a:bodyPr wrap="square" rtlCol="0">
            <a:spAutoFit/>
          </a:bodyPr>
          <a:lstStyle/>
          <a:p>
            <a:pPr algn="ctr"/>
            <a:r>
              <a:rPr lang="en-US" sz="1400" b="1" dirty="0" err="1"/>
              <a:t>Sunzone</a:t>
            </a:r>
            <a:r>
              <a:rPr lang="en-US" sz="1400" b="1" dirty="0"/>
              <a:t> 1(UV&lt;7) </a:t>
            </a:r>
          </a:p>
        </p:txBody>
      </p:sp>
      <p:sp>
        <p:nvSpPr>
          <p:cNvPr id="7" name="TextBox 6"/>
          <p:cNvSpPr txBox="1"/>
          <p:nvPr/>
        </p:nvSpPr>
        <p:spPr>
          <a:xfrm>
            <a:off x="3124200" y="4416623"/>
            <a:ext cx="2590800" cy="307777"/>
          </a:xfrm>
          <a:prstGeom prst="rect">
            <a:avLst/>
          </a:prstGeom>
          <a:noFill/>
        </p:spPr>
        <p:txBody>
          <a:bodyPr wrap="square" rtlCol="0">
            <a:spAutoFit/>
          </a:bodyPr>
          <a:lstStyle/>
          <a:p>
            <a:pPr algn="ctr"/>
            <a:r>
              <a:rPr lang="en-US" sz="1400" b="1" dirty="0" err="1"/>
              <a:t>Sunzone</a:t>
            </a:r>
            <a:r>
              <a:rPr lang="en-US" sz="1400" b="1" dirty="0"/>
              <a:t> 2 (UV&gt;7)</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6000677"/>
      </p:ext>
    </p:extLst>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Deaths from CSCC in Perspective</a:t>
            </a:r>
            <a:endParaRPr lang="en-US" sz="3200" dirty="0"/>
          </a:p>
        </p:txBody>
      </p:sp>
      <p:sp>
        <p:nvSpPr>
          <p:cNvPr id="3" name="TextBox 2"/>
          <p:cNvSpPr txBox="1"/>
          <p:nvPr/>
        </p:nvSpPr>
        <p:spPr>
          <a:xfrm>
            <a:off x="685800" y="1295400"/>
            <a:ext cx="7848600" cy="4074962"/>
          </a:xfrm>
          <a:prstGeom prst="rect">
            <a:avLst/>
          </a:prstGeom>
          <a:noFill/>
        </p:spPr>
        <p:txBody>
          <a:bodyPr wrap="square" rtlCol="0">
            <a:spAutoFit/>
          </a:bodyPr>
          <a:lstStyle/>
          <a:p>
            <a:pPr>
              <a:lnSpc>
                <a:spcPct val="130000"/>
              </a:lnSpc>
            </a:pPr>
            <a:endParaRPr lang="en-US" sz="1600" dirty="0">
              <a:solidFill>
                <a:srgbClr val="FFFFFF"/>
              </a:solidFill>
              <a:latin typeface="+mn-lt"/>
            </a:endParaRPr>
          </a:p>
          <a:p>
            <a:pPr>
              <a:lnSpc>
                <a:spcPct val="130000"/>
              </a:lnSpc>
            </a:pPr>
            <a:r>
              <a:rPr lang="en-US" dirty="0" smtClean="0">
                <a:solidFill>
                  <a:srgbClr val="FFFFFF"/>
                </a:solidFill>
                <a:latin typeface="+mn-lt"/>
              </a:rPr>
              <a:t>“The </a:t>
            </a:r>
            <a:r>
              <a:rPr lang="en-US" dirty="0">
                <a:solidFill>
                  <a:srgbClr val="FFFFFF"/>
                </a:solidFill>
                <a:latin typeface="+mn-lt"/>
              </a:rPr>
              <a:t>incidence of CSCC (</a:t>
            </a:r>
            <a:r>
              <a:rPr lang="en-US" dirty="0" smtClean="0">
                <a:solidFill>
                  <a:srgbClr val="FFFFFF"/>
                </a:solidFill>
                <a:latin typeface="+mn-lt"/>
              </a:rPr>
              <a:t>and presumably </a:t>
            </a:r>
            <a:r>
              <a:rPr lang="en-US" dirty="0">
                <a:solidFill>
                  <a:srgbClr val="FFFFFF"/>
                </a:solidFill>
                <a:latin typeface="+mn-lt"/>
              </a:rPr>
              <a:t>metastases and deaths arising from it</a:t>
            </a:r>
            <a:r>
              <a:rPr lang="en-US" dirty="0" smtClean="0">
                <a:solidFill>
                  <a:srgbClr val="FFFFFF"/>
                </a:solidFill>
                <a:latin typeface="+mn-lt"/>
              </a:rPr>
              <a:t>) was </a:t>
            </a:r>
            <a:r>
              <a:rPr lang="en-US" dirty="0">
                <a:solidFill>
                  <a:srgbClr val="FFFFFF"/>
                </a:solidFill>
                <a:latin typeface="+mn-lt"/>
              </a:rPr>
              <a:t>much higher in the southern and central </a:t>
            </a:r>
            <a:r>
              <a:rPr lang="en-US" dirty="0" smtClean="0">
                <a:solidFill>
                  <a:srgbClr val="FFFFFF"/>
                </a:solidFill>
                <a:latin typeface="+mn-lt"/>
              </a:rPr>
              <a:t>United States</a:t>
            </a:r>
            <a:r>
              <a:rPr lang="en-US" dirty="0">
                <a:solidFill>
                  <a:srgbClr val="FFFFFF"/>
                </a:solidFill>
                <a:latin typeface="+mn-lt"/>
              </a:rPr>
              <a:t>. </a:t>
            </a:r>
            <a:endParaRPr lang="en-US" dirty="0" smtClean="0">
              <a:solidFill>
                <a:srgbClr val="FFFFFF"/>
              </a:solidFill>
              <a:latin typeface="+mn-lt"/>
            </a:endParaRPr>
          </a:p>
          <a:p>
            <a:pPr>
              <a:lnSpc>
                <a:spcPct val="130000"/>
              </a:lnSpc>
            </a:pPr>
            <a:endParaRPr lang="en-US" sz="1600" dirty="0">
              <a:solidFill>
                <a:srgbClr val="FFFFFF"/>
              </a:solidFill>
              <a:latin typeface="+mn-lt"/>
            </a:endParaRPr>
          </a:p>
          <a:p>
            <a:pPr>
              <a:lnSpc>
                <a:spcPct val="130000"/>
              </a:lnSpc>
            </a:pPr>
            <a:r>
              <a:rPr lang="en-US" dirty="0" smtClean="0">
                <a:solidFill>
                  <a:srgbClr val="FFFFFF"/>
                </a:solidFill>
                <a:latin typeface="+mn-lt"/>
              </a:rPr>
              <a:t>In </a:t>
            </a:r>
            <a:r>
              <a:rPr lang="en-US" dirty="0">
                <a:solidFill>
                  <a:srgbClr val="FFFFFF"/>
                </a:solidFill>
                <a:latin typeface="+mn-lt"/>
              </a:rPr>
              <a:t>these regions, the number of deaths </a:t>
            </a:r>
            <a:r>
              <a:rPr lang="en-US" dirty="0" smtClean="0">
                <a:solidFill>
                  <a:srgbClr val="FFFFFF"/>
                </a:solidFill>
                <a:latin typeface="+mn-lt"/>
              </a:rPr>
              <a:t>from CSCC </a:t>
            </a:r>
            <a:r>
              <a:rPr lang="en-US" dirty="0">
                <a:solidFill>
                  <a:srgbClr val="FFFFFF"/>
                </a:solidFill>
                <a:latin typeface="+mn-lt"/>
              </a:rPr>
              <a:t>rivals deaths from renal cell carcinoma, </a:t>
            </a:r>
            <a:r>
              <a:rPr lang="en-US" dirty="0" err="1" smtClean="0">
                <a:solidFill>
                  <a:srgbClr val="FFFFFF"/>
                </a:solidFill>
                <a:latin typeface="+mn-lt"/>
              </a:rPr>
              <a:t>oropharyngeal</a:t>
            </a:r>
            <a:r>
              <a:rPr lang="en-US" dirty="0">
                <a:solidFill>
                  <a:srgbClr val="FFFFFF"/>
                </a:solidFill>
                <a:latin typeface="+mn-lt"/>
              </a:rPr>
              <a:t> </a:t>
            </a:r>
            <a:r>
              <a:rPr lang="en-US" dirty="0" smtClean="0">
                <a:solidFill>
                  <a:srgbClr val="FFFFFF"/>
                </a:solidFill>
                <a:latin typeface="+mn-lt"/>
              </a:rPr>
              <a:t>carcinoma </a:t>
            </a:r>
            <a:r>
              <a:rPr lang="en-US" dirty="0">
                <a:solidFill>
                  <a:srgbClr val="FFFFFF"/>
                </a:solidFill>
                <a:latin typeface="+mn-lt"/>
              </a:rPr>
              <a:t>(in men), and melanoma </a:t>
            </a:r>
            <a:r>
              <a:rPr lang="en-US" dirty="0" smtClean="0">
                <a:solidFill>
                  <a:srgbClr val="FFFFFF"/>
                </a:solidFill>
                <a:latin typeface="+mn-lt"/>
              </a:rPr>
              <a:t>as reported </a:t>
            </a:r>
            <a:r>
              <a:rPr lang="en-US" dirty="0">
                <a:solidFill>
                  <a:srgbClr val="FFFFFF"/>
                </a:solidFill>
                <a:latin typeface="+mn-lt"/>
              </a:rPr>
              <a:t>in SEER mortality statistics</a:t>
            </a:r>
            <a:r>
              <a:rPr lang="en-US" dirty="0" smtClean="0">
                <a:solidFill>
                  <a:srgbClr val="FFFFFF"/>
                </a:solidFill>
                <a:latin typeface="+mn-lt"/>
              </a:rPr>
              <a:t>.”</a:t>
            </a:r>
            <a:endParaRPr lang="en-US" dirty="0">
              <a:solidFill>
                <a:srgbClr val="FFFFFF"/>
              </a:solidFill>
              <a:latin typeface="+mn-lt"/>
            </a:endParaRPr>
          </a:p>
        </p:txBody>
      </p:sp>
      <p:sp>
        <p:nvSpPr>
          <p:cNvPr id="4" name="TextBox 3"/>
          <p:cNvSpPr txBox="1"/>
          <p:nvPr/>
        </p:nvSpPr>
        <p:spPr>
          <a:xfrm>
            <a:off x="152400" y="6494046"/>
            <a:ext cx="5944556" cy="338554"/>
          </a:xfrm>
          <a:prstGeom prst="rect">
            <a:avLst/>
          </a:prstGeom>
          <a:noFill/>
        </p:spPr>
        <p:txBody>
          <a:bodyPr wrap="none" rtlCol="0">
            <a:spAutoFit/>
          </a:bodyPr>
          <a:lstStyle/>
          <a:p>
            <a:r>
              <a:rPr lang="en-US" sz="1600" dirty="0" err="1" smtClean="0">
                <a:solidFill>
                  <a:schemeClr val="bg1"/>
                </a:solidFill>
                <a:latin typeface="+mn-lt"/>
              </a:rPr>
              <a:t>Karia</a:t>
            </a:r>
            <a:r>
              <a:rPr lang="en-US" sz="1600" dirty="0" smtClean="0">
                <a:solidFill>
                  <a:schemeClr val="bg1"/>
                </a:solidFill>
                <a:latin typeface="+mn-lt"/>
              </a:rPr>
              <a:t> PS et al. </a:t>
            </a:r>
            <a:r>
              <a:rPr lang="en-US" sz="1600" i="1" dirty="0" smtClean="0">
                <a:solidFill>
                  <a:schemeClr val="bg1"/>
                </a:solidFill>
                <a:latin typeface="+mn-lt"/>
              </a:rPr>
              <a:t>J Am </a:t>
            </a:r>
            <a:r>
              <a:rPr lang="en-US" sz="1600" i="1" dirty="0" err="1" smtClean="0">
                <a:solidFill>
                  <a:schemeClr val="bg1"/>
                </a:solidFill>
                <a:latin typeface="+mn-lt"/>
              </a:rPr>
              <a:t>Acad</a:t>
            </a:r>
            <a:r>
              <a:rPr lang="en-US" sz="1600" i="1" dirty="0" smtClean="0">
                <a:solidFill>
                  <a:schemeClr val="bg1"/>
                </a:solidFill>
                <a:latin typeface="+mn-lt"/>
              </a:rPr>
              <a:t> </a:t>
            </a:r>
            <a:r>
              <a:rPr lang="en-US" sz="1600" i="1" dirty="0" err="1" smtClean="0">
                <a:solidFill>
                  <a:schemeClr val="bg1"/>
                </a:solidFill>
                <a:latin typeface="+mn-lt"/>
              </a:rPr>
              <a:t>Dermatol</a:t>
            </a:r>
            <a:r>
              <a:rPr lang="en-US" sz="1600" i="1" dirty="0" smtClean="0">
                <a:solidFill>
                  <a:schemeClr val="bg1"/>
                </a:solidFill>
                <a:latin typeface="+mn-lt"/>
              </a:rPr>
              <a:t> </a:t>
            </a:r>
            <a:r>
              <a:rPr lang="en-US" sz="1600" dirty="0" smtClean="0">
                <a:solidFill>
                  <a:schemeClr val="bg1"/>
                </a:solidFill>
                <a:latin typeface="+mn-lt"/>
              </a:rPr>
              <a:t>2013;[</a:t>
            </a:r>
            <a:r>
              <a:rPr lang="en-US" sz="1600" dirty="0" err="1" smtClean="0">
                <a:solidFill>
                  <a:schemeClr val="bg1"/>
                </a:solidFill>
                <a:latin typeface="+mn-lt"/>
              </a:rPr>
              <a:t>Epub</a:t>
            </a:r>
            <a:r>
              <a:rPr lang="en-US" sz="1600" dirty="0" smtClean="0">
                <a:solidFill>
                  <a:schemeClr val="bg1"/>
                </a:solidFill>
                <a:latin typeface="+mn-lt"/>
              </a:rPr>
              <a:t> ahead of print]. </a:t>
            </a:r>
            <a:endParaRPr lang="en-US" sz="1600" dirty="0">
              <a:solidFill>
                <a:schemeClr val="bg1"/>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5183393"/>
      </p:ext>
    </p:extLst>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48230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2286000"/>
          </a:xfrm>
        </p:spPr>
        <p:txBody>
          <a:bodyPr/>
          <a:lstStyle/>
          <a:p>
            <a:r>
              <a:rPr lang="en-US" dirty="0" smtClean="0"/>
              <a:t>In general, what is your most likely first- and </a:t>
            </a:r>
            <a:br>
              <a:rPr lang="en-US" dirty="0" smtClean="0"/>
            </a:br>
            <a:r>
              <a:rPr lang="en-US" dirty="0" smtClean="0"/>
              <a:t>second-line </a:t>
            </a:r>
            <a:r>
              <a:rPr lang="en-US" i="1" u="sng" dirty="0" err="1" smtClean="0">
                <a:solidFill>
                  <a:srgbClr val="FFC314"/>
                </a:solidFill>
              </a:rPr>
              <a:t>nonprotocol</a:t>
            </a:r>
            <a:r>
              <a:rPr lang="en-US" dirty="0"/>
              <a:t> systemic </a:t>
            </a:r>
            <a:r>
              <a:rPr lang="en-US" dirty="0" smtClean="0"/>
              <a:t>treatment recommendation for a 63-year-old </a:t>
            </a:r>
            <a:r>
              <a:rPr lang="en-US" i="1" u="sng" dirty="0" smtClean="0">
                <a:solidFill>
                  <a:srgbClr val="FFC314"/>
                </a:solidFill>
              </a:rPr>
              <a:t>asymptomatic</a:t>
            </a:r>
            <a:r>
              <a:rPr lang="en-US" dirty="0" smtClean="0"/>
              <a:t> patient with </a:t>
            </a:r>
            <a:r>
              <a:rPr lang="en-US" i="1" u="sng" dirty="0" smtClean="0">
                <a:solidFill>
                  <a:srgbClr val="FFC314"/>
                </a:solidFill>
              </a:rPr>
              <a:t>low-volume</a:t>
            </a:r>
            <a:r>
              <a:rPr lang="en-US" dirty="0"/>
              <a:t> lung </a:t>
            </a:r>
            <a:r>
              <a:rPr lang="en-US" dirty="0" smtClean="0"/>
              <a:t>metastases from </a:t>
            </a:r>
            <a:br>
              <a:rPr lang="en-US" dirty="0" smtClean="0"/>
            </a:br>
            <a:r>
              <a:rPr lang="en-US" i="1" u="sng" dirty="0" smtClean="0">
                <a:solidFill>
                  <a:srgbClr val="FFC314"/>
                </a:solidFill>
              </a:rPr>
              <a:t>BRAF wild-type</a:t>
            </a:r>
            <a:r>
              <a:rPr lang="en-US" dirty="0"/>
              <a:t> melanoma </a:t>
            </a:r>
            <a:r>
              <a:rPr lang="en-US" dirty="0" smtClean="0"/>
              <a:t>(assuming slow progression on first-line therapy)?</a:t>
            </a:r>
            <a:endParaRPr lang="en-US" dirty="0"/>
          </a:p>
        </p:txBody>
      </p:sp>
      <p:sp>
        <p:nvSpPr>
          <p:cNvPr id="3" name="Content Placeholder 2"/>
          <p:cNvSpPr>
            <a:spLocks noGrp="1"/>
          </p:cNvSpPr>
          <p:nvPr>
            <p:ph idx="1"/>
          </p:nvPr>
        </p:nvSpPr>
        <p:spPr>
          <a:xfrm>
            <a:off x="457200" y="2667000"/>
            <a:ext cx="8305800" cy="3976688"/>
          </a:xfrm>
        </p:spPr>
        <p:txBody>
          <a:bodyPr/>
          <a:lstStyle/>
          <a:p>
            <a:pPr marL="457200" indent="-457200">
              <a:buFont typeface="+mj-lt"/>
              <a:buAutoNum type="arabicPeriod"/>
            </a:pPr>
            <a:r>
              <a:rPr lang="en-US" dirty="0" smtClean="0"/>
              <a:t>HD IL-2 </a:t>
            </a:r>
            <a:r>
              <a:rPr lang="en-US" dirty="0" smtClean="0">
                <a:sym typeface="Wingdings"/>
              </a:rPr>
              <a:t> </a:t>
            </a:r>
            <a:r>
              <a:rPr lang="en-US" dirty="0" err="1" smtClean="0"/>
              <a:t>Ipilimumab</a:t>
            </a:r>
            <a:endParaRPr lang="en-US" dirty="0" smtClean="0"/>
          </a:p>
          <a:p>
            <a:pPr marL="457200" indent="-457200">
              <a:buFont typeface="+mj-lt"/>
              <a:buAutoNum type="arabicPeriod"/>
            </a:pPr>
            <a:r>
              <a:rPr lang="en-US" dirty="0" err="1"/>
              <a:t>Ipilimumab</a:t>
            </a:r>
            <a:r>
              <a:rPr lang="en-US" dirty="0"/>
              <a:t> </a:t>
            </a:r>
            <a:r>
              <a:rPr lang="en-US" dirty="0">
                <a:sym typeface="Wingdings"/>
              </a:rPr>
              <a:t> </a:t>
            </a:r>
            <a:r>
              <a:rPr lang="en-US" dirty="0" smtClean="0"/>
              <a:t>HD IL-2</a:t>
            </a:r>
          </a:p>
          <a:p>
            <a:pPr marL="457200" indent="-457200">
              <a:buFont typeface="+mj-lt"/>
              <a:buAutoNum type="arabicPeriod"/>
            </a:pPr>
            <a:r>
              <a:rPr lang="en-US" dirty="0" smtClean="0"/>
              <a:t>HD IL-</a:t>
            </a:r>
            <a:r>
              <a:rPr lang="en-US" dirty="0"/>
              <a:t>2 </a:t>
            </a:r>
            <a:r>
              <a:rPr lang="en-US" dirty="0">
                <a:sym typeface="Wingdings"/>
              </a:rPr>
              <a:t> </a:t>
            </a:r>
            <a:r>
              <a:rPr lang="en-US" dirty="0" smtClean="0"/>
              <a:t>Chemotherapy</a:t>
            </a:r>
          </a:p>
          <a:p>
            <a:pPr marL="457200" indent="-457200">
              <a:buFont typeface="+mj-lt"/>
              <a:buAutoNum type="arabicPeriod"/>
            </a:pPr>
            <a:r>
              <a:rPr lang="en-US" dirty="0" err="1"/>
              <a:t>Ipilimumab</a:t>
            </a:r>
            <a:r>
              <a:rPr lang="en-US" dirty="0"/>
              <a:t> </a:t>
            </a:r>
            <a:r>
              <a:rPr lang="en-US" dirty="0">
                <a:sym typeface="Wingdings"/>
              </a:rPr>
              <a:t> </a:t>
            </a:r>
            <a:r>
              <a:rPr lang="en-US" dirty="0" smtClean="0"/>
              <a:t>Chemotherapy</a:t>
            </a:r>
          </a:p>
          <a:p>
            <a:pPr marL="457200" indent="-457200">
              <a:buFont typeface="+mj-lt"/>
              <a:buAutoNum type="arabicPeriod"/>
            </a:pPr>
            <a:r>
              <a:rPr lang="en-US" dirty="0" smtClean="0"/>
              <a:t>Other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356943"/>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 name="Object 16"/>
          <p:cNvGraphicFramePr>
            <a:graphicFrameLocks noChangeAspect="1"/>
          </p:cNvGraphicFramePr>
          <p:nvPr/>
        </p:nvGraphicFramePr>
        <p:xfrm>
          <a:off x="304800" y="2946400"/>
          <a:ext cx="8559800" cy="3619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304800" y="228600"/>
            <a:ext cx="8839200" cy="2286000"/>
          </a:xfrm>
        </p:spPr>
        <p:txBody>
          <a:bodyPr/>
          <a:lstStyle/>
          <a:p>
            <a:r>
              <a:rPr lang="en-US" dirty="0" smtClean="0"/>
              <a:t>In general, what is your most likely first- and </a:t>
            </a:r>
            <a:br>
              <a:rPr lang="en-US" dirty="0" smtClean="0"/>
            </a:br>
            <a:r>
              <a:rPr lang="en-US" dirty="0" smtClean="0"/>
              <a:t>second-line </a:t>
            </a:r>
            <a:r>
              <a:rPr lang="en-US" i="1" u="sng" dirty="0" err="1" smtClean="0">
                <a:solidFill>
                  <a:srgbClr val="FFC314"/>
                </a:solidFill>
              </a:rPr>
              <a:t>nonprotocol</a:t>
            </a:r>
            <a:r>
              <a:rPr lang="en-US" dirty="0"/>
              <a:t> systemic </a:t>
            </a:r>
            <a:r>
              <a:rPr lang="en-US" dirty="0" smtClean="0"/>
              <a:t>treatment recommendation for a 63-year-old </a:t>
            </a:r>
            <a:r>
              <a:rPr lang="en-US" i="1" u="sng" dirty="0" smtClean="0">
                <a:solidFill>
                  <a:srgbClr val="FFC314"/>
                </a:solidFill>
              </a:rPr>
              <a:t>asymptomatic</a:t>
            </a:r>
            <a:r>
              <a:rPr lang="en-US" dirty="0" smtClean="0"/>
              <a:t> patient with </a:t>
            </a:r>
            <a:r>
              <a:rPr lang="en-US" i="1" u="sng" dirty="0" smtClean="0">
                <a:solidFill>
                  <a:srgbClr val="FFC314"/>
                </a:solidFill>
              </a:rPr>
              <a:t>low-volume</a:t>
            </a:r>
            <a:r>
              <a:rPr lang="en-US" dirty="0"/>
              <a:t> lung </a:t>
            </a:r>
            <a:r>
              <a:rPr lang="en-US" dirty="0" smtClean="0"/>
              <a:t>metastases from </a:t>
            </a:r>
            <a:br>
              <a:rPr lang="en-US" dirty="0" smtClean="0"/>
            </a:br>
            <a:r>
              <a:rPr lang="en-US" i="1" u="sng" dirty="0" smtClean="0">
                <a:solidFill>
                  <a:srgbClr val="FFC314"/>
                </a:solidFill>
              </a:rPr>
              <a:t>BRAF wild-type</a:t>
            </a:r>
            <a:r>
              <a:rPr lang="en-US" dirty="0"/>
              <a:t> melanoma </a:t>
            </a:r>
            <a:r>
              <a:rPr lang="en-US" dirty="0" smtClean="0"/>
              <a:t>(assuming slow progression on first-line therapy)?</a:t>
            </a:r>
            <a:endParaRPr lang="en-US" dirty="0"/>
          </a:p>
        </p:txBody>
      </p:sp>
      <p:sp>
        <p:nvSpPr>
          <p:cNvPr id="9" name="TextBox 8"/>
          <p:cNvSpPr txBox="1"/>
          <p:nvPr/>
        </p:nvSpPr>
        <p:spPr>
          <a:xfrm>
            <a:off x="73152" y="3081528"/>
            <a:ext cx="3657600" cy="457200"/>
          </a:xfrm>
          <a:prstGeom prst="rect">
            <a:avLst/>
          </a:prstGeom>
          <a:noFill/>
        </p:spPr>
        <p:txBody>
          <a:bodyPr wrap="square" rtlCol="0">
            <a:noAutofit/>
          </a:bodyPr>
          <a:lstStyle/>
          <a:p>
            <a:pPr algn="r"/>
            <a:r>
              <a:rPr lang="en-US" sz="2000" dirty="0">
                <a:solidFill>
                  <a:schemeClr val="bg1"/>
                </a:solidFill>
                <a:latin typeface="Arial"/>
                <a:cs typeface="Arial"/>
              </a:rPr>
              <a:t>HD IL-2 </a:t>
            </a:r>
            <a:r>
              <a:rPr lang="en-US" sz="2000" dirty="0">
                <a:solidFill>
                  <a:schemeClr val="bg1"/>
                </a:solidFill>
                <a:latin typeface="Arial"/>
                <a:cs typeface="Arial"/>
                <a:sym typeface="Wingdings"/>
              </a:rPr>
              <a:t> </a:t>
            </a:r>
            <a:r>
              <a:rPr lang="en-US" sz="2000" dirty="0" err="1" smtClean="0">
                <a:solidFill>
                  <a:schemeClr val="bg1"/>
                </a:solidFill>
                <a:latin typeface="Arial"/>
                <a:cs typeface="Arial"/>
              </a:rPr>
              <a:t>Ipilimumab</a:t>
            </a:r>
            <a:endParaRPr lang="en-US" sz="2000" dirty="0">
              <a:solidFill>
                <a:schemeClr val="bg1"/>
              </a:solidFill>
              <a:latin typeface="Arial"/>
              <a:cs typeface="Arial"/>
            </a:endParaRPr>
          </a:p>
        </p:txBody>
      </p:sp>
      <p:sp>
        <p:nvSpPr>
          <p:cNvPr id="11" name="TextBox 10"/>
          <p:cNvSpPr txBox="1"/>
          <p:nvPr/>
        </p:nvSpPr>
        <p:spPr>
          <a:xfrm>
            <a:off x="76200" y="3687318"/>
            <a:ext cx="3657600" cy="457200"/>
          </a:xfrm>
          <a:prstGeom prst="rect">
            <a:avLst/>
          </a:prstGeom>
          <a:noFill/>
        </p:spPr>
        <p:txBody>
          <a:bodyPr wrap="square" rtlCol="0">
            <a:noAutofit/>
          </a:bodyPr>
          <a:lstStyle/>
          <a:p>
            <a:pPr algn="r"/>
            <a:r>
              <a:rPr lang="en-US" sz="2000" dirty="0" err="1">
                <a:solidFill>
                  <a:schemeClr val="bg1"/>
                </a:solidFill>
                <a:latin typeface="Arial"/>
                <a:cs typeface="Arial"/>
              </a:rPr>
              <a:t>Ipilimumab</a:t>
            </a:r>
            <a:r>
              <a:rPr lang="en-US" sz="2000" dirty="0">
                <a:solidFill>
                  <a:schemeClr val="bg1"/>
                </a:solidFill>
                <a:latin typeface="Arial"/>
                <a:cs typeface="Arial"/>
              </a:rPr>
              <a:t> </a:t>
            </a:r>
            <a:r>
              <a:rPr lang="en-US" sz="2000" dirty="0">
                <a:solidFill>
                  <a:schemeClr val="bg1"/>
                </a:solidFill>
                <a:latin typeface="Arial"/>
                <a:cs typeface="Arial"/>
                <a:sym typeface="Wingdings"/>
              </a:rPr>
              <a:t> </a:t>
            </a:r>
            <a:r>
              <a:rPr lang="en-US" sz="2000" dirty="0">
                <a:solidFill>
                  <a:schemeClr val="bg1"/>
                </a:solidFill>
                <a:latin typeface="Arial"/>
                <a:cs typeface="Arial"/>
              </a:rPr>
              <a:t>HD IL-2</a:t>
            </a:r>
          </a:p>
        </p:txBody>
      </p:sp>
      <p:sp>
        <p:nvSpPr>
          <p:cNvPr id="12" name="TextBox 11"/>
          <p:cNvSpPr txBox="1"/>
          <p:nvPr/>
        </p:nvSpPr>
        <p:spPr>
          <a:xfrm>
            <a:off x="76200" y="4293108"/>
            <a:ext cx="3657600" cy="457200"/>
          </a:xfrm>
          <a:prstGeom prst="rect">
            <a:avLst/>
          </a:prstGeom>
          <a:noFill/>
        </p:spPr>
        <p:txBody>
          <a:bodyPr wrap="square" rtlCol="0">
            <a:noAutofit/>
          </a:bodyPr>
          <a:lstStyle/>
          <a:p>
            <a:pPr algn="r"/>
            <a:r>
              <a:rPr lang="en-US" sz="2000" dirty="0">
                <a:solidFill>
                  <a:schemeClr val="bg1"/>
                </a:solidFill>
                <a:latin typeface="Arial"/>
                <a:cs typeface="Arial"/>
              </a:rPr>
              <a:t>HD IL-2 </a:t>
            </a:r>
            <a:r>
              <a:rPr lang="en-US" sz="2000" dirty="0">
                <a:solidFill>
                  <a:schemeClr val="bg1"/>
                </a:solidFill>
                <a:latin typeface="Arial"/>
                <a:cs typeface="Arial"/>
                <a:sym typeface="Wingdings"/>
              </a:rPr>
              <a:t> </a:t>
            </a:r>
            <a:r>
              <a:rPr lang="en-US" sz="2000" dirty="0">
                <a:solidFill>
                  <a:schemeClr val="bg1"/>
                </a:solidFill>
                <a:latin typeface="Arial"/>
                <a:cs typeface="Arial"/>
              </a:rPr>
              <a:t>Chemotherapy</a:t>
            </a:r>
          </a:p>
        </p:txBody>
      </p:sp>
      <p:sp>
        <p:nvSpPr>
          <p:cNvPr id="13" name="TextBox 12"/>
          <p:cNvSpPr txBox="1"/>
          <p:nvPr/>
        </p:nvSpPr>
        <p:spPr>
          <a:xfrm>
            <a:off x="76200" y="4898898"/>
            <a:ext cx="3657600" cy="457200"/>
          </a:xfrm>
          <a:prstGeom prst="rect">
            <a:avLst/>
          </a:prstGeom>
          <a:noFill/>
        </p:spPr>
        <p:txBody>
          <a:bodyPr wrap="square" rtlCol="0">
            <a:noAutofit/>
          </a:bodyPr>
          <a:lstStyle/>
          <a:p>
            <a:pPr algn="r"/>
            <a:r>
              <a:rPr lang="en-US" sz="2000" dirty="0" err="1">
                <a:solidFill>
                  <a:schemeClr val="bg1"/>
                </a:solidFill>
                <a:latin typeface="Arial"/>
                <a:cs typeface="Arial"/>
              </a:rPr>
              <a:t>Ipilimumab</a:t>
            </a:r>
            <a:r>
              <a:rPr lang="en-US" sz="2000" dirty="0">
                <a:solidFill>
                  <a:schemeClr val="bg1"/>
                </a:solidFill>
                <a:latin typeface="Arial"/>
                <a:cs typeface="Arial"/>
              </a:rPr>
              <a:t> </a:t>
            </a:r>
            <a:r>
              <a:rPr lang="en-US" sz="2000" dirty="0">
                <a:solidFill>
                  <a:schemeClr val="bg1"/>
                </a:solidFill>
                <a:latin typeface="Arial"/>
                <a:cs typeface="Arial"/>
                <a:sym typeface="Wingdings"/>
              </a:rPr>
              <a:t> </a:t>
            </a:r>
            <a:r>
              <a:rPr lang="en-US" sz="2000" dirty="0">
                <a:solidFill>
                  <a:schemeClr val="bg1"/>
                </a:solidFill>
                <a:latin typeface="Arial"/>
                <a:cs typeface="Arial"/>
              </a:rPr>
              <a:t>Chemotherapy</a:t>
            </a:r>
          </a:p>
        </p:txBody>
      </p:sp>
      <p:sp>
        <p:nvSpPr>
          <p:cNvPr id="14" name="TextBox 13"/>
          <p:cNvSpPr txBox="1"/>
          <p:nvPr/>
        </p:nvSpPr>
        <p:spPr>
          <a:xfrm>
            <a:off x="76200" y="5504688"/>
            <a:ext cx="3657600" cy="457200"/>
          </a:xfrm>
          <a:prstGeom prst="rect">
            <a:avLst/>
          </a:prstGeom>
          <a:noFill/>
        </p:spPr>
        <p:txBody>
          <a:bodyPr wrap="square" rtlCol="0">
            <a:noAutofit/>
          </a:bodyPr>
          <a:lstStyle/>
          <a:p>
            <a:pPr algn="r"/>
            <a:r>
              <a:rPr lang="en-US" sz="2000" dirty="0">
                <a:solidFill>
                  <a:schemeClr val="bg1"/>
                </a:solidFill>
                <a:latin typeface="Arial"/>
                <a:cs typeface="Arial"/>
              </a:rPr>
              <a:t>Other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072679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2057400"/>
          </a:xfrm>
        </p:spPr>
        <p:txBody>
          <a:bodyPr/>
          <a:lstStyle/>
          <a:p>
            <a:r>
              <a:rPr lang="en-US" dirty="0" smtClean="0"/>
              <a:t>First</a:t>
            </a:r>
            <a:r>
              <a:rPr lang="en-US" dirty="0"/>
              <a:t>- and </a:t>
            </a:r>
            <a:r>
              <a:rPr lang="en-US" dirty="0" smtClean="0"/>
              <a:t>second-</a:t>
            </a:r>
            <a:r>
              <a:rPr lang="en-US" dirty="0"/>
              <a:t>line </a:t>
            </a:r>
            <a:r>
              <a:rPr lang="en-US" i="1" u="sng" dirty="0" err="1" smtClean="0">
                <a:solidFill>
                  <a:srgbClr val="FFC314"/>
                </a:solidFill>
              </a:rPr>
              <a:t>nonprotocol</a:t>
            </a:r>
            <a:r>
              <a:rPr lang="en-US" dirty="0" smtClean="0"/>
              <a:t> treatment recommendations for a 63 </a:t>
            </a:r>
            <a:r>
              <a:rPr lang="en-US" dirty="0" err="1"/>
              <a:t>yo</a:t>
            </a:r>
            <a:r>
              <a:rPr lang="en-US" dirty="0"/>
              <a:t> </a:t>
            </a:r>
            <a:r>
              <a:rPr lang="en-US" i="1" u="sng" dirty="0">
                <a:solidFill>
                  <a:srgbClr val="FFC314"/>
                </a:solidFill>
              </a:rPr>
              <a:t>asymptomatic</a:t>
            </a:r>
            <a:r>
              <a:rPr lang="en-US" dirty="0"/>
              <a:t> </a:t>
            </a:r>
            <a:r>
              <a:rPr lang="en-US" dirty="0" smtClean="0"/>
              <a:t/>
            </a:r>
            <a:br>
              <a:rPr lang="en-US" dirty="0" smtClean="0"/>
            </a:br>
            <a:r>
              <a:rPr lang="en-US" dirty="0" err="1" smtClean="0"/>
              <a:t>pt</a:t>
            </a:r>
            <a:r>
              <a:rPr lang="en-US" dirty="0" smtClean="0"/>
              <a:t> w</a:t>
            </a:r>
            <a:r>
              <a:rPr lang="en-US" dirty="0"/>
              <a:t>/ </a:t>
            </a:r>
            <a:r>
              <a:rPr lang="en-US" i="1" u="sng" dirty="0">
                <a:solidFill>
                  <a:srgbClr val="FFC314"/>
                </a:solidFill>
              </a:rPr>
              <a:t>low-</a:t>
            </a:r>
            <a:r>
              <a:rPr lang="en-US" i="1" u="sng" dirty="0" smtClean="0">
                <a:solidFill>
                  <a:srgbClr val="FFC314"/>
                </a:solidFill>
              </a:rPr>
              <a:t>volume</a:t>
            </a:r>
            <a:r>
              <a:rPr lang="en-US" dirty="0"/>
              <a:t> lung </a:t>
            </a:r>
            <a:r>
              <a:rPr lang="en-US" dirty="0" err="1" smtClean="0"/>
              <a:t>mets</a:t>
            </a:r>
            <a:r>
              <a:rPr lang="en-US" dirty="0"/>
              <a:t> </a:t>
            </a:r>
            <a:r>
              <a:rPr lang="en-US" dirty="0" smtClean="0"/>
              <a:t>from </a:t>
            </a:r>
            <a:r>
              <a:rPr lang="en-US" i="1" u="sng" dirty="0">
                <a:solidFill>
                  <a:srgbClr val="FFC314"/>
                </a:solidFill>
              </a:rPr>
              <a:t>BRAF </a:t>
            </a:r>
            <a:r>
              <a:rPr lang="en-US" i="1" u="sng" dirty="0" smtClean="0">
                <a:solidFill>
                  <a:srgbClr val="FFC314"/>
                </a:solidFill>
              </a:rPr>
              <a:t>V600E</a:t>
            </a:r>
            <a:r>
              <a:rPr lang="en-US" i="1" u="sng" dirty="0">
                <a:solidFill>
                  <a:srgbClr val="FFC314"/>
                </a:solidFill>
              </a:rPr>
              <a:t> </a:t>
            </a:r>
            <a:r>
              <a:rPr lang="en-US" i="1" u="sng" dirty="0" smtClean="0">
                <a:solidFill>
                  <a:srgbClr val="FFC314"/>
                </a:solidFill>
              </a:rPr>
              <a:t>wild-type</a:t>
            </a:r>
            <a:r>
              <a:rPr lang="en-US" dirty="0"/>
              <a:t> melanoma (assuming slow progression on </a:t>
            </a:r>
            <a:r>
              <a:rPr lang="en-US" dirty="0" smtClean="0"/>
              <a:t>first-</a:t>
            </a:r>
            <a:r>
              <a:rPr lang="en-US" dirty="0"/>
              <a:t>line therapy)?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0634500"/>
      </p:ext>
    </p:extLst>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RESENTER_SHAPEINFO" val="&lt;ThreeDShapeInfo&gt;&lt;uuid val=&quot;{A620C3DA-A430-4E9D-AEE6-8D3FB085A239}&quot;/&gt;&lt;isInvalidForFieldText val=&quot;0&quot;/&gt;&lt;Image&gt;&lt;filename val=&quot;C:\Users\Walter\Documents\My Adobe Presentations\XSA84510 slides for Quintiles Print to Practice MP 2.7.12\data\asimages\{A620C3DA-A430-4E9D-AEE6-8D3FB085A239}_16.png&quot;/&gt;&lt;left val=&quot;103&quot;/&gt;&lt;top val=&quot;169&quot;/&gt;&lt;width val=&quot;2&quot;/&gt;&lt;height val=&quot;2&quot;/&gt;&lt;hasText val=&quot;1&quot;/&gt;&lt;/Image&gt;&lt;/ThreeDShapeInfo&gt;"/>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12085</TotalTime>
  <Words>4150</Words>
  <Application>Microsoft Macintosh PowerPoint</Application>
  <PresentationFormat>On-screen Show (4:3)</PresentationFormat>
  <Paragraphs>715</Paragraphs>
  <Slides>66</Slides>
  <Notes>66</Notes>
  <HiddenSlides>0</HiddenSlides>
  <MMClips>0</MMClips>
  <ScaleCrop>false</ScaleCrop>
  <HeadingPairs>
    <vt:vector size="4" baseType="variant">
      <vt:variant>
        <vt:lpstr>Design Template</vt:lpstr>
      </vt:variant>
      <vt:variant>
        <vt:i4>1</vt:i4>
      </vt:variant>
      <vt:variant>
        <vt:lpstr>Slide Titles</vt:lpstr>
      </vt:variant>
      <vt:variant>
        <vt:i4>66</vt:i4>
      </vt:variant>
    </vt:vector>
  </HeadingPairs>
  <TitlesOfParts>
    <vt:vector size="67" baseType="lpstr">
      <vt:lpstr>Blank Presentation</vt:lpstr>
      <vt:lpstr>Slide 1</vt:lpstr>
      <vt:lpstr>Slide 2</vt:lpstr>
      <vt:lpstr>Slide 3</vt:lpstr>
      <vt:lpstr>Agenda</vt:lpstr>
      <vt:lpstr>Agenda (continued)</vt:lpstr>
      <vt:lpstr>Case 1: From the Practice of Dr Keith Flaherty</vt:lpstr>
      <vt:lpstr>In general, what is your most likely first- and  second-line nonprotocol systemic treatment recommendation for a 63-year-old asymptomatic patient with low-volume lung metastases from  BRAF wild-type melanoma (assuming slow progression on first-line therapy)?</vt:lpstr>
      <vt:lpstr>In general, what is your most likely first- and  second-line nonprotocol systemic treatment recommendation for a 63-year-old asymptomatic patient with low-volume lung metastases from  BRAF wild-type melanoma (assuming slow progression on first-line therapy)?</vt:lpstr>
      <vt:lpstr>First- and second-line nonprotocol treatment recommendations for a 63 yo asymptomatic  pt w/ low-volume lung mets from BRAF V600E wild-type melanoma (assuming slow progression on first-line therapy)?</vt:lpstr>
      <vt:lpstr>Slide 10</vt:lpstr>
      <vt:lpstr>HD IL-2: Response Durations and Survival Based on Response</vt:lpstr>
      <vt:lpstr>High-Dose IL-2: Common ≥3 AEs</vt:lpstr>
      <vt:lpstr>Correlation of NRAS Mutations with Clinical Response to High Dose IL-2 in Patients with Advanced Melanoma</vt:lpstr>
      <vt:lpstr>Response to High-Dose IL-2 by Mutation Status</vt:lpstr>
      <vt:lpstr>Case 2: From the Practice of Dr Flaherty</vt:lpstr>
      <vt:lpstr>Slide 16</vt:lpstr>
      <vt:lpstr>Ipilimumab, a CTLA-4 Blocking Monoclonal Antibody, Augments T-Cell Activation</vt:lpstr>
      <vt:lpstr>Improved Survival with Ipilimumab for Patients with Unresectable Stage III or IV Metastatic Melanoma Whose Disease Progressed While Receiving Prior Treatment with Chemo or IL-2</vt:lpstr>
      <vt:lpstr>Ipilimumab Risk Evaluation and Management Strategy (REMS)</vt:lpstr>
      <vt:lpstr>Case 3: From the Practice of Dr Anna Pavlick</vt:lpstr>
      <vt:lpstr>Management of BRAF V600-Mutant Advanced Melanoma</vt:lpstr>
      <vt:lpstr>Case 4: From the Practice of Dr Pavlick</vt:lpstr>
      <vt:lpstr>In general, what is your most likely first- and  second-line nonprotocol systemic treatment recommendation for a 60-year-old asymptomatic patient with low-volume lung metastases from  BRAF V600E-mutant melanoma (assuming slow progression on first-line therapy)?</vt:lpstr>
      <vt:lpstr>In general, what is your most likely first- and  second-line nonprotocol systemic treatment recommendation for a 60-year-old asymptomatic patient with low-volume lung metastases from  BRAF V600E-mutant melanoma (assuming slow progression on first-line therapy)?</vt:lpstr>
      <vt:lpstr>First- and second-line nonprotocol treatment for a 60 yo asymptomatic pt w/ low-volume lung mets from BRAF V600E-mutant melanoma (assuming slow progression on first-line therapy)?</vt:lpstr>
      <vt:lpstr>Slide 26</vt:lpstr>
      <vt:lpstr>Updated overall survival (OS) results for BRIM-3, a phase III randomized, open-label, multicenter trial comparing BRAF inhibitor vemurafenib (vem) with dacarbazine (DTIC) in previously untreated patients with BRAFV600E-mutated melanoma.</vt:lpstr>
      <vt:lpstr>BRIM3: Vemurafenib Front-Line  Trial – Phase III Study Design</vt:lpstr>
      <vt:lpstr>BRIM3: Best Tumor Response by Individual Patient</vt:lpstr>
      <vt:lpstr>BRIM3: Overall Survival at February 1, 2012 Cutoff, Censored at Crossover</vt:lpstr>
      <vt:lpstr>Efficacy of Vemurafenib in BRAFV600K Mutation-Positive Melanoma Disease – Results from the Phase 3 Clinical Study BRIM3 </vt:lpstr>
      <vt:lpstr>BRIM3: Summary of Efficacy Data by BRAF Mutation Genotype</vt:lpstr>
      <vt:lpstr>Selected Adverse Events (% of Patients)</vt:lpstr>
      <vt:lpstr>Case 5: From the Practice of Dr Pavlick</vt:lpstr>
      <vt:lpstr>Are there situations in which you would delay local treatment with radiation therapy for brain metastases and instead administer vemurafenib for a patient with a BRAF V600E-positive tumor?</vt:lpstr>
      <vt:lpstr>Are there situations in which you would delay local treatment with radiation therapy for brain metastases and instead administer vemurafenib for a patient with a BRAF V600E-positive tumor?</vt:lpstr>
      <vt:lpstr>Chemotherapy in the Management of Advanced Melanoma</vt:lpstr>
      <vt:lpstr>Case 6: From the Practice of Dr Flaherty</vt:lpstr>
      <vt:lpstr>Phase 3, Randomized, Open-Label, Multicenter Trial of Nab-Paclitaxel  (nab-P) vs Dacarbazine (DTIC) in Previously Untreated Patients with Metastatic Malignant Melanoma (MMM)</vt:lpstr>
      <vt:lpstr>Response, Survival and Common Adverse Events: Nab-P vs DTIC</vt:lpstr>
      <vt:lpstr>Case 7: From the Practice of Dr Flaherty</vt:lpstr>
      <vt:lpstr>Clinical Activity and Safety of  Anti-PD-1 (BMS-936558, MDX-1106)  in Patients with Advanced Melanoma</vt:lpstr>
      <vt:lpstr>Activity of Anti-Programmed Death 1 (PD-1) Antibody in Refractory Melanoma</vt:lpstr>
      <vt:lpstr>Drug-Related Adverse Events</vt:lpstr>
      <vt:lpstr>Slide 45</vt:lpstr>
      <vt:lpstr>Basal Cell Carcinoma (BCC)</vt:lpstr>
      <vt:lpstr>Case 8: From the Practice of Dr Pavlick</vt:lpstr>
      <vt:lpstr>What would you tell a patient who asks what his or her chances would be of “cruising” through vismodegib treatment (almost like a placebo)?</vt:lpstr>
      <vt:lpstr>What would you tell a patient who asks what his or her chances would be of “cruising” through vismodegib treatment (almost like a placebo)?</vt:lpstr>
      <vt:lpstr>Vismodegib for Basal Cell Cancer</vt:lpstr>
      <vt:lpstr>Slide 51</vt:lpstr>
      <vt:lpstr>ERIVANCE BCC: Pivotal Phase II Study in Advanced BCC</vt:lpstr>
      <vt:lpstr>Clinical Efficacy of Vismodegib in BCC</vt:lpstr>
      <vt:lpstr>Clinical Efficacy of Vismodegib in BCC</vt:lpstr>
      <vt:lpstr>Clinical Efficacy of Vismodegib in BCC</vt:lpstr>
      <vt:lpstr>Commonly Reported Adverse Events (N = 104)</vt:lpstr>
      <vt:lpstr>70-Year-Old Man with BCC (from the practice of Allan Freedman, MD, Snellville, Georgia)</vt:lpstr>
      <vt:lpstr>Vismodegib as an Adjuvant to Surgery for Basal Cell Carcinomas</vt:lpstr>
      <vt:lpstr>Ongoing Studies of Vismodegib in BCC</vt:lpstr>
      <vt:lpstr>Cutaneous Squamous Cell Carcinoma (CSCC)</vt:lpstr>
      <vt:lpstr>In the past year, how many patients with metastatic CSCC have you treated?</vt:lpstr>
      <vt:lpstr>In the past year, how many patients with metastatic CSCC have you treated?</vt:lpstr>
      <vt:lpstr>Slide 63</vt:lpstr>
      <vt:lpstr>CSCC Incidence Study Sites Divided into 2 Sun Zones Based on UV Climatological Means</vt:lpstr>
      <vt:lpstr>Deaths from CSCC in Perspective</vt:lpstr>
      <vt:lpstr>Slide 66</vt:lpstr>
    </vt:vector>
  </TitlesOfParts>
  <Manager/>
  <Company>Research To Practice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Fernando G Rendina </dc:creator>
  <cp:keywords/>
  <dc:description/>
  <cp:lastModifiedBy>tamara dabney</cp:lastModifiedBy>
  <cp:revision>1143</cp:revision>
  <cp:lastPrinted>2013-04-15T17:23:24Z</cp:lastPrinted>
  <dcterms:created xsi:type="dcterms:W3CDTF">2013-04-17T21:33:06Z</dcterms:created>
  <dcterms:modified xsi:type="dcterms:W3CDTF">2013-04-17T21:51:28Z</dcterms:modified>
  <cp:category/>
</cp:coreProperties>
</file>